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53" r:id="rId2"/>
  </p:sldMasterIdLst>
  <p:notesMasterIdLst>
    <p:notesMasterId r:id="rId21"/>
  </p:notesMasterIdLst>
  <p:handoutMasterIdLst>
    <p:handoutMasterId r:id="rId22"/>
  </p:handoutMasterIdLst>
  <p:sldIdLst>
    <p:sldId id="261" r:id="rId3"/>
    <p:sldId id="302" r:id="rId4"/>
    <p:sldId id="265" r:id="rId5"/>
    <p:sldId id="303" r:id="rId6"/>
    <p:sldId id="304" r:id="rId7"/>
    <p:sldId id="305" r:id="rId8"/>
    <p:sldId id="306" r:id="rId9"/>
    <p:sldId id="308" r:id="rId10"/>
    <p:sldId id="309" r:id="rId11"/>
    <p:sldId id="310" r:id="rId12"/>
    <p:sldId id="311" r:id="rId13"/>
    <p:sldId id="312" r:id="rId14"/>
    <p:sldId id="313" r:id="rId15"/>
    <p:sldId id="314" r:id="rId16"/>
    <p:sldId id="315" r:id="rId17"/>
    <p:sldId id="316" r:id="rId18"/>
    <p:sldId id="317" r:id="rId19"/>
    <p:sldId id="264" r:id="rId20"/>
  </p:sldIdLst>
  <p:sldSz cx="9144000" cy="5143500" type="screen16x9"/>
  <p:notesSz cx="6742113" cy="987266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3" orient="horz" pos="1983">
          <p15:clr>
            <a:srgbClr val="A4A3A4"/>
          </p15:clr>
        </p15:guide>
        <p15:guide id="4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10" userDrawn="1">
          <p15:clr>
            <a:srgbClr val="A4A3A4"/>
          </p15:clr>
        </p15:guide>
        <p15:guide id="2" pos="212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A1EB"/>
    <a:srgbClr val="E0EBF8"/>
    <a:srgbClr val="B8D0EE"/>
    <a:srgbClr val="BBEFFB"/>
    <a:srgbClr val="2B8FED"/>
    <a:srgbClr val="3967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27F97BB-C833-4FB7-BDE5-3F7075034690}" styleName="테마 스타일 2 - 강조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밝은 스타일 3 - 강조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45" autoAdjust="0"/>
    <p:restoredTop sz="94660"/>
  </p:normalViewPr>
  <p:slideViewPr>
    <p:cSldViewPr>
      <p:cViewPr varScale="1">
        <p:scale>
          <a:sx n="138" d="100"/>
          <a:sy n="138" d="100"/>
        </p:scale>
        <p:origin x="-858" y="-96"/>
      </p:cViewPr>
      <p:guideLst>
        <p:guide orient="horz" pos="1620"/>
        <p:guide orient="horz" pos="1983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5766" y="-72"/>
      </p:cViewPr>
      <p:guideLst>
        <p:guide orient="horz" pos="3110"/>
        <p:guide pos="212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8971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7B8D37-F2C9-4AA7-9088-A1D556DE4F32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8971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A7DA08-A421-428F-B2A2-13165CAF97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5560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6DAEFD-F0CA-40B0-91E7-913D9FD56239}" type="datetimeFigureOut">
              <a:rPr lang="ko-KR" altLang="en-US" smtClean="0"/>
              <a:t>2020-03-04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9375" y="739775"/>
            <a:ext cx="6583363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4212" y="4689515"/>
            <a:ext cx="539369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8971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CE6118-A8F0-4C13-BF86-10944E626E1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43387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자유형: 도형 2">
            <a:extLst>
              <a:ext uri="{FF2B5EF4-FFF2-40B4-BE49-F238E27FC236}">
                <a16:creationId xmlns:a16="http://schemas.microsoft.com/office/drawing/2014/main" xmlns="" id="{208B27CB-0016-4E16-B332-AB8C261D2D73}"/>
              </a:ext>
            </a:extLst>
          </p:cNvPr>
          <p:cNvSpPr/>
          <p:nvPr userDrawn="1"/>
        </p:nvSpPr>
        <p:spPr>
          <a:xfrm>
            <a:off x="2244765" y="5071"/>
            <a:ext cx="1394746" cy="5147938"/>
          </a:xfrm>
          <a:custGeom>
            <a:avLst/>
            <a:gdLst>
              <a:gd name="connsiteX0" fmla="*/ 280657 w 280657"/>
              <a:gd name="connsiteY0" fmla="*/ 0 h 5169529"/>
              <a:gd name="connsiteX1" fmla="*/ 271604 w 280657"/>
              <a:gd name="connsiteY1" fmla="*/ 5169529 h 5169529"/>
              <a:gd name="connsiteX2" fmla="*/ 0 w 280657"/>
              <a:gd name="connsiteY2" fmla="*/ 5169529 h 5169529"/>
              <a:gd name="connsiteX3" fmla="*/ 280657 w 280657"/>
              <a:gd name="connsiteY3" fmla="*/ 0 h 5169529"/>
              <a:gd name="connsiteX0" fmla="*/ 280657 w 761272"/>
              <a:gd name="connsiteY0" fmla="*/ 0 h 5169529"/>
              <a:gd name="connsiteX1" fmla="*/ 271604 w 761272"/>
              <a:gd name="connsiteY1" fmla="*/ 5169529 h 5169529"/>
              <a:gd name="connsiteX2" fmla="*/ 0 w 761272"/>
              <a:gd name="connsiteY2" fmla="*/ 5169529 h 5169529"/>
              <a:gd name="connsiteX3" fmla="*/ 280657 w 761272"/>
              <a:gd name="connsiteY3" fmla="*/ 0 h 5169529"/>
              <a:gd name="connsiteX0" fmla="*/ 280657 w 761272"/>
              <a:gd name="connsiteY0" fmla="*/ 0 h 5169529"/>
              <a:gd name="connsiteX1" fmla="*/ 271604 w 761272"/>
              <a:gd name="connsiteY1" fmla="*/ 5169529 h 5169529"/>
              <a:gd name="connsiteX2" fmla="*/ 0 w 761272"/>
              <a:gd name="connsiteY2" fmla="*/ 5169529 h 5169529"/>
              <a:gd name="connsiteX3" fmla="*/ 280657 w 761272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981021"/>
              <a:gd name="connsiteY0" fmla="*/ 0 h 5169529"/>
              <a:gd name="connsiteX1" fmla="*/ 292706 w 981021"/>
              <a:gd name="connsiteY1" fmla="*/ 5169529 h 5169529"/>
              <a:gd name="connsiteX2" fmla="*/ 0 w 981021"/>
              <a:gd name="connsiteY2" fmla="*/ 5169529 h 5169529"/>
              <a:gd name="connsiteX3" fmla="*/ 301759 w 981021"/>
              <a:gd name="connsiteY3" fmla="*/ 0 h 5169529"/>
              <a:gd name="connsiteX0" fmla="*/ 301759 w 918930"/>
              <a:gd name="connsiteY0" fmla="*/ 0 h 5169529"/>
              <a:gd name="connsiteX1" fmla="*/ 292706 w 918930"/>
              <a:gd name="connsiteY1" fmla="*/ 5169529 h 5169529"/>
              <a:gd name="connsiteX2" fmla="*/ 0 w 918930"/>
              <a:gd name="connsiteY2" fmla="*/ 5169529 h 5169529"/>
              <a:gd name="connsiteX3" fmla="*/ 301759 w 918930"/>
              <a:gd name="connsiteY3" fmla="*/ 0 h 5169529"/>
              <a:gd name="connsiteX0" fmla="*/ 301759 w 1078980"/>
              <a:gd name="connsiteY0" fmla="*/ 0 h 5169529"/>
              <a:gd name="connsiteX1" fmla="*/ 292706 w 1078980"/>
              <a:gd name="connsiteY1" fmla="*/ 5169529 h 5169529"/>
              <a:gd name="connsiteX2" fmla="*/ 0 w 1078980"/>
              <a:gd name="connsiteY2" fmla="*/ 5169529 h 5169529"/>
              <a:gd name="connsiteX3" fmla="*/ 301759 w 1078980"/>
              <a:gd name="connsiteY3" fmla="*/ 0 h 5169529"/>
              <a:gd name="connsiteX0" fmla="*/ 301759 w 1084328"/>
              <a:gd name="connsiteY0" fmla="*/ 0 h 5169529"/>
              <a:gd name="connsiteX1" fmla="*/ 292706 w 1084328"/>
              <a:gd name="connsiteY1" fmla="*/ 5169529 h 5169529"/>
              <a:gd name="connsiteX2" fmla="*/ 0 w 1084328"/>
              <a:gd name="connsiteY2" fmla="*/ 5169529 h 5169529"/>
              <a:gd name="connsiteX3" fmla="*/ 301759 w 1084328"/>
              <a:gd name="connsiteY3" fmla="*/ 0 h 5169529"/>
              <a:gd name="connsiteX0" fmla="*/ 301759 w 1086927"/>
              <a:gd name="connsiteY0" fmla="*/ 0 h 5169529"/>
              <a:gd name="connsiteX1" fmla="*/ 292706 w 1086927"/>
              <a:gd name="connsiteY1" fmla="*/ 5169529 h 5169529"/>
              <a:gd name="connsiteX2" fmla="*/ 0 w 1086927"/>
              <a:gd name="connsiteY2" fmla="*/ 5169529 h 5169529"/>
              <a:gd name="connsiteX3" fmla="*/ 301759 w 1086927"/>
              <a:gd name="connsiteY3" fmla="*/ 0 h 5169529"/>
              <a:gd name="connsiteX0" fmla="*/ 301759 w 1076561"/>
              <a:gd name="connsiteY0" fmla="*/ 0 h 5169529"/>
              <a:gd name="connsiteX1" fmla="*/ 292706 w 1076561"/>
              <a:gd name="connsiteY1" fmla="*/ 5169529 h 5169529"/>
              <a:gd name="connsiteX2" fmla="*/ 0 w 1076561"/>
              <a:gd name="connsiteY2" fmla="*/ 5169529 h 5169529"/>
              <a:gd name="connsiteX3" fmla="*/ 301759 w 1076561"/>
              <a:gd name="connsiteY3" fmla="*/ 0 h 5169529"/>
              <a:gd name="connsiteX0" fmla="*/ 301759 w 1094749"/>
              <a:gd name="connsiteY0" fmla="*/ 0 h 5169529"/>
              <a:gd name="connsiteX1" fmla="*/ 292706 w 1094749"/>
              <a:gd name="connsiteY1" fmla="*/ 5169529 h 5169529"/>
              <a:gd name="connsiteX2" fmla="*/ 0 w 1094749"/>
              <a:gd name="connsiteY2" fmla="*/ 5169529 h 5169529"/>
              <a:gd name="connsiteX3" fmla="*/ 301759 w 1094749"/>
              <a:gd name="connsiteY3" fmla="*/ 0 h 5169529"/>
              <a:gd name="connsiteX0" fmla="*/ 301759 w 1084328"/>
              <a:gd name="connsiteY0" fmla="*/ 0 h 5169529"/>
              <a:gd name="connsiteX1" fmla="*/ 292706 w 1084328"/>
              <a:gd name="connsiteY1" fmla="*/ 5169529 h 5169529"/>
              <a:gd name="connsiteX2" fmla="*/ 0 w 1084328"/>
              <a:gd name="connsiteY2" fmla="*/ 5169529 h 5169529"/>
              <a:gd name="connsiteX3" fmla="*/ 301759 w 1084328"/>
              <a:gd name="connsiteY3" fmla="*/ 0 h 5169529"/>
              <a:gd name="connsiteX0" fmla="*/ 301759 w 1097769"/>
              <a:gd name="connsiteY0" fmla="*/ 0 h 5169529"/>
              <a:gd name="connsiteX1" fmla="*/ 292706 w 1097769"/>
              <a:gd name="connsiteY1" fmla="*/ 5169529 h 5169529"/>
              <a:gd name="connsiteX2" fmla="*/ 0 w 1097769"/>
              <a:gd name="connsiteY2" fmla="*/ 5169529 h 5169529"/>
              <a:gd name="connsiteX3" fmla="*/ 301759 w 1097769"/>
              <a:gd name="connsiteY3" fmla="*/ 0 h 5169529"/>
              <a:gd name="connsiteX0" fmla="*/ 301759 w 1081652"/>
              <a:gd name="connsiteY0" fmla="*/ 0 h 5169529"/>
              <a:gd name="connsiteX1" fmla="*/ 292706 w 1081652"/>
              <a:gd name="connsiteY1" fmla="*/ 5169529 h 5169529"/>
              <a:gd name="connsiteX2" fmla="*/ 0 w 1081652"/>
              <a:gd name="connsiteY2" fmla="*/ 5169529 h 5169529"/>
              <a:gd name="connsiteX3" fmla="*/ 301759 w 1081652"/>
              <a:gd name="connsiteY3" fmla="*/ 0 h 5169529"/>
              <a:gd name="connsiteX0" fmla="*/ 301759 w 1049879"/>
              <a:gd name="connsiteY0" fmla="*/ 0 h 5169529"/>
              <a:gd name="connsiteX1" fmla="*/ 292706 w 1049879"/>
              <a:gd name="connsiteY1" fmla="*/ 5169529 h 5169529"/>
              <a:gd name="connsiteX2" fmla="*/ 0 w 1049879"/>
              <a:gd name="connsiteY2" fmla="*/ 5169529 h 5169529"/>
              <a:gd name="connsiteX3" fmla="*/ 301759 w 1049879"/>
              <a:gd name="connsiteY3" fmla="*/ 0 h 5169529"/>
              <a:gd name="connsiteX0" fmla="*/ 301759 w 1034244"/>
              <a:gd name="connsiteY0" fmla="*/ 0 h 5169529"/>
              <a:gd name="connsiteX1" fmla="*/ 292706 w 1034244"/>
              <a:gd name="connsiteY1" fmla="*/ 5169529 h 5169529"/>
              <a:gd name="connsiteX2" fmla="*/ 0 w 1034244"/>
              <a:gd name="connsiteY2" fmla="*/ 5169529 h 5169529"/>
              <a:gd name="connsiteX3" fmla="*/ 301759 w 1034244"/>
              <a:gd name="connsiteY3" fmla="*/ 0 h 5169529"/>
              <a:gd name="connsiteX0" fmla="*/ 301759 w 1034244"/>
              <a:gd name="connsiteY0" fmla="*/ 0 h 5169529"/>
              <a:gd name="connsiteX1" fmla="*/ 292706 w 1034244"/>
              <a:gd name="connsiteY1" fmla="*/ 5169529 h 5169529"/>
              <a:gd name="connsiteX2" fmla="*/ 0 w 1034244"/>
              <a:gd name="connsiteY2" fmla="*/ 5169529 h 5169529"/>
              <a:gd name="connsiteX3" fmla="*/ 301759 w 1034244"/>
              <a:gd name="connsiteY3" fmla="*/ 0 h 5169529"/>
              <a:gd name="connsiteX0" fmla="*/ 301759 w 1030828"/>
              <a:gd name="connsiteY0" fmla="*/ 0 h 5169529"/>
              <a:gd name="connsiteX1" fmla="*/ 285672 w 1030828"/>
              <a:gd name="connsiteY1" fmla="*/ 5169529 h 5169529"/>
              <a:gd name="connsiteX2" fmla="*/ 0 w 1030828"/>
              <a:gd name="connsiteY2" fmla="*/ 5169529 h 5169529"/>
              <a:gd name="connsiteX3" fmla="*/ 301759 w 1030828"/>
              <a:gd name="connsiteY3" fmla="*/ 0 h 5169529"/>
              <a:gd name="connsiteX0" fmla="*/ 301759 w 1046406"/>
              <a:gd name="connsiteY0" fmla="*/ 0 h 5169529"/>
              <a:gd name="connsiteX1" fmla="*/ 285672 w 1046406"/>
              <a:gd name="connsiteY1" fmla="*/ 5169529 h 5169529"/>
              <a:gd name="connsiteX2" fmla="*/ 0 w 1046406"/>
              <a:gd name="connsiteY2" fmla="*/ 5169529 h 5169529"/>
              <a:gd name="connsiteX3" fmla="*/ 301759 w 1046406"/>
              <a:gd name="connsiteY3" fmla="*/ 0 h 5169529"/>
              <a:gd name="connsiteX0" fmla="*/ 319549 w 1055493"/>
              <a:gd name="connsiteY0" fmla="*/ 0 h 5137507"/>
              <a:gd name="connsiteX1" fmla="*/ 285672 w 1055493"/>
              <a:gd name="connsiteY1" fmla="*/ 5137507 h 5137507"/>
              <a:gd name="connsiteX2" fmla="*/ 0 w 1055493"/>
              <a:gd name="connsiteY2" fmla="*/ 5137507 h 5137507"/>
              <a:gd name="connsiteX3" fmla="*/ 319549 w 1055493"/>
              <a:gd name="connsiteY3" fmla="*/ 0 h 5137507"/>
              <a:gd name="connsiteX0" fmla="*/ 319549 w 1055493"/>
              <a:gd name="connsiteY0" fmla="*/ 0 h 5155297"/>
              <a:gd name="connsiteX1" fmla="*/ 285672 w 1055493"/>
              <a:gd name="connsiteY1" fmla="*/ 5155297 h 5155297"/>
              <a:gd name="connsiteX2" fmla="*/ 0 w 1055493"/>
              <a:gd name="connsiteY2" fmla="*/ 5155297 h 5155297"/>
              <a:gd name="connsiteX3" fmla="*/ 319549 w 1055493"/>
              <a:gd name="connsiteY3" fmla="*/ 0 h 5155297"/>
              <a:gd name="connsiteX0" fmla="*/ 319549 w 1054135"/>
              <a:gd name="connsiteY0" fmla="*/ 0 h 5155297"/>
              <a:gd name="connsiteX1" fmla="*/ 285672 w 1054135"/>
              <a:gd name="connsiteY1" fmla="*/ 5155297 h 5155297"/>
              <a:gd name="connsiteX2" fmla="*/ 0 w 1054135"/>
              <a:gd name="connsiteY2" fmla="*/ 5155297 h 5155297"/>
              <a:gd name="connsiteX3" fmla="*/ 319549 w 1054135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4686 w 1035467"/>
              <a:gd name="connsiteY0" fmla="*/ 0 h 5160160"/>
              <a:gd name="connsiteX1" fmla="*/ 285672 w 1035467"/>
              <a:gd name="connsiteY1" fmla="*/ 5160160 h 5160160"/>
              <a:gd name="connsiteX2" fmla="*/ 0 w 1035467"/>
              <a:gd name="connsiteY2" fmla="*/ 5160160 h 5160160"/>
              <a:gd name="connsiteX3" fmla="*/ 314686 w 1035467"/>
              <a:gd name="connsiteY3" fmla="*/ 0 h 5160160"/>
              <a:gd name="connsiteX0" fmla="*/ 314686 w 1042817"/>
              <a:gd name="connsiteY0" fmla="*/ 0 h 5160160"/>
              <a:gd name="connsiteX1" fmla="*/ 285672 w 1042817"/>
              <a:gd name="connsiteY1" fmla="*/ 5160160 h 5160160"/>
              <a:gd name="connsiteX2" fmla="*/ 0 w 1042817"/>
              <a:gd name="connsiteY2" fmla="*/ 5160160 h 5160160"/>
              <a:gd name="connsiteX3" fmla="*/ 314686 w 1042817"/>
              <a:gd name="connsiteY3" fmla="*/ 0 h 5160160"/>
              <a:gd name="connsiteX0" fmla="*/ 668647 w 1245586"/>
              <a:gd name="connsiteY0" fmla="*/ 0 h 5123289"/>
              <a:gd name="connsiteX1" fmla="*/ 285672 w 1245586"/>
              <a:gd name="connsiteY1" fmla="*/ 5123289 h 5123289"/>
              <a:gd name="connsiteX2" fmla="*/ 0 w 1245586"/>
              <a:gd name="connsiteY2" fmla="*/ 5123289 h 5123289"/>
              <a:gd name="connsiteX3" fmla="*/ 668647 w 1245586"/>
              <a:gd name="connsiteY3" fmla="*/ 0 h 5123289"/>
              <a:gd name="connsiteX0" fmla="*/ 668647 w 1393156"/>
              <a:gd name="connsiteY0" fmla="*/ 0 h 5138037"/>
              <a:gd name="connsiteX1" fmla="*/ 632259 w 1393156"/>
              <a:gd name="connsiteY1" fmla="*/ 5138037 h 5138037"/>
              <a:gd name="connsiteX2" fmla="*/ 0 w 1393156"/>
              <a:gd name="connsiteY2" fmla="*/ 5123289 h 5138037"/>
              <a:gd name="connsiteX3" fmla="*/ 668647 w 1393156"/>
              <a:gd name="connsiteY3" fmla="*/ 0 h 5138037"/>
              <a:gd name="connsiteX0" fmla="*/ 668647 w 1371856"/>
              <a:gd name="connsiteY0" fmla="*/ 0 h 5138037"/>
              <a:gd name="connsiteX1" fmla="*/ 588014 w 1371856"/>
              <a:gd name="connsiteY1" fmla="*/ 5138037 h 5138037"/>
              <a:gd name="connsiteX2" fmla="*/ 0 w 1371856"/>
              <a:gd name="connsiteY2" fmla="*/ 5123289 h 5138037"/>
              <a:gd name="connsiteX3" fmla="*/ 668647 w 1371856"/>
              <a:gd name="connsiteY3" fmla="*/ 0 h 5138037"/>
              <a:gd name="connsiteX0" fmla="*/ 668647 w 1371856"/>
              <a:gd name="connsiteY0" fmla="*/ 0 h 5138037"/>
              <a:gd name="connsiteX1" fmla="*/ 588014 w 1371856"/>
              <a:gd name="connsiteY1" fmla="*/ 5138037 h 5138037"/>
              <a:gd name="connsiteX2" fmla="*/ 0 w 1371856"/>
              <a:gd name="connsiteY2" fmla="*/ 5123289 h 5138037"/>
              <a:gd name="connsiteX3" fmla="*/ 668647 w 1371856"/>
              <a:gd name="connsiteY3" fmla="*/ 0 h 5138037"/>
              <a:gd name="connsiteX0" fmla="*/ 668647 w 1371856"/>
              <a:gd name="connsiteY0" fmla="*/ 0 h 5138037"/>
              <a:gd name="connsiteX1" fmla="*/ 588014 w 1371856"/>
              <a:gd name="connsiteY1" fmla="*/ 5138037 h 5138037"/>
              <a:gd name="connsiteX2" fmla="*/ 0 w 1371856"/>
              <a:gd name="connsiteY2" fmla="*/ 5123289 h 5138037"/>
              <a:gd name="connsiteX3" fmla="*/ 668647 w 1371856"/>
              <a:gd name="connsiteY3" fmla="*/ 0 h 5138037"/>
              <a:gd name="connsiteX0" fmla="*/ 668647 w 1371856"/>
              <a:gd name="connsiteY0" fmla="*/ 0 h 5138037"/>
              <a:gd name="connsiteX1" fmla="*/ 588014 w 1371856"/>
              <a:gd name="connsiteY1" fmla="*/ 5138037 h 5138037"/>
              <a:gd name="connsiteX2" fmla="*/ 0 w 1371856"/>
              <a:gd name="connsiteY2" fmla="*/ 5123289 h 5138037"/>
              <a:gd name="connsiteX3" fmla="*/ 668647 w 1371856"/>
              <a:gd name="connsiteY3" fmla="*/ 0 h 5138037"/>
              <a:gd name="connsiteX0" fmla="*/ 668647 w 1394880"/>
              <a:gd name="connsiteY0" fmla="*/ 0 h 5138037"/>
              <a:gd name="connsiteX1" fmla="*/ 588014 w 1394880"/>
              <a:gd name="connsiteY1" fmla="*/ 5138037 h 5138037"/>
              <a:gd name="connsiteX2" fmla="*/ 0 w 1394880"/>
              <a:gd name="connsiteY2" fmla="*/ 5123289 h 5138037"/>
              <a:gd name="connsiteX3" fmla="*/ 668647 w 1394880"/>
              <a:gd name="connsiteY3" fmla="*/ 0 h 5138037"/>
              <a:gd name="connsiteX0" fmla="*/ 662823 w 1391760"/>
              <a:gd name="connsiteY0" fmla="*/ 0 h 5158422"/>
              <a:gd name="connsiteX1" fmla="*/ 588014 w 1391760"/>
              <a:gd name="connsiteY1" fmla="*/ 5158422 h 5158422"/>
              <a:gd name="connsiteX2" fmla="*/ 0 w 1391760"/>
              <a:gd name="connsiteY2" fmla="*/ 5143674 h 5158422"/>
              <a:gd name="connsiteX3" fmla="*/ 662823 w 1391760"/>
              <a:gd name="connsiteY3" fmla="*/ 0 h 5158422"/>
              <a:gd name="connsiteX0" fmla="*/ 669497 w 1398434"/>
              <a:gd name="connsiteY0" fmla="*/ 0 h 5158422"/>
              <a:gd name="connsiteX1" fmla="*/ 594688 w 1398434"/>
              <a:gd name="connsiteY1" fmla="*/ 5158422 h 5158422"/>
              <a:gd name="connsiteX2" fmla="*/ 0 w 1398434"/>
              <a:gd name="connsiteY2" fmla="*/ 5150348 h 5158422"/>
              <a:gd name="connsiteX3" fmla="*/ 669497 w 1398434"/>
              <a:gd name="connsiteY3" fmla="*/ 0 h 5158422"/>
              <a:gd name="connsiteX0" fmla="*/ 588016 w 1356073"/>
              <a:gd name="connsiteY0" fmla="*/ 0 h 5161439"/>
              <a:gd name="connsiteX1" fmla="*/ 594688 w 1356073"/>
              <a:gd name="connsiteY1" fmla="*/ 5161439 h 5161439"/>
              <a:gd name="connsiteX2" fmla="*/ 0 w 1356073"/>
              <a:gd name="connsiteY2" fmla="*/ 5153365 h 5161439"/>
              <a:gd name="connsiteX3" fmla="*/ 588016 w 1356073"/>
              <a:gd name="connsiteY3" fmla="*/ 0 h 5161439"/>
              <a:gd name="connsiteX0" fmla="*/ 588016 w 1356073"/>
              <a:gd name="connsiteY0" fmla="*/ 0 h 5161439"/>
              <a:gd name="connsiteX1" fmla="*/ 594688 w 1356073"/>
              <a:gd name="connsiteY1" fmla="*/ 5161439 h 5161439"/>
              <a:gd name="connsiteX2" fmla="*/ 0 w 1356073"/>
              <a:gd name="connsiteY2" fmla="*/ 5153365 h 5161439"/>
              <a:gd name="connsiteX3" fmla="*/ 588016 w 1356073"/>
              <a:gd name="connsiteY3" fmla="*/ 0 h 5161439"/>
              <a:gd name="connsiteX0" fmla="*/ 588016 w 1360636"/>
              <a:gd name="connsiteY0" fmla="*/ 0 h 5161439"/>
              <a:gd name="connsiteX1" fmla="*/ 594688 w 1360636"/>
              <a:gd name="connsiteY1" fmla="*/ 5161439 h 5161439"/>
              <a:gd name="connsiteX2" fmla="*/ 0 w 1360636"/>
              <a:gd name="connsiteY2" fmla="*/ 5153365 h 5161439"/>
              <a:gd name="connsiteX3" fmla="*/ 588016 w 1360636"/>
              <a:gd name="connsiteY3" fmla="*/ 0 h 5161439"/>
              <a:gd name="connsiteX0" fmla="*/ 666618 w 1401622"/>
              <a:gd name="connsiteY0" fmla="*/ 0 h 5161439"/>
              <a:gd name="connsiteX1" fmla="*/ 594688 w 1401622"/>
              <a:gd name="connsiteY1" fmla="*/ 5161439 h 5161439"/>
              <a:gd name="connsiteX2" fmla="*/ 0 w 1401622"/>
              <a:gd name="connsiteY2" fmla="*/ 5153365 h 5161439"/>
              <a:gd name="connsiteX3" fmla="*/ 666618 w 1401622"/>
              <a:gd name="connsiteY3" fmla="*/ 0 h 5161439"/>
              <a:gd name="connsiteX0" fmla="*/ 666618 w 1149867"/>
              <a:gd name="connsiteY0" fmla="*/ 547422 h 5708861"/>
              <a:gd name="connsiteX1" fmla="*/ 757819 w 1149867"/>
              <a:gd name="connsiteY1" fmla="*/ 731398 h 5708861"/>
              <a:gd name="connsiteX2" fmla="*/ 594688 w 1149867"/>
              <a:gd name="connsiteY2" fmla="*/ 5708861 h 5708861"/>
              <a:gd name="connsiteX3" fmla="*/ 0 w 1149867"/>
              <a:gd name="connsiteY3" fmla="*/ 5700787 h 5708861"/>
              <a:gd name="connsiteX4" fmla="*/ 666618 w 1149867"/>
              <a:gd name="connsiteY4" fmla="*/ 547422 h 5708861"/>
              <a:gd name="connsiteX0" fmla="*/ 666618 w 1149867"/>
              <a:gd name="connsiteY0" fmla="*/ 537491 h 5698930"/>
              <a:gd name="connsiteX1" fmla="*/ 645156 w 1149867"/>
              <a:gd name="connsiteY1" fmla="*/ 745047 h 5698930"/>
              <a:gd name="connsiteX2" fmla="*/ 594688 w 1149867"/>
              <a:gd name="connsiteY2" fmla="*/ 5698930 h 5698930"/>
              <a:gd name="connsiteX3" fmla="*/ 0 w 1149867"/>
              <a:gd name="connsiteY3" fmla="*/ 5690856 h 5698930"/>
              <a:gd name="connsiteX4" fmla="*/ 666618 w 1149867"/>
              <a:gd name="connsiteY4" fmla="*/ 537491 h 5698930"/>
              <a:gd name="connsiteX0" fmla="*/ 698058 w 1170507"/>
              <a:gd name="connsiteY0" fmla="*/ 539678 h 5695877"/>
              <a:gd name="connsiteX1" fmla="*/ 645156 w 1170507"/>
              <a:gd name="connsiteY1" fmla="*/ 741994 h 5695877"/>
              <a:gd name="connsiteX2" fmla="*/ 594688 w 1170507"/>
              <a:gd name="connsiteY2" fmla="*/ 5695877 h 5695877"/>
              <a:gd name="connsiteX3" fmla="*/ 0 w 1170507"/>
              <a:gd name="connsiteY3" fmla="*/ 5687803 h 5695877"/>
              <a:gd name="connsiteX4" fmla="*/ 698058 w 1170507"/>
              <a:gd name="connsiteY4" fmla="*/ 539678 h 5695877"/>
              <a:gd name="connsiteX0" fmla="*/ 698058 w 1170507"/>
              <a:gd name="connsiteY0" fmla="*/ 627656 h 5783855"/>
              <a:gd name="connsiteX1" fmla="*/ 653017 w 1170507"/>
              <a:gd name="connsiteY1" fmla="*/ 638708 h 5783855"/>
              <a:gd name="connsiteX2" fmla="*/ 594688 w 1170507"/>
              <a:gd name="connsiteY2" fmla="*/ 5783855 h 5783855"/>
              <a:gd name="connsiteX3" fmla="*/ 0 w 1170507"/>
              <a:gd name="connsiteY3" fmla="*/ 5775781 h 5783855"/>
              <a:gd name="connsiteX4" fmla="*/ 698058 w 1170507"/>
              <a:gd name="connsiteY4" fmla="*/ 627656 h 5783855"/>
              <a:gd name="connsiteX0" fmla="*/ 698058 w 1170507"/>
              <a:gd name="connsiteY0" fmla="*/ 634273 h 5790472"/>
              <a:gd name="connsiteX1" fmla="*/ 653017 w 1170507"/>
              <a:gd name="connsiteY1" fmla="*/ 632225 h 5790472"/>
              <a:gd name="connsiteX2" fmla="*/ 594688 w 1170507"/>
              <a:gd name="connsiteY2" fmla="*/ 5790472 h 5790472"/>
              <a:gd name="connsiteX3" fmla="*/ 0 w 1170507"/>
              <a:gd name="connsiteY3" fmla="*/ 5782398 h 5790472"/>
              <a:gd name="connsiteX4" fmla="*/ 698058 w 1170507"/>
              <a:gd name="connsiteY4" fmla="*/ 634273 h 5790472"/>
              <a:gd name="connsiteX0" fmla="*/ 698058 w 1170507"/>
              <a:gd name="connsiteY0" fmla="*/ 634273 h 5790472"/>
              <a:gd name="connsiteX1" fmla="*/ 653017 w 1170507"/>
              <a:gd name="connsiteY1" fmla="*/ 632225 h 5790472"/>
              <a:gd name="connsiteX2" fmla="*/ 594688 w 1170507"/>
              <a:gd name="connsiteY2" fmla="*/ 5790472 h 5790472"/>
              <a:gd name="connsiteX3" fmla="*/ 0 w 1170507"/>
              <a:gd name="connsiteY3" fmla="*/ 5782398 h 5790472"/>
              <a:gd name="connsiteX4" fmla="*/ 698058 w 1170507"/>
              <a:gd name="connsiteY4" fmla="*/ 634273 h 5790472"/>
              <a:gd name="connsiteX0" fmla="*/ 698058 w 1170507"/>
              <a:gd name="connsiteY0" fmla="*/ 367662 h 5523861"/>
              <a:gd name="connsiteX1" fmla="*/ 653017 w 1170507"/>
              <a:gd name="connsiteY1" fmla="*/ 365614 h 5523861"/>
              <a:gd name="connsiteX2" fmla="*/ 594688 w 1170507"/>
              <a:gd name="connsiteY2" fmla="*/ 5523861 h 5523861"/>
              <a:gd name="connsiteX3" fmla="*/ 0 w 1170507"/>
              <a:gd name="connsiteY3" fmla="*/ 5515787 h 5523861"/>
              <a:gd name="connsiteX4" fmla="*/ 698058 w 1170507"/>
              <a:gd name="connsiteY4" fmla="*/ 367662 h 5523861"/>
              <a:gd name="connsiteX0" fmla="*/ 698058 w 1170507"/>
              <a:gd name="connsiteY0" fmla="*/ 2048 h 5158247"/>
              <a:gd name="connsiteX1" fmla="*/ 653017 w 1170507"/>
              <a:gd name="connsiteY1" fmla="*/ 0 h 5158247"/>
              <a:gd name="connsiteX2" fmla="*/ 594688 w 1170507"/>
              <a:gd name="connsiteY2" fmla="*/ 5158247 h 5158247"/>
              <a:gd name="connsiteX3" fmla="*/ 0 w 1170507"/>
              <a:gd name="connsiteY3" fmla="*/ 5150173 h 5158247"/>
              <a:gd name="connsiteX4" fmla="*/ 698058 w 1170507"/>
              <a:gd name="connsiteY4" fmla="*/ 2048 h 5158247"/>
              <a:gd name="connsiteX0" fmla="*/ 698058 w 1239095"/>
              <a:gd name="connsiteY0" fmla="*/ 2048 h 5158247"/>
              <a:gd name="connsiteX1" fmla="*/ 653017 w 1239095"/>
              <a:gd name="connsiteY1" fmla="*/ 0 h 5158247"/>
              <a:gd name="connsiteX2" fmla="*/ 594688 w 1239095"/>
              <a:gd name="connsiteY2" fmla="*/ 5158247 h 5158247"/>
              <a:gd name="connsiteX3" fmla="*/ 0 w 1239095"/>
              <a:gd name="connsiteY3" fmla="*/ 5150173 h 5158247"/>
              <a:gd name="connsiteX4" fmla="*/ 698058 w 1239095"/>
              <a:gd name="connsiteY4" fmla="*/ 2048 h 5158247"/>
              <a:gd name="connsiteX0" fmla="*/ 703298 w 1242619"/>
              <a:gd name="connsiteY0" fmla="*/ 2048 h 5158247"/>
              <a:gd name="connsiteX1" fmla="*/ 658257 w 1242619"/>
              <a:gd name="connsiteY1" fmla="*/ 0 h 5158247"/>
              <a:gd name="connsiteX2" fmla="*/ 599928 w 1242619"/>
              <a:gd name="connsiteY2" fmla="*/ 5158247 h 5158247"/>
              <a:gd name="connsiteX3" fmla="*/ 0 w 1242619"/>
              <a:gd name="connsiteY3" fmla="*/ 5147552 h 5158247"/>
              <a:gd name="connsiteX4" fmla="*/ 703298 w 1242619"/>
              <a:gd name="connsiteY4" fmla="*/ 2048 h 5158247"/>
              <a:gd name="connsiteX0" fmla="*/ 708538 w 1246150"/>
              <a:gd name="connsiteY0" fmla="*/ 2048 h 5158247"/>
              <a:gd name="connsiteX1" fmla="*/ 663497 w 1246150"/>
              <a:gd name="connsiteY1" fmla="*/ 0 h 5158247"/>
              <a:gd name="connsiteX2" fmla="*/ 605168 w 1246150"/>
              <a:gd name="connsiteY2" fmla="*/ 5158247 h 5158247"/>
              <a:gd name="connsiteX3" fmla="*/ 0 w 1246150"/>
              <a:gd name="connsiteY3" fmla="*/ 5147552 h 5158247"/>
              <a:gd name="connsiteX4" fmla="*/ 708538 w 1246150"/>
              <a:gd name="connsiteY4" fmla="*/ 2048 h 5158247"/>
              <a:gd name="connsiteX0" fmla="*/ 708538 w 1246150"/>
              <a:gd name="connsiteY0" fmla="*/ 2048 h 5158247"/>
              <a:gd name="connsiteX1" fmla="*/ 663497 w 1246150"/>
              <a:gd name="connsiteY1" fmla="*/ 0 h 5158247"/>
              <a:gd name="connsiteX2" fmla="*/ 605168 w 1246150"/>
              <a:gd name="connsiteY2" fmla="*/ 5158247 h 5158247"/>
              <a:gd name="connsiteX3" fmla="*/ 0 w 1246150"/>
              <a:gd name="connsiteY3" fmla="*/ 5147552 h 5158247"/>
              <a:gd name="connsiteX4" fmla="*/ 708538 w 1246150"/>
              <a:gd name="connsiteY4" fmla="*/ 2048 h 5158247"/>
              <a:gd name="connsiteX0" fmla="*/ 708538 w 1246150"/>
              <a:gd name="connsiteY0" fmla="*/ 2048 h 5153007"/>
              <a:gd name="connsiteX1" fmla="*/ 663497 w 1246150"/>
              <a:gd name="connsiteY1" fmla="*/ 0 h 5153007"/>
              <a:gd name="connsiteX2" fmla="*/ 605168 w 1246150"/>
              <a:gd name="connsiteY2" fmla="*/ 5153007 h 5153007"/>
              <a:gd name="connsiteX3" fmla="*/ 0 w 1246150"/>
              <a:gd name="connsiteY3" fmla="*/ 5147552 h 5153007"/>
              <a:gd name="connsiteX4" fmla="*/ 708538 w 1246150"/>
              <a:gd name="connsiteY4" fmla="*/ 2048 h 5153007"/>
              <a:gd name="connsiteX0" fmla="*/ 708538 w 1257416"/>
              <a:gd name="connsiteY0" fmla="*/ 2048 h 5153007"/>
              <a:gd name="connsiteX1" fmla="*/ 663497 w 1257416"/>
              <a:gd name="connsiteY1" fmla="*/ 0 h 5153007"/>
              <a:gd name="connsiteX2" fmla="*/ 605168 w 1257416"/>
              <a:gd name="connsiteY2" fmla="*/ 5153007 h 5153007"/>
              <a:gd name="connsiteX3" fmla="*/ 0 w 1257416"/>
              <a:gd name="connsiteY3" fmla="*/ 5147552 h 5153007"/>
              <a:gd name="connsiteX4" fmla="*/ 708538 w 1257416"/>
              <a:gd name="connsiteY4" fmla="*/ 2048 h 5153007"/>
              <a:gd name="connsiteX0" fmla="*/ 708538 w 1257416"/>
              <a:gd name="connsiteY0" fmla="*/ 2048 h 5153007"/>
              <a:gd name="connsiteX1" fmla="*/ 663497 w 1257416"/>
              <a:gd name="connsiteY1" fmla="*/ 0 h 5153007"/>
              <a:gd name="connsiteX2" fmla="*/ 605168 w 1257416"/>
              <a:gd name="connsiteY2" fmla="*/ 5153007 h 5153007"/>
              <a:gd name="connsiteX3" fmla="*/ 0 w 1257416"/>
              <a:gd name="connsiteY3" fmla="*/ 5147552 h 5153007"/>
              <a:gd name="connsiteX4" fmla="*/ 708538 w 1257416"/>
              <a:gd name="connsiteY4" fmla="*/ 2048 h 5153007"/>
              <a:gd name="connsiteX0" fmla="*/ 708538 w 1375551"/>
              <a:gd name="connsiteY0" fmla="*/ 2048 h 5153007"/>
              <a:gd name="connsiteX1" fmla="*/ 663497 w 1375551"/>
              <a:gd name="connsiteY1" fmla="*/ 0 h 5153007"/>
              <a:gd name="connsiteX2" fmla="*/ 605168 w 1375551"/>
              <a:gd name="connsiteY2" fmla="*/ 5153007 h 5153007"/>
              <a:gd name="connsiteX3" fmla="*/ 0 w 1375551"/>
              <a:gd name="connsiteY3" fmla="*/ 5147552 h 5153007"/>
              <a:gd name="connsiteX4" fmla="*/ 708538 w 1375551"/>
              <a:gd name="connsiteY4" fmla="*/ 2048 h 5153007"/>
              <a:gd name="connsiteX0" fmla="*/ 848388 w 1375551"/>
              <a:gd name="connsiteY0" fmla="*/ 2048 h 5153007"/>
              <a:gd name="connsiteX1" fmla="*/ 663497 w 1375551"/>
              <a:gd name="connsiteY1" fmla="*/ 0 h 5153007"/>
              <a:gd name="connsiteX2" fmla="*/ 605168 w 1375551"/>
              <a:gd name="connsiteY2" fmla="*/ 5153007 h 5153007"/>
              <a:gd name="connsiteX3" fmla="*/ 0 w 1375551"/>
              <a:gd name="connsiteY3" fmla="*/ 5147552 h 5153007"/>
              <a:gd name="connsiteX4" fmla="*/ 848388 w 1375551"/>
              <a:gd name="connsiteY4" fmla="*/ 2048 h 5153007"/>
              <a:gd name="connsiteX0" fmla="*/ 848388 w 1353486"/>
              <a:gd name="connsiteY0" fmla="*/ 2048 h 5153007"/>
              <a:gd name="connsiteX1" fmla="*/ 598951 w 1353486"/>
              <a:gd name="connsiteY1" fmla="*/ 0 h 5153007"/>
              <a:gd name="connsiteX2" fmla="*/ 605168 w 1353486"/>
              <a:gd name="connsiteY2" fmla="*/ 5153007 h 5153007"/>
              <a:gd name="connsiteX3" fmla="*/ 0 w 1353486"/>
              <a:gd name="connsiteY3" fmla="*/ 5147552 h 5153007"/>
              <a:gd name="connsiteX4" fmla="*/ 848388 w 1353486"/>
              <a:gd name="connsiteY4" fmla="*/ 2048 h 5153007"/>
              <a:gd name="connsiteX0" fmla="*/ 848388 w 1577804"/>
              <a:gd name="connsiteY0" fmla="*/ 0 h 5150959"/>
              <a:gd name="connsiteX1" fmla="*/ 1136833 w 1577804"/>
              <a:gd name="connsiteY1" fmla="*/ 51740 h 5150959"/>
              <a:gd name="connsiteX2" fmla="*/ 605168 w 1577804"/>
              <a:gd name="connsiteY2" fmla="*/ 5150959 h 5150959"/>
              <a:gd name="connsiteX3" fmla="*/ 0 w 1577804"/>
              <a:gd name="connsiteY3" fmla="*/ 5145504 h 5150959"/>
              <a:gd name="connsiteX4" fmla="*/ 848388 w 1577804"/>
              <a:gd name="connsiteY4" fmla="*/ 0 h 5150959"/>
              <a:gd name="connsiteX0" fmla="*/ 681644 w 1577804"/>
              <a:gd name="connsiteY0" fmla="*/ 0 h 5145580"/>
              <a:gd name="connsiteX1" fmla="*/ 1136833 w 1577804"/>
              <a:gd name="connsiteY1" fmla="*/ 46361 h 5145580"/>
              <a:gd name="connsiteX2" fmla="*/ 605168 w 1577804"/>
              <a:gd name="connsiteY2" fmla="*/ 5145580 h 5145580"/>
              <a:gd name="connsiteX3" fmla="*/ 0 w 1577804"/>
              <a:gd name="connsiteY3" fmla="*/ 5140125 h 5145580"/>
              <a:gd name="connsiteX4" fmla="*/ 681644 w 1577804"/>
              <a:gd name="connsiteY4" fmla="*/ 0 h 5145580"/>
              <a:gd name="connsiteX0" fmla="*/ 681644 w 1577804"/>
              <a:gd name="connsiteY0" fmla="*/ 0 h 5145580"/>
              <a:gd name="connsiteX1" fmla="*/ 1136833 w 1577804"/>
              <a:gd name="connsiteY1" fmla="*/ 46361 h 5145580"/>
              <a:gd name="connsiteX2" fmla="*/ 605168 w 1577804"/>
              <a:gd name="connsiteY2" fmla="*/ 5145580 h 5145580"/>
              <a:gd name="connsiteX3" fmla="*/ 0 w 1577804"/>
              <a:gd name="connsiteY3" fmla="*/ 5140125 h 5145580"/>
              <a:gd name="connsiteX4" fmla="*/ 681644 w 1577804"/>
              <a:gd name="connsiteY4" fmla="*/ 0 h 5145580"/>
              <a:gd name="connsiteX0" fmla="*/ 675205 w 1571365"/>
              <a:gd name="connsiteY0" fmla="*/ 0 h 5145580"/>
              <a:gd name="connsiteX1" fmla="*/ 1130394 w 1571365"/>
              <a:gd name="connsiteY1" fmla="*/ 46361 h 5145580"/>
              <a:gd name="connsiteX2" fmla="*/ 598729 w 1571365"/>
              <a:gd name="connsiteY2" fmla="*/ 5145580 h 5145580"/>
              <a:gd name="connsiteX3" fmla="*/ 0 w 1571365"/>
              <a:gd name="connsiteY3" fmla="*/ 5140125 h 5145580"/>
              <a:gd name="connsiteX4" fmla="*/ 675205 w 1571365"/>
              <a:gd name="connsiteY4" fmla="*/ 0 h 5145580"/>
              <a:gd name="connsiteX0" fmla="*/ 681645 w 1577805"/>
              <a:gd name="connsiteY0" fmla="*/ 0 h 5145580"/>
              <a:gd name="connsiteX1" fmla="*/ 1136834 w 1577805"/>
              <a:gd name="connsiteY1" fmla="*/ 46361 h 5145580"/>
              <a:gd name="connsiteX2" fmla="*/ 605169 w 1577805"/>
              <a:gd name="connsiteY2" fmla="*/ 5145580 h 5145580"/>
              <a:gd name="connsiteX3" fmla="*/ 0 w 1577805"/>
              <a:gd name="connsiteY3" fmla="*/ 5140125 h 5145580"/>
              <a:gd name="connsiteX4" fmla="*/ 681645 w 1577805"/>
              <a:gd name="connsiteY4" fmla="*/ 0 h 5145580"/>
              <a:gd name="connsiteX0" fmla="*/ 681645 w 1399933"/>
              <a:gd name="connsiteY0" fmla="*/ 0 h 5145580"/>
              <a:gd name="connsiteX1" fmla="*/ 731150 w 1399933"/>
              <a:gd name="connsiteY1" fmla="*/ 1285 h 5145580"/>
              <a:gd name="connsiteX2" fmla="*/ 605169 w 1399933"/>
              <a:gd name="connsiteY2" fmla="*/ 5145580 h 5145580"/>
              <a:gd name="connsiteX3" fmla="*/ 0 w 1399933"/>
              <a:gd name="connsiteY3" fmla="*/ 5140125 h 5145580"/>
              <a:gd name="connsiteX4" fmla="*/ 681645 w 1399933"/>
              <a:gd name="connsiteY4" fmla="*/ 0 h 5145580"/>
              <a:gd name="connsiteX0" fmla="*/ 681645 w 1399933"/>
              <a:gd name="connsiteY0" fmla="*/ 0 h 5145580"/>
              <a:gd name="connsiteX1" fmla="*/ 731150 w 1399933"/>
              <a:gd name="connsiteY1" fmla="*/ 1285 h 5145580"/>
              <a:gd name="connsiteX2" fmla="*/ 605169 w 1399933"/>
              <a:gd name="connsiteY2" fmla="*/ 5145580 h 5145580"/>
              <a:gd name="connsiteX3" fmla="*/ 0 w 1399933"/>
              <a:gd name="connsiteY3" fmla="*/ 5140125 h 5145580"/>
              <a:gd name="connsiteX4" fmla="*/ 681645 w 1399933"/>
              <a:gd name="connsiteY4" fmla="*/ 0 h 5145580"/>
              <a:gd name="connsiteX0" fmla="*/ 681645 w 1386537"/>
              <a:gd name="connsiteY0" fmla="*/ 0 h 5145580"/>
              <a:gd name="connsiteX1" fmla="*/ 731150 w 1386537"/>
              <a:gd name="connsiteY1" fmla="*/ 1285 h 5145580"/>
              <a:gd name="connsiteX2" fmla="*/ 605169 w 1386537"/>
              <a:gd name="connsiteY2" fmla="*/ 5145580 h 5145580"/>
              <a:gd name="connsiteX3" fmla="*/ 0 w 1386537"/>
              <a:gd name="connsiteY3" fmla="*/ 5140125 h 5145580"/>
              <a:gd name="connsiteX4" fmla="*/ 681645 w 1386537"/>
              <a:gd name="connsiteY4" fmla="*/ 0 h 5145580"/>
              <a:gd name="connsiteX0" fmla="*/ 681645 w 1378704"/>
              <a:gd name="connsiteY0" fmla="*/ 9644 h 5155224"/>
              <a:gd name="connsiteX1" fmla="*/ 709292 w 1378704"/>
              <a:gd name="connsiteY1" fmla="*/ 0 h 5155224"/>
              <a:gd name="connsiteX2" fmla="*/ 605169 w 1378704"/>
              <a:gd name="connsiteY2" fmla="*/ 5155224 h 5155224"/>
              <a:gd name="connsiteX3" fmla="*/ 0 w 1378704"/>
              <a:gd name="connsiteY3" fmla="*/ 5149769 h 5155224"/>
              <a:gd name="connsiteX4" fmla="*/ 681645 w 1378704"/>
              <a:gd name="connsiteY4" fmla="*/ 9644 h 5155224"/>
              <a:gd name="connsiteX0" fmla="*/ 681645 w 1378704"/>
              <a:gd name="connsiteY0" fmla="*/ 2358 h 5147938"/>
              <a:gd name="connsiteX1" fmla="*/ 709292 w 1378704"/>
              <a:gd name="connsiteY1" fmla="*/ 0 h 5147938"/>
              <a:gd name="connsiteX2" fmla="*/ 605169 w 1378704"/>
              <a:gd name="connsiteY2" fmla="*/ 5147938 h 5147938"/>
              <a:gd name="connsiteX3" fmla="*/ 0 w 1378704"/>
              <a:gd name="connsiteY3" fmla="*/ 5142483 h 5147938"/>
              <a:gd name="connsiteX4" fmla="*/ 681645 w 1378704"/>
              <a:gd name="connsiteY4" fmla="*/ 2358 h 5147938"/>
              <a:gd name="connsiteX0" fmla="*/ 681645 w 1394746"/>
              <a:gd name="connsiteY0" fmla="*/ 2358 h 5147938"/>
              <a:gd name="connsiteX1" fmla="*/ 709292 w 1394746"/>
              <a:gd name="connsiteY1" fmla="*/ 0 h 5147938"/>
              <a:gd name="connsiteX2" fmla="*/ 605169 w 1394746"/>
              <a:gd name="connsiteY2" fmla="*/ 5147938 h 5147938"/>
              <a:gd name="connsiteX3" fmla="*/ 0 w 1394746"/>
              <a:gd name="connsiteY3" fmla="*/ 5142483 h 5147938"/>
              <a:gd name="connsiteX4" fmla="*/ 681645 w 1394746"/>
              <a:gd name="connsiteY4" fmla="*/ 2358 h 5147938"/>
              <a:gd name="connsiteX0" fmla="*/ 678002 w 1394746"/>
              <a:gd name="connsiteY0" fmla="*/ 2358 h 5147938"/>
              <a:gd name="connsiteX1" fmla="*/ 709292 w 1394746"/>
              <a:gd name="connsiteY1" fmla="*/ 0 h 5147938"/>
              <a:gd name="connsiteX2" fmla="*/ 605169 w 1394746"/>
              <a:gd name="connsiteY2" fmla="*/ 5147938 h 5147938"/>
              <a:gd name="connsiteX3" fmla="*/ 0 w 1394746"/>
              <a:gd name="connsiteY3" fmla="*/ 5142483 h 5147938"/>
              <a:gd name="connsiteX4" fmla="*/ 678002 w 1394746"/>
              <a:gd name="connsiteY4" fmla="*/ 2358 h 5147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4746" h="5147938">
                <a:moveTo>
                  <a:pt x="678002" y="2358"/>
                </a:moveTo>
                <a:cubicBezTo>
                  <a:pt x="660202" y="4684"/>
                  <a:pt x="729140" y="4379"/>
                  <a:pt x="709292" y="0"/>
                </a:cubicBezTo>
                <a:cubicBezTo>
                  <a:pt x="1164073" y="792664"/>
                  <a:pt x="2044121" y="3295264"/>
                  <a:pt x="605169" y="5147938"/>
                </a:cubicBezTo>
                <a:lnTo>
                  <a:pt x="0" y="5142483"/>
                </a:lnTo>
                <a:cubicBezTo>
                  <a:pt x="1286717" y="3715598"/>
                  <a:pt x="1489690" y="1855467"/>
                  <a:pt x="678002" y="235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자유형: 도형 1">
            <a:extLst>
              <a:ext uri="{FF2B5EF4-FFF2-40B4-BE49-F238E27FC236}">
                <a16:creationId xmlns:a16="http://schemas.microsoft.com/office/drawing/2014/main" xmlns="" id="{211C3F06-D6FC-4C75-A071-26658C2B36EB}"/>
              </a:ext>
            </a:extLst>
          </p:cNvPr>
          <p:cNvSpPr/>
          <p:nvPr userDrawn="1"/>
        </p:nvSpPr>
        <p:spPr>
          <a:xfrm>
            <a:off x="2602516" y="-3535"/>
            <a:ext cx="1145801" cy="5154958"/>
          </a:xfrm>
          <a:custGeom>
            <a:avLst/>
            <a:gdLst>
              <a:gd name="connsiteX0" fmla="*/ 280657 w 280657"/>
              <a:gd name="connsiteY0" fmla="*/ 0 h 5169529"/>
              <a:gd name="connsiteX1" fmla="*/ 271604 w 280657"/>
              <a:gd name="connsiteY1" fmla="*/ 5169529 h 5169529"/>
              <a:gd name="connsiteX2" fmla="*/ 0 w 280657"/>
              <a:gd name="connsiteY2" fmla="*/ 5169529 h 5169529"/>
              <a:gd name="connsiteX3" fmla="*/ 280657 w 280657"/>
              <a:gd name="connsiteY3" fmla="*/ 0 h 5169529"/>
              <a:gd name="connsiteX0" fmla="*/ 280657 w 761272"/>
              <a:gd name="connsiteY0" fmla="*/ 0 h 5169529"/>
              <a:gd name="connsiteX1" fmla="*/ 271604 w 761272"/>
              <a:gd name="connsiteY1" fmla="*/ 5169529 h 5169529"/>
              <a:gd name="connsiteX2" fmla="*/ 0 w 761272"/>
              <a:gd name="connsiteY2" fmla="*/ 5169529 h 5169529"/>
              <a:gd name="connsiteX3" fmla="*/ 280657 w 761272"/>
              <a:gd name="connsiteY3" fmla="*/ 0 h 5169529"/>
              <a:gd name="connsiteX0" fmla="*/ 280657 w 761272"/>
              <a:gd name="connsiteY0" fmla="*/ 0 h 5169529"/>
              <a:gd name="connsiteX1" fmla="*/ 271604 w 761272"/>
              <a:gd name="connsiteY1" fmla="*/ 5169529 h 5169529"/>
              <a:gd name="connsiteX2" fmla="*/ 0 w 761272"/>
              <a:gd name="connsiteY2" fmla="*/ 5169529 h 5169529"/>
              <a:gd name="connsiteX3" fmla="*/ 280657 w 761272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981021"/>
              <a:gd name="connsiteY0" fmla="*/ 0 h 5169529"/>
              <a:gd name="connsiteX1" fmla="*/ 292706 w 981021"/>
              <a:gd name="connsiteY1" fmla="*/ 5169529 h 5169529"/>
              <a:gd name="connsiteX2" fmla="*/ 0 w 981021"/>
              <a:gd name="connsiteY2" fmla="*/ 5169529 h 5169529"/>
              <a:gd name="connsiteX3" fmla="*/ 301759 w 981021"/>
              <a:gd name="connsiteY3" fmla="*/ 0 h 5169529"/>
              <a:gd name="connsiteX0" fmla="*/ 301759 w 918930"/>
              <a:gd name="connsiteY0" fmla="*/ 0 h 5169529"/>
              <a:gd name="connsiteX1" fmla="*/ 292706 w 918930"/>
              <a:gd name="connsiteY1" fmla="*/ 5169529 h 5169529"/>
              <a:gd name="connsiteX2" fmla="*/ 0 w 918930"/>
              <a:gd name="connsiteY2" fmla="*/ 5169529 h 5169529"/>
              <a:gd name="connsiteX3" fmla="*/ 301759 w 918930"/>
              <a:gd name="connsiteY3" fmla="*/ 0 h 5169529"/>
              <a:gd name="connsiteX0" fmla="*/ 301759 w 1078980"/>
              <a:gd name="connsiteY0" fmla="*/ 0 h 5169529"/>
              <a:gd name="connsiteX1" fmla="*/ 292706 w 1078980"/>
              <a:gd name="connsiteY1" fmla="*/ 5169529 h 5169529"/>
              <a:gd name="connsiteX2" fmla="*/ 0 w 1078980"/>
              <a:gd name="connsiteY2" fmla="*/ 5169529 h 5169529"/>
              <a:gd name="connsiteX3" fmla="*/ 301759 w 1078980"/>
              <a:gd name="connsiteY3" fmla="*/ 0 h 5169529"/>
              <a:gd name="connsiteX0" fmla="*/ 301759 w 1084328"/>
              <a:gd name="connsiteY0" fmla="*/ 0 h 5169529"/>
              <a:gd name="connsiteX1" fmla="*/ 292706 w 1084328"/>
              <a:gd name="connsiteY1" fmla="*/ 5169529 h 5169529"/>
              <a:gd name="connsiteX2" fmla="*/ 0 w 1084328"/>
              <a:gd name="connsiteY2" fmla="*/ 5169529 h 5169529"/>
              <a:gd name="connsiteX3" fmla="*/ 301759 w 1084328"/>
              <a:gd name="connsiteY3" fmla="*/ 0 h 5169529"/>
              <a:gd name="connsiteX0" fmla="*/ 301759 w 1086927"/>
              <a:gd name="connsiteY0" fmla="*/ 0 h 5169529"/>
              <a:gd name="connsiteX1" fmla="*/ 292706 w 1086927"/>
              <a:gd name="connsiteY1" fmla="*/ 5169529 h 5169529"/>
              <a:gd name="connsiteX2" fmla="*/ 0 w 1086927"/>
              <a:gd name="connsiteY2" fmla="*/ 5169529 h 5169529"/>
              <a:gd name="connsiteX3" fmla="*/ 301759 w 1086927"/>
              <a:gd name="connsiteY3" fmla="*/ 0 h 5169529"/>
              <a:gd name="connsiteX0" fmla="*/ 301759 w 1076561"/>
              <a:gd name="connsiteY0" fmla="*/ 0 h 5169529"/>
              <a:gd name="connsiteX1" fmla="*/ 292706 w 1076561"/>
              <a:gd name="connsiteY1" fmla="*/ 5169529 h 5169529"/>
              <a:gd name="connsiteX2" fmla="*/ 0 w 1076561"/>
              <a:gd name="connsiteY2" fmla="*/ 5169529 h 5169529"/>
              <a:gd name="connsiteX3" fmla="*/ 301759 w 1076561"/>
              <a:gd name="connsiteY3" fmla="*/ 0 h 5169529"/>
              <a:gd name="connsiteX0" fmla="*/ 301759 w 1094749"/>
              <a:gd name="connsiteY0" fmla="*/ 0 h 5169529"/>
              <a:gd name="connsiteX1" fmla="*/ 292706 w 1094749"/>
              <a:gd name="connsiteY1" fmla="*/ 5169529 h 5169529"/>
              <a:gd name="connsiteX2" fmla="*/ 0 w 1094749"/>
              <a:gd name="connsiteY2" fmla="*/ 5169529 h 5169529"/>
              <a:gd name="connsiteX3" fmla="*/ 301759 w 1094749"/>
              <a:gd name="connsiteY3" fmla="*/ 0 h 5169529"/>
              <a:gd name="connsiteX0" fmla="*/ 301759 w 1084328"/>
              <a:gd name="connsiteY0" fmla="*/ 0 h 5169529"/>
              <a:gd name="connsiteX1" fmla="*/ 292706 w 1084328"/>
              <a:gd name="connsiteY1" fmla="*/ 5169529 h 5169529"/>
              <a:gd name="connsiteX2" fmla="*/ 0 w 1084328"/>
              <a:gd name="connsiteY2" fmla="*/ 5169529 h 5169529"/>
              <a:gd name="connsiteX3" fmla="*/ 301759 w 1084328"/>
              <a:gd name="connsiteY3" fmla="*/ 0 h 5169529"/>
              <a:gd name="connsiteX0" fmla="*/ 301759 w 1097769"/>
              <a:gd name="connsiteY0" fmla="*/ 0 h 5169529"/>
              <a:gd name="connsiteX1" fmla="*/ 292706 w 1097769"/>
              <a:gd name="connsiteY1" fmla="*/ 5169529 h 5169529"/>
              <a:gd name="connsiteX2" fmla="*/ 0 w 1097769"/>
              <a:gd name="connsiteY2" fmla="*/ 5169529 h 5169529"/>
              <a:gd name="connsiteX3" fmla="*/ 301759 w 1097769"/>
              <a:gd name="connsiteY3" fmla="*/ 0 h 5169529"/>
              <a:gd name="connsiteX0" fmla="*/ 301759 w 1081652"/>
              <a:gd name="connsiteY0" fmla="*/ 0 h 5169529"/>
              <a:gd name="connsiteX1" fmla="*/ 292706 w 1081652"/>
              <a:gd name="connsiteY1" fmla="*/ 5169529 h 5169529"/>
              <a:gd name="connsiteX2" fmla="*/ 0 w 1081652"/>
              <a:gd name="connsiteY2" fmla="*/ 5169529 h 5169529"/>
              <a:gd name="connsiteX3" fmla="*/ 301759 w 1081652"/>
              <a:gd name="connsiteY3" fmla="*/ 0 h 5169529"/>
              <a:gd name="connsiteX0" fmla="*/ 301759 w 1049879"/>
              <a:gd name="connsiteY0" fmla="*/ 0 h 5169529"/>
              <a:gd name="connsiteX1" fmla="*/ 292706 w 1049879"/>
              <a:gd name="connsiteY1" fmla="*/ 5169529 h 5169529"/>
              <a:gd name="connsiteX2" fmla="*/ 0 w 1049879"/>
              <a:gd name="connsiteY2" fmla="*/ 5169529 h 5169529"/>
              <a:gd name="connsiteX3" fmla="*/ 301759 w 1049879"/>
              <a:gd name="connsiteY3" fmla="*/ 0 h 5169529"/>
              <a:gd name="connsiteX0" fmla="*/ 301759 w 1034244"/>
              <a:gd name="connsiteY0" fmla="*/ 0 h 5169529"/>
              <a:gd name="connsiteX1" fmla="*/ 292706 w 1034244"/>
              <a:gd name="connsiteY1" fmla="*/ 5169529 h 5169529"/>
              <a:gd name="connsiteX2" fmla="*/ 0 w 1034244"/>
              <a:gd name="connsiteY2" fmla="*/ 5169529 h 5169529"/>
              <a:gd name="connsiteX3" fmla="*/ 301759 w 1034244"/>
              <a:gd name="connsiteY3" fmla="*/ 0 h 5169529"/>
              <a:gd name="connsiteX0" fmla="*/ 301759 w 1034244"/>
              <a:gd name="connsiteY0" fmla="*/ 0 h 5169529"/>
              <a:gd name="connsiteX1" fmla="*/ 292706 w 1034244"/>
              <a:gd name="connsiteY1" fmla="*/ 5169529 h 5169529"/>
              <a:gd name="connsiteX2" fmla="*/ 0 w 1034244"/>
              <a:gd name="connsiteY2" fmla="*/ 5169529 h 5169529"/>
              <a:gd name="connsiteX3" fmla="*/ 301759 w 1034244"/>
              <a:gd name="connsiteY3" fmla="*/ 0 h 5169529"/>
              <a:gd name="connsiteX0" fmla="*/ 301759 w 1030828"/>
              <a:gd name="connsiteY0" fmla="*/ 0 h 5169529"/>
              <a:gd name="connsiteX1" fmla="*/ 285672 w 1030828"/>
              <a:gd name="connsiteY1" fmla="*/ 5169529 h 5169529"/>
              <a:gd name="connsiteX2" fmla="*/ 0 w 1030828"/>
              <a:gd name="connsiteY2" fmla="*/ 5169529 h 5169529"/>
              <a:gd name="connsiteX3" fmla="*/ 301759 w 1030828"/>
              <a:gd name="connsiteY3" fmla="*/ 0 h 5169529"/>
              <a:gd name="connsiteX0" fmla="*/ 301759 w 1046406"/>
              <a:gd name="connsiteY0" fmla="*/ 0 h 5169529"/>
              <a:gd name="connsiteX1" fmla="*/ 285672 w 1046406"/>
              <a:gd name="connsiteY1" fmla="*/ 5169529 h 5169529"/>
              <a:gd name="connsiteX2" fmla="*/ 0 w 1046406"/>
              <a:gd name="connsiteY2" fmla="*/ 5169529 h 5169529"/>
              <a:gd name="connsiteX3" fmla="*/ 301759 w 1046406"/>
              <a:gd name="connsiteY3" fmla="*/ 0 h 5169529"/>
              <a:gd name="connsiteX0" fmla="*/ 319549 w 1055493"/>
              <a:gd name="connsiteY0" fmla="*/ 0 h 5137507"/>
              <a:gd name="connsiteX1" fmla="*/ 285672 w 1055493"/>
              <a:gd name="connsiteY1" fmla="*/ 5137507 h 5137507"/>
              <a:gd name="connsiteX2" fmla="*/ 0 w 1055493"/>
              <a:gd name="connsiteY2" fmla="*/ 5137507 h 5137507"/>
              <a:gd name="connsiteX3" fmla="*/ 319549 w 1055493"/>
              <a:gd name="connsiteY3" fmla="*/ 0 h 5137507"/>
              <a:gd name="connsiteX0" fmla="*/ 319549 w 1055493"/>
              <a:gd name="connsiteY0" fmla="*/ 0 h 5155297"/>
              <a:gd name="connsiteX1" fmla="*/ 285672 w 1055493"/>
              <a:gd name="connsiteY1" fmla="*/ 5155297 h 5155297"/>
              <a:gd name="connsiteX2" fmla="*/ 0 w 1055493"/>
              <a:gd name="connsiteY2" fmla="*/ 5155297 h 5155297"/>
              <a:gd name="connsiteX3" fmla="*/ 319549 w 1055493"/>
              <a:gd name="connsiteY3" fmla="*/ 0 h 5155297"/>
              <a:gd name="connsiteX0" fmla="*/ 319549 w 1054135"/>
              <a:gd name="connsiteY0" fmla="*/ 0 h 5155297"/>
              <a:gd name="connsiteX1" fmla="*/ 285672 w 1054135"/>
              <a:gd name="connsiteY1" fmla="*/ 5155297 h 5155297"/>
              <a:gd name="connsiteX2" fmla="*/ 0 w 1054135"/>
              <a:gd name="connsiteY2" fmla="*/ 5155297 h 5155297"/>
              <a:gd name="connsiteX3" fmla="*/ 319549 w 1054135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4686 w 1035467"/>
              <a:gd name="connsiteY0" fmla="*/ 0 h 5160160"/>
              <a:gd name="connsiteX1" fmla="*/ 285672 w 1035467"/>
              <a:gd name="connsiteY1" fmla="*/ 5160160 h 5160160"/>
              <a:gd name="connsiteX2" fmla="*/ 0 w 1035467"/>
              <a:gd name="connsiteY2" fmla="*/ 5160160 h 5160160"/>
              <a:gd name="connsiteX3" fmla="*/ 314686 w 1035467"/>
              <a:gd name="connsiteY3" fmla="*/ 0 h 5160160"/>
              <a:gd name="connsiteX0" fmla="*/ 314686 w 1042817"/>
              <a:gd name="connsiteY0" fmla="*/ 0 h 5160160"/>
              <a:gd name="connsiteX1" fmla="*/ 285672 w 1042817"/>
              <a:gd name="connsiteY1" fmla="*/ 5160160 h 5160160"/>
              <a:gd name="connsiteX2" fmla="*/ 0 w 1042817"/>
              <a:gd name="connsiteY2" fmla="*/ 5160160 h 5160160"/>
              <a:gd name="connsiteX3" fmla="*/ 314686 w 1042817"/>
              <a:gd name="connsiteY3" fmla="*/ 0 h 5160160"/>
              <a:gd name="connsiteX0" fmla="*/ 291826 w 1031317"/>
              <a:gd name="connsiteY0" fmla="*/ 0 h 5153629"/>
              <a:gd name="connsiteX1" fmla="*/ 285672 w 1031317"/>
              <a:gd name="connsiteY1" fmla="*/ 5153629 h 5153629"/>
              <a:gd name="connsiteX2" fmla="*/ 0 w 1031317"/>
              <a:gd name="connsiteY2" fmla="*/ 5153629 h 5153629"/>
              <a:gd name="connsiteX3" fmla="*/ 291826 w 1031317"/>
              <a:gd name="connsiteY3" fmla="*/ 0 h 5153629"/>
              <a:gd name="connsiteX0" fmla="*/ 291826 w 1067180"/>
              <a:gd name="connsiteY0" fmla="*/ 0 h 5153629"/>
              <a:gd name="connsiteX1" fmla="*/ 285672 w 1067180"/>
              <a:gd name="connsiteY1" fmla="*/ 5153629 h 5153629"/>
              <a:gd name="connsiteX2" fmla="*/ 0 w 1067180"/>
              <a:gd name="connsiteY2" fmla="*/ 5153629 h 5153629"/>
              <a:gd name="connsiteX3" fmla="*/ 291826 w 1067180"/>
              <a:gd name="connsiteY3" fmla="*/ 0 h 5153629"/>
              <a:gd name="connsiteX0" fmla="*/ 291826 w 1067180"/>
              <a:gd name="connsiteY0" fmla="*/ 0 h 5153629"/>
              <a:gd name="connsiteX1" fmla="*/ 285672 w 1067180"/>
              <a:gd name="connsiteY1" fmla="*/ 5153629 h 5153629"/>
              <a:gd name="connsiteX2" fmla="*/ 0 w 1067180"/>
              <a:gd name="connsiteY2" fmla="*/ 5153629 h 5153629"/>
              <a:gd name="connsiteX3" fmla="*/ 291826 w 1067180"/>
              <a:gd name="connsiteY3" fmla="*/ 0 h 5153629"/>
              <a:gd name="connsiteX0" fmla="*/ 288560 w 1065497"/>
              <a:gd name="connsiteY0" fmla="*/ 0 h 5147098"/>
              <a:gd name="connsiteX1" fmla="*/ 285672 w 1065497"/>
              <a:gd name="connsiteY1" fmla="*/ 5147098 h 5147098"/>
              <a:gd name="connsiteX2" fmla="*/ 0 w 1065497"/>
              <a:gd name="connsiteY2" fmla="*/ 5147098 h 5147098"/>
              <a:gd name="connsiteX3" fmla="*/ 288560 w 1065497"/>
              <a:gd name="connsiteY3" fmla="*/ 0 h 5147098"/>
              <a:gd name="connsiteX0" fmla="*/ 288560 w 1096906"/>
              <a:gd name="connsiteY0" fmla="*/ 0 h 5147098"/>
              <a:gd name="connsiteX1" fmla="*/ 285672 w 1096906"/>
              <a:gd name="connsiteY1" fmla="*/ 5147098 h 5147098"/>
              <a:gd name="connsiteX2" fmla="*/ 0 w 1096906"/>
              <a:gd name="connsiteY2" fmla="*/ 5147098 h 5147098"/>
              <a:gd name="connsiteX3" fmla="*/ 288560 w 1096906"/>
              <a:gd name="connsiteY3" fmla="*/ 0 h 5147098"/>
              <a:gd name="connsiteX0" fmla="*/ 288560 w 1096906"/>
              <a:gd name="connsiteY0" fmla="*/ 0 h 5147098"/>
              <a:gd name="connsiteX1" fmla="*/ 285672 w 1096906"/>
              <a:gd name="connsiteY1" fmla="*/ 5147098 h 5147098"/>
              <a:gd name="connsiteX2" fmla="*/ 0 w 1096906"/>
              <a:gd name="connsiteY2" fmla="*/ 5147098 h 5147098"/>
              <a:gd name="connsiteX3" fmla="*/ 288560 w 1096906"/>
              <a:gd name="connsiteY3" fmla="*/ 0 h 5147098"/>
              <a:gd name="connsiteX0" fmla="*/ 204061 w 1053504"/>
              <a:gd name="connsiteY0" fmla="*/ 0 h 5147098"/>
              <a:gd name="connsiteX1" fmla="*/ 285672 w 1053504"/>
              <a:gd name="connsiteY1" fmla="*/ 5147098 h 5147098"/>
              <a:gd name="connsiteX2" fmla="*/ 0 w 1053504"/>
              <a:gd name="connsiteY2" fmla="*/ 5147098 h 5147098"/>
              <a:gd name="connsiteX3" fmla="*/ 204061 w 1053504"/>
              <a:gd name="connsiteY3" fmla="*/ 0 h 5147098"/>
              <a:gd name="connsiteX0" fmla="*/ 242161 w 1091604"/>
              <a:gd name="connsiteY0" fmla="*/ 0 h 5147098"/>
              <a:gd name="connsiteX1" fmla="*/ 323772 w 1091604"/>
              <a:gd name="connsiteY1" fmla="*/ 5147098 h 5147098"/>
              <a:gd name="connsiteX2" fmla="*/ 0 w 1091604"/>
              <a:gd name="connsiteY2" fmla="*/ 5147098 h 5147098"/>
              <a:gd name="connsiteX3" fmla="*/ 242161 w 1091604"/>
              <a:gd name="connsiteY3" fmla="*/ 0 h 5147098"/>
              <a:gd name="connsiteX0" fmla="*/ 242161 w 1091604"/>
              <a:gd name="connsiteY0" fmla="*/ 0 h 5147098"/>
              <a:gd name="connsiteX1" fmla="*/ 323772 w 1091604"/>
              <a:gd name="connsiteY1" fmla="*/ 5147098 h 5147098"/>
              <a:gd name="connsiteX2" fmla="*/ 0 w 1091604"/>
              <a:gd name="connsiteY2" fmla="*/ 5147098 h 5147098"/>
              <a:gd name="connsiteX3" fmla="*/ 242161 w 1091604"/>
              <a:gd name="connsiteY3" fmla="*/ 0 h 5147098"/>
              <a:gd name="connsiteX0" fmla="*/ 242161 w 1091604"/>
              <a:gd name="connsiteY0" fmla="*/ 0 h 5147098"/>
              <a:gd name="connsiteX1" fmla="*/ 323772 w 1091604"/>
              <a:gd name="connsiteY1" fmla="*/ 5147098 h 5147098"/>
              <a:gd name="connsiteX2" fmla="*/ 0 w 1091604"/>
              <a:gd name="connsiteY2" fmla="*/ 5147098 h 5147098"/>
              <a:gd name="connsiteX3" fmla="*/ 242161 w 1091604"/>
              <a:gd name="connsiteY3" fmla="*/ 0 h 5147098"/>
              <a:gd name="connsiteX0" fmla="*/ 346963 w 1145801"/>
              <a:gd name="connsiteY0" fmla="*/ 0 h 5154958"/>
              <a:gd name="connsiteX1" fmla="*/ 323772 w 1145801"/>
              <a:gd name="connsiteY1" fmla="*/ 5154958 h 5154958"/>
              <a:gd name="connsiteX2" fmla="*/ 0 w 1145801"/>
              <a:gd name="connsiteY2" fmla="*/ 5154958 h 5154958"/>
              <a:gd name="connsiteX3" fmla="*/ 346963 w 1145801"/>
              <a:gd name="connsiteY3" fmla="*/ 0 h 5154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5801" h="5154958">
                <a:moveTo>
                  <a:pt x="346963" y="0"/>
                </a:moveTo>
                <a:cubicBezTo>
                  <a:pt x="1503833" y="1879282"/>
                  <a:pt x="1323265" y="3584062"/>
                  <a:pt x="323772" y="5154958"/>
                </a:cubicBezTo>
                <a:lnTo>
                  <a:pt x="0" y="5154958"/>
                </a:lnTo>
                <a:cubicBezTo>
                  <a:pt x="1140463" y="3599315"/>
                  <a:pt x="1290903" y="1893588"/>
                  <a:pt x="34696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57120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57779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33843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39552" y="1131590"/>
            <a:ext cx="4032448" cy="216024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539552" y="3291830"/>
            <a:ext cx="4032448" cy="144016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45170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360000" y="360001"/>
            <a:ext cx="2700000" cy="442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6077724" y="360001"/>
            <a:ext cx="2700000" cy="442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218862" y="360001"/>
            <a:ext cx="2700000" cy="442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468359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0"/>
            <a:ext cx="9144000" cy="25717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3869922" y="1869672"/>
            <a:ext cx="1404156" cy="1404156"/>
          </a:xfrm>
          <a:prstGeom prst="ellipse">
            <a:avLst/>
          </a:prstGeom>
          <a:solidFill>
            <a:schemeClr val="bg1"/>
          </a:solidFill>
          <a:ln w="88900">
            <a:solidFill>
              <a:schemeClr val="accent4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943162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4982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2589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1851672"/>
            <a:ext cx="2232000" cy="288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608000" y="1851672"/>
            <a:ext cx="2232000" cy="288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6912000" y="1851672"/>
            <a:ext cx="2232000" cy="288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2304000" y="1851672"/>
            <a:ext cx="2232000" cy="288000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31708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4583048" y="0"/>
            <a:ext cx="2286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6858000" y="698778"/>
            <a:ext cx="2286000" cy="18722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4583048" y="2578606"/>
            <a:ext cx="2286000" cy="18722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2297379" y="699542"/>
            <a:ext cx="2286000" cy="18722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0" y="2579370"/>
            <a:ext cx="2286000" cy="18722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021161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38459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5165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2123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239430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354008" y="1131589"/>
            <a:ext cx="2849840" cy="3649171"/>
            <a:chOff x="354008" y="1131589"/>
            <a:chExt cx="2849840" cy="3649171"/>
          </a:xfrm>
        </p:grpSpPr>
        <p:sp>
          <p:nvSpPr>
            <p:cNvPr id="6" name="Rounded Rectangle 5"/>
            <p:cNvSpPr/>
            <p:nvPr/>
          </p:nvSpPr>
          <p:spPr>
            <a:xfrm>
              <a:off x="354008" y="1131589"/>
              <a:ext cx="2849840" cy="3649171"/>
            </a:xfrm>
            <a:prstGeom prst="roundRect">
              <a:avLst>
                <a:gd name="adj" fmla="val 396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31932" y="1347500"/>
              <a:ext cx="108520" cy="3240473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12" name="Half Frame 11"/>
            <p:cNvSpPr/>
            <p:nvPr/>
          </p:nvSpPr>
          <p:spPr>
            <a:xfrm rot="5400000">
              <a:off x="2592642" y="1238201"/>
              <a:ext cx="502331" cy="502331"/>
            </a:xfrm>
            <a:prstGeom prst="halfFrame">
              <a:avLst>
                <a:gd name="adj1" fmla="val 23728"/>
                <a:gd name="adj2" fmla="val 24642"/>
              </a:avLst>
            </a:prstGeom>
            <a:solidFill>
              <a:schemeClr val="bg1">
                <a:alpha val="2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2483768" y="1923678"/>
            <a:ext cx="6660232" cy="129614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2275224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xmlns="" id="{67DDBCE0-5335-4926-AB19-E3A892931A3B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787290" y="1050072"/>
            <a:ext cx="2980688" cy="2980688"/>
          </a:xfrm>
          <a:prstGeom prst="ellipse">
            <a:avLst/>
          </a:prstGeo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190570" y="2181679"/>
            <a:ext cx="4953430" cy="47357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190570" y="2655255"/>
            <a:ext cx="495343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3723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59787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509189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-2" y="0"/>
            <a:ext cx="7886599" cy="5151451"/>
          </a:xfrm>
          <a:custGeom>
            <a:avLst/>
            <a:gdLst>
              <a:gd name="connsiteX0" fmla="*/ 0 w 8244408"/>
              <a:gd name="connsiteY0" fmla="*/ 0 h 5143500"/>
              <a:gd name="connsiteX1" fmla="*/ 8244408 w 8244408"/>
              <a:gd name="connsiteY1" fmla="*/ 0 h 5143500"/>
              <a:gd name="connsiteX2" fmla="*/ 8244408 w 8244408"/>
              <a:gd name="connsiteY2" fmla="*/ 5143500 h 5143500"/>
              <a:gd name="connsiteX3" fmla="*/ 0 w 8244408"/>
              <a:gd name="connsiteY3" fmla="*/ 5143500 h 5143500"/>
              <a:gd name="connsiteX4" fmla="*/ 0 w 8244408"/>
              <a:gd name="connsiteY4" fmla="*/ 0 h 5143500"/>
              <a:gd name="connsiteX0" fmla="*/ 0 w 8244408"/>
              <a:gd name="connsiteY0" fmla="*/ 0 h 5143500"/>
              <a:gd name="connsiteX1" fmla="*/ 5779504 w 8244408"/>
              <a:gd name="connsiteY1" fmla="*/ 0 h 5143500"/>
              <a:gd name="connsiteX2" fmla="*/ 8244408 w 8244408"/>
              <a:gd name="connsiteY2" fmla="*/ 5143500 h 5143500"/>
              <a:gd name="connsiteX3" fmla="*/ 0 w 8244408"/>
              <a:gd name="connsiteY3" fmla="*/ 5143500 h 5143500"/>
              <a:gd name="connsiteX4" fmla="*/ 0 w 8244408"/>
              <a:gd name="connsiteY4" fmla="*/ 0 h 5143500"/>
              <a:gd name="connsiteX0" fmla="*/ 0 w 8069479"/>
              <a:gd name="connsiteY0" fmla="*/ 0 h 5143500"/>
              <a:gd name="connsiteX1" fmla="*/ 5779504 w 8069479"/>
              <a:gd name="connsiteY1" fmla="*/ 0 h 5143500"/>
              <a:gd name="connsiteX2" fmla="*/ 8069479 w 8069479"/>
              <a:gd name="connsiteY2" fmla="*/ 5143500 h 5143500"/>
              <a:gd name="connsiteX3" fmla="*/ 0 w 8069479"/>
              <a:gd name="connsiteY3" fmla="*/ 5143500 h 5143500"/>
              <a:gd name="connsiteX4" fmla="*/ 0 w 8069479"/>
              <a:gd name="connsiteY4" fmla="*/ 0 h 5143500"/>
              <a:gd name="connsiteX0" fmla="*/ 0 w 8013820"/>
              <a:gd name="connsiteY0" fmla="*/ 0 h 5143500"/>
              <a:gd name="connsiteX1" fmla="*/ 5779504 w 8013820"/>
              <a:gd name="connsiteY1" fmla="*/ 0 h 5143500"/>
              <a:gd name="connsiteX2" fmla="*/ 8013820 w 8013820"/>
              <a:gd name="connsiteY2" fmla="*/ 5143500 h 5143500"/>
              <a:gd name="connsiteX3" fmla="*/ 0 w 8013820"/>
              <a:gd name="connsiteY3" fmla="*/ 5143500 h 5143500"/>
              <a:gd name="connsiteX4" fmla="*/ 0 w 8013820"/>
              <a:gd name="connsiteY4" fmla="*/ 0 h 5143500"/>
              <a:gd name="connsiteX0" fmla="*/ 0 w 7966112"/>
              <a:gd name="connsiteY0" fmla="*/ 0 h 5143500"/>
              <a:gd name="connsiteX1" fmla="*/ 5779504 w 7966112"/>
              <a:gd name="connsiteY1" fmla="*/ 0 h 5143500"/>
              <a:gd name="connsiteX2" fmla="*/ 7966112 w 7966112"/>
              <a:gd name="connsiteY2" fmla="*/ 5143500 h 5143500"/>
              <a:gd name="connsiteX3" fmla="*/ 0 w 7966112"/>
              <a:gd name="connsiteY3" fmla="*/ 5143500 h 5143500"/>
              <a:gd name="connsiteX4" fmla="*/ 0 w 7966112"/>
              <a:gd name="connsiteY4" fmla="*/ 0 h 5143500"/>
              <a:gd name="connsiteX0" fmla="*/ 0 w 7942258"/>
              <a:gd name="connsiteY0" fmla="*/ 0 h 5143500"/>
              <a:gd name="connsiteX1" fmla="*/ 5779504 w 7942258"/>
              <a:gd name="connsiteY1" fmla="*/ 0 h 5143500"/>
              <a:gd name="connsiteX2" fmla="*/ 7942258 w 7942258"/>
              <a:gd name="connsiteY2" fmla="*/ 5143500 h 5143500"/>
              <a:gd name="connsiteX3" fmla="*/ 0 w 7942258"/>
              <a:gd name="connsiteY3" fmla="*/ 5143500 h 5143500"/>
              <a:gd name="connsiteX4" fmla="*/ 0 w 7942258"/>
              <a:gd name="connsiteY4" fmla="*/ 0 h 5143500"/>
              <a:gd name="connsiteX0" fmla="*/ 0 w 7886599"/>
              <a:gd name="connsiteY0" fmla="*/ 0 h 5151451"/>
              <a:gd name="connsiteX1" fmla="*/ 5779504 w 7886599"/>
              <a:gd name="connsiteY1" fmla="*/ 0 h 5151451"/>
              <a:gd name="connsiteX2" fmla="*/ 7886599 w 7886599"/>
              <a:gd name="connsiteY2" fmla="*/ 5151451 h 5151451"/>
              <a:gd name="connsiteX3" fmla="*/ 0 w 7886599"/>
              <a:gd name="connsiteY3" fmla="*/ 5143500 h 5151451"/>
              <a:gd name="connsiteX4" fmla="*/ 0 w 7886599"/>
              <a:gd name="connsiteY4" fmla="*/ 0 h 5151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86599" h="5151451">
                <a:moveTo>
                  <a:pt x="0" y="0"/>
                </a:moveTo>
                <a:lnTo>
                  <a:pt x="5779504" y="0"/>
                </a:lnTo>
                <a:lnTo>
                  <a:pt x="7886599" y="5151451"/>
                </a:lnTo>
                <a:lnTo>
                  <a:pt x="0" y="51435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67544" y="123478"/>
            <a:ext cx="8676456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67544" y="699542"/>
            <a:ext cx="867645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642729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s and Conten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5323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51387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49246" y="1275606"/>
            <a:ext cx="1648869" cy="1648869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1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2720790" y="1275606"/>
            <a:ext cx="1648869" cy="1648869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4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792334" y="1275606"/>
            <a:ext cx="1648869" cy="1648869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1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6863879" y="1275606"/>
            <a:ext cx="1648869" cy="1648869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4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11494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Fullppt\005-PNG이미지\모니터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11510"/>
            <a:ext cx="2664296" cy="265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2076170" y="521952"/>
            <a:ext cx="2447664" cy="166231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7" name="Picture 2" descr="D:\Fullppt\005-PNG이미지\모니터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7710" y="2389300"/>
            <a:ext cx="2664296" cy="265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6084168" y="2499742"/>
            <a:ext cx="2447664" cy="166231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577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5183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Picture 2" descr="D:\Fullppt\PNG이미지\핸드폰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7798" y="1223021"/>
            <a:ext cx="3373328" cy="4085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516216" y="1361169"/>
            <a:ext cx="1945465" cy="300514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98181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57779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33843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7" name="Picture 3" descr="D:\Fullppt\005-PNG이미지\노트북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8600" y="987574"/>
            <a:ext cx="6438182" cy="3274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 userDrawn="1"/>
        </p:nvSpPr>
        <p:spPr>
          <a:xfrm>
            <a:off x="233772" y="4262137"/>
            <a:ext cx="8676456" cy="54186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910339" y="1404993"/>
            <a:ext cx="3085597" cy="22818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35700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3265800" y="470456"/>
            <a:ext cx="2520000" cy="252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120829" y="3067019"/>
            <a:ext cx="1664971" cy="166497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5859357" y="1329877"/>
            <a:ext cx="1664849" cy="166057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73187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2" r:id="rId2"/>
    <p:sldLayoutId id="2147483660" r:id="rId3"/>
    <p:sldLayoutId id="2147483661" r:id="rId4"/>
    <p:sldLayoutId id="2147483670" r:id="rId5"/>
    <p:sldLayoutId id="2147483655" r:id="rId6"/>
    <p:sldLayoutId id="2147483662" r:id="rId7"/>
    <p:sldLayoutId id="2147483663" r:id="rId8"/>
    <p:sldLayoutId id="2147483664" r:id="rId9"/>
    <p:sldLayoutId id="2147483665" r:id="rId10"/>
    <p:sldLayoutId id="2147483667" r:id="rId11"/>
    <p:sldLayoutId id="2147483666" r:id="rId12"/>
    <p:sldLayoutId id="2147483668" r:id="rId13"/>
    <p:sldLayoutId id="2147483671" r:id="rId14"/>
    <p:sldLayoutId id="2147483669" r:id="rId15"/>
    <p:sldLayoutId id="2147483656" r:id="rId16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/>
          </p:cNvSpPr>
          <p:nvPr/>
        </p:nvSpPr>
        <p:spPr>
          <a:xfrm>
            <a:off x="3563888" y="267494"/>
            <a:ext cx="5580112" cy="576064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latin typeface="Arial" pitchFamily="34" charset="0"/>
                <a:cs typeface="Arial" pitchFamily="34" charset="0"/>
              </a:rPr>
              <a:t>Agenda Style</a:t>
            </a:r>
          </a:p>
        </p:txBody>
      </p:sp>
      <p:sp>
        <p:nvSpPr>
          <p:cNvPr id="26" name="Round Same Side Corner Rectangle 25"/>
          <p:cNvSpPr/>
          <p:nvPr/>
        </p:nvSpPr>
        <p:spPr>
          <a:xfrm rot="16200000">
            <a:off x="6191958" y="-1125724"/>
            <a:ext cx="540000" cy="536408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7" name="Oval 26"/>
          <p:cNvSpPr/>
          <p:nvPr/>
        </p:nvSpPr>
        <p:spPr>
          <a:xfrm>
            <a:off x="3822879" y="1322320"/>
            <a:ext cx="468000" cy="46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8" name="TextBox 8"/>
          <p:cNvSpPr txBox="1"/>
          <p:nvPr/>
        </p:nvSpPr>
        <p:spPr>
          <a:xfrm>
            <a:off x="3835083" y="137165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8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ko-KR" altLang="en-US" sz="1800" b="1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ound Same Side Corner Rectangle 22"/>
          <p:cNvSpPr/>
          <p:nvPr/>
        </p:nvSpPr>
        <p:spPr>
          <a:xfrm rot="16200000">
            <a:off x="6275955" y="-349326"/>
            <a:ext cx="540000" cy="5196095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4" name="Oval 23"/>
          <p:cNvSpPr/>
          <p:nvPr/>
        </p:nvSpPr>
        <p:spPr>
          <a:xfrm>
            <a:off x="3982653" y="2014721"/>
            <a:ext cx="468000" cy="46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5" name="TextBox 12"/>
          <p:cNvSpPr txBox="1"/>
          <p:nvPr/>
        </p:nvSpPr>
        <p:spPr>
          <a:xfrm>
            <a:off x="3998423" y="2064055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8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02</a:t>
            </a:r>
            <a:endParaRPr lang="ko-KR" altLang="en-US" sz="1800" b="1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ound Same Side Corner Rectangle 19"/>
          <p:cNvSpPr/>
          <p:nvPr/>
        </p:nvSpPr>
        <p:spPr>
          <a:xfrm rot="16200000">
            <a:off x="6336478" y="403601"/>
            <a:ext cx="540000" cy="5075043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1" name="Oval 20"/>
          <p:cNvSpPr/>
          <p:nvPr/>
        </p:nvSpPr>
        <p:spPr>
          <a:xfrm>
            <a:off x="4117716" y="2707122"/>
            <a:ext cx="468000" cy="46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2" name="TextBox 16"/>
          <p:cNvSpPr txBox="1"/>
          <p:nvPr/>
        </p:nvSpPr>
        <p:spPr>
          <a:xfrm>
            <a:off x="4131686" y="2756456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8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03</a:t>
            </a:r>
            <a:endParaRPr lang="ko-KR" altLang="en-US" sz="1800" b="1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ound Same Side Corner Rectangle 16"/>
          <p:cNvSpPr/>
          <p:nvPr/>
        </p:nvSpPr>
        <p:spPr>
          <a:xfrm rot="16200000">
            <a:off x="6217536" y="977060"/>
            <a:ext cx="540000" cy="531292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8" name="Oval 17"/>
          <p:cNvSpPr/>
          <p:nvPr/>
        </p:nvSpPr>
        <p:spPr>
          <a:xfrm>
            <a:off x="3875339" y="3399523"/>
            <a:ext cx="468000" cy="46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9" name="TextBox 20"/>
          <p:cNvSpPr txBox="1"/>
          <p:nvPr/>
        </p:nvSpPr>
        <p:spPr>
          <a:xfrm>
            <a:off x="3892207" y="3448857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8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04</a:t>
            </a:r>
            <a:endParaRPr lang="ko-KR" altLang="en-US" sz="1800" b="1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ound Same Side Corner Rectangle 13"/>
          <p:cNvSpPr/>
          <p:nvPr/>
        </p:nvSpPr>
        <p:spPr>
          <a:xfrm rot="16200000">
            <a:off x="6133536" y="1585461"/>
            <a:ext cx="540000" cy="5480927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5" name="Oval 14"/>
          <p:cNvSpPr/>
          <p:nvPr/>
        </p:nvSpPr>
        <p:spPr>
          <a:xfrm>
            <a:off x="3715564" y="4091924"/>
            <a:ext cx="468000" cy="46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6" name="TextBox 24"/>
          <p:cNvSpPr txBox="1"/>
          <p:nvPr/>
        </p:nvSpPr>
        <p:spPr>
          <a:xfrm>
            <a:off x="3721315" y="414125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8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05</a:t>
            </a:r>
            <a:endParaRPr lang="ko-KR" altLang="en-US" sz="1800" b="1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25"/>
          <p:cNvSpPr txBox="1"/>
          <p:nvPr/>
        </p:nvSpPr>
        <p:spPr bwMode="auto">
          <a:xfrm>
            <a:off x="4369523" y="1411124"/>
            <a:ext cx="4135741" cy="27699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Easy to change colors, photos and Text.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26"/>
          <p:cNvSpPr txBox="1"/>
          <p:nvPr/>
        </p:nvSpPr>
        <p:spPr bwMode="auto">
          <a:xfrm>
            <a:off x="4513539" y="2103525"/>
            <a:ext cx="4135741" cy="27699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Easy to change colors, photos and Text.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27"/>
          <p:cNvSpPr txBox="1"/>
          <p:nvPr/>
        </p:nvSpPr>
        <p:spPr bwMode="auto">
          <a:xfrm>
            <a:off x="4626269" y="2795926"/>
            <a:ext cx="3990797" cy="27699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Easy to change colors, photos and Text.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28"/>
          <p:cNvSpPr txBox="1"/>
          <p:nvPr/>
        </p:nvSpPr>
        <p:spPr bwMode="auto">
          <a:xfrm>
            <a:off x="4396699" y="3488327"/>
            <a:ext cx="4135741" cy="27699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Easy to change colors, photos and Text.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29"/>
          <p:cNvSpPr txBox="1"/>
          <p:nvPr/>
        </p:nvSpPr>
        <p:spPr bwMode="auto">
          <a:xfrm>
            <a:off x="4252683" y="4180728"/>
            <a:ext cx="4135741" cy="27699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Easy to change colors, photos and Text.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9" name="그림 2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494" y="448110"/>
            <a:ext cx="3398887" cy="300074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0" name="그림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57"/>
            <a:ext cx="9902952" cy="6858000"/>
          </a:xfrm>
          <a:prstGeom prst="rect">
            <a:avLst/>
          </a:prstGeom>
        </p:spPr>
      </p:pic>
      <p:sp>
        <p:nvSpPr>
          <p:cNvPr id="35" name="모서리가 둥근 직사각형 34"/>
          <p:cNvSpPr/>
          <p:nvPr/>
        </p:nvSpPr>
        <p:spPr>
          <a:xfrm>
            <a:off x="1520488" y="1496676"/>
            <a:ext cx="6984776" cy="126390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7" name="모서리가 둥근 직사각형 36"/>
          <p:cNvSpPr/>
          <p:nvPr/>
        </p:nvSpPr>
        <p:spPr>
          <a:xfrm>
            <a:off x="3807000" y="3211123"/>
            <a:ext cx="2473807" cy="55390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717797" y="786879"/>
            <a:ext cx="7710069" cy="892552"/>
          </a:xfrm>
          <a:prstGeom prst="rect">
            <a:avLst/>
          </a:prstGeom>
        </p:spPr>
        <p:txBody>
          <a:bodyPr wrap="square" anchor="ctr" anchorCtr="0">
            <a:spAutoFit/>
            <a:scene3d>
              <a:camera prst="orthographicFront"/>
              <a:lightRig rig="threePt" dir="t"/>
            </a:scene3d>
            <a:sp3d contourW="12700">
              <a:bevelT w="1270" h="25400"/>
              <a:bevelB w="1270" h="1270"/>
              <a:contourClr>
                <a:schemeClr val="bg1"/>
              </a:contourClr>
            </a:sp3d>
          </a:bodyPr>
          <a:lstStyle>
            <a:defPPr>
              <a:defRPr lang="ko-KR"/>
            </a:defPPr>
            <a:lvl1pPr>
              <a:defRPr sz="2600">
                <a:solidFill>
                  <a:schemeClr val="bg1"/>
                </a:solidFill>
                <a:latin typeface="-웹윤고딕130" pitchFamily="18" charset="-127"/>
                <a:ea typeface="-웹윤고딕130" pitchFamily="18" charset="-127"/>
              </a:defRPr>
            </a:lvl1pPr>
          </a:lstStyle>
          <a:p>
            <a:pPr algn="just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4000" b="1" dirty="0" smtClean="0"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간이형 종합심사낙찰제 설명자료</a:t>
            </a:r>
            <a:endParaRPr kumimoji="1" lang="ko-KR" altLang="en-US" sz="4000" b="1" dirty="0">
              <a:solidFill>
                <a:srgbClr val="00206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12322" y="2107684"/>
            <a:ext cx="4438728" cy="504754"/>
          </a:xfrm>
          <a:prstGeom prst="rect">
            <a:avLst/>
          </a:prstGeom>
        </p:spPr>
        <p:txBody>
          <a:bodyPr wrap="square" anchor="ctr" anchorCtr="0">
            <a:spAutoFit/>
            <a:scene3d>
              <a:camera prst="orthographicFront"/>
              <a:lightRig rig="threePt" dir="t"/>
            </a:scene3d>
            <a:sp3d contourW="12700">
              <a:bevelT w="1270" h="25400"/>
              <a:bevelB w="1270" h="1270"/>
              <a:contourClr>
                <a:schemeClr val="bg1"/>
              </a:contourClr>
            </a:sp3d>
          </a:bodyPr>
          <a:lstStyle>
            <a:defPPr>
              <a:defRPr lang="ko-KR"/>
            </a:defPPr>
            <a:lvl1pPr>
              <a:defRPr sz="2600">
                <a:solidFill>
                  <a:schemeClr val="bg1"/>
                </a:solidFill>
                <a:latin typeface="-웹윤고딕130" pitchFamily="18" charset="-127"/>
                <a:ea typeface="-웹윤고딕130" pitchFamily="18" charset="-127"/>
              </a:defRPr>
            </a:lvl1pPr>
          </a:lstStyle>
          <a:p>
            <a:pPr algn="ctr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2400" dirty="0" smtClean="0"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한국철도시설공단 </a:t>
            </a:r>
            <a:r>
              <a:rPr kumimoji="1" lang="ko-KR" altLang="en-US" sz="2400" dirty="0" err="1" smtClean="0"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계약처</a:t>
            </a:r>
            <a:endParaRPr kumimoji="1" lang="en-US" altLang="ko-KR" sz="2400" dirty="0" smtClean="0">
              <a:solidFill>
                <a:srgbClr val="00206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779439" y="2740970"/>
            <a:ext cx="2552433" cy="492443"/>
          </a:xfrm>
          <a:prstGeom prst="rect">
            <a:avLst/>
          </a:prstGeom>
        </p:spPr>
        <p:txBody>
          <a:bodyPr wrap="square" anchor="ctr" anchorCtr="0">
            <a:spAutoFit/>
            <a:scene3d>
              <a:camera prst="orthographicFront"/>
              <a:lightRig rig="threePt" dir="t"/>
            </a:scene3d>
            <a:sp3d contourW="12700">
              <a:bevelT w="1270" h="25400"/>
              <a:bevelB w="1270" h="1270"/>
              <a:contourClr>
                <a:schemeClr val="bg1"/>
              </a:contourClr>
            </a:sp3d>
          </a:bodyPr>
          <a:lstStyle>
            <a:defPPr>
              <a:defRPr lang="ko-KR"/>
            </a:defPPr>
            <a:lvl1pPr>
              <a:defRPr sz="2600">
                <a:solidFill>
                  <a:schemeClr val="bg1"/>
                </a:solidFill>
                <a:latin typeface="-웹윤고딕130" pitchFamily="18" charset="-127"/>
                <a:ea typeface="-웹윤고딕130" pitchFamily="18" charset="-127"/>
              </a:defRPr>
            </a:lvl1pPr>
          </a:lstStyle>
          <a:p>
            <a:pPr algn="ctr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2000" b="1" dirty="0" smtClean="0"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2020. 3. 2.</a:t>
            </a:r>
            <a:endParaRPr kumimoji="1" lang="ko-KR" altLang="en-US" sz="2000" b="1" dirty="0">
              <a:solidFill>
                <a:srgbClr val="00206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95055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193321"/>
            <a:ext cx="9144000" cy="576064"/>
          </a:xfrm>
        </p:spPr>
        <p:txBody>
          <a:bodyPr/>
          <a:lstStyle/>
          <a:p>
            <a:pPr algn="l"/>
            <a:r>
              <a:rPr lang="en-US" altLang="ko-KR" dirty="0" smtClean="0">
                <a:solidFill>
                  <a:srgbClr val="00206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2800" b="1" dirty="0"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II. </a:t>
            </a:r>
            <a:r>
              <a:rPr lang="ko-KR" altLang="en-US" sz="2800" b="1" dirty="0" smtClean="0"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평 가 세 부 항 목 </a:t>
            </a:r>
            <a:r>
              <a:rPr lang="en-US" altLang="ko-KR" sz="2800" b="1" u="sng" dirty="0" smtClean="0">
                <a:solidFill>
                  <a:srgbClr val="C0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(</a:t>
            </a:r>
            <a:r>
              <a:rPr lang="ko-KR" altLang="en-US" sz="2800" b="1" u="sng" dirty="0" smtClean="0">
                <a:solidFill>
                  <a:srgbClr val="C0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입찰금액</a:t>
            </a:r>
            <a:r>
              <a:rPr lang="en-US" altLang="ko-KR" sz="2800" b="1" u="sng" dirty="0" smtClean="0">
                <a:solidFill>
                  <a:srgbClr val="C0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)</a:t>
            </a:r>
          </a:p>
        </p:txBody>
      </p:sp>
      <p:pic>
        <p:nvPicPr>
          <p:cNvPr id="12" name="Picture 18" descr="그림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6499" y="208717"/>
            <a:ext cx="1953434" cy="49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그룹 12"/>
          <p:cNvGrpSpPr/>
          <p:nvPr/>
        </p:nvGrpSpPr>
        <p:grpSpPr>
          <a:xfrm>
            <a:off x="7048500" y="0"/>
            <a:ext cx="2161433" cy="990600"/>
            <a:chOff x="7056120" y="-7620"/>
            <a:chExt cx="2161433" cy="990600"/>
          </a:xfrm>
        </p:grpSpPr>
        <p:sp>
          <p:nvSpPr>
            <p:cNvPr id="14" name="자유형 13"/>
            <p:cNvSpPr/>
            <p:nvPr/>
          </p:nvSpPr>
          <p:spPr>
            <a:xfrm>
              <a:off x="7056120" y="-7620"/>
              <a:ext cx="2095500" cy="990600"/>
            </a:xfrm>
            <a:custGeom>
              <a:avLst/>
              <a:gdLst>
                <a:gd name="connsiteX0" fmla="*/ 0 w 2095500"/>
                <a:gd name="connsiteY0" fmla="*/ 0 h 990600"/>
                <a:gd name="connsiteX1" fmla="*/ 2080260 w 2095500"/>
                <a:gd name="connsiteY1" fmla="*/ 7620 h 990600"/>
                <a:gd name="connsiteX2" fmla="*/ 2095500 w 2095500"/>
                <a:gd name="connsiteY2" fmla="*/ 990600 h 990600"/>
                <a:gd name="connsiteX3" fmla="*/ 1965960 w 2095500"/>
                <a:gd name="connsiteY3" fmla="*/ 967740 h 990600"/>
                <a:gd name="connsiteX4" fmla="*/ 1737360 w 2095500"/>
                <a:gd name="connsiteY4" fmla="*/ 967740 h 990600"/>
                <a:gd name="connsiteX5" fmla="*/ 1386840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  <a:gd name="connsiteX0" fmla="*/ 0 w 2095500"/>
                <a:gd name="connsiteY0" fmla="*/ 0 h 990600"/>
                <a:gd name="connsiteX1" fmla="*/ 2094548 w 2095500"/>
                <a:gd name="connsiteY1" fmla="*/ 7620 h 990600"/>
                <a:gd name="connsiteX2" fmla="*/ 2095500 w 2095500"/>
                <a:gd name="connsiteY2" fmla="*/ 990600 h 990600"/>
                <a:gd name="connsiteX3" fmla="*/ 1965960 w 2095500"/>
                <a:gd name="connsiteY3" fmla="*/ 967740 h 990600"/>
                <a:gd name="connsiteX4" fmla="*/ 1737360 w 2095500"/>
                <a:gd name="connsiteY4" fmla="*/ 967740 h 990600"/>
                <a:gd name="connsiteX5" fmla="*/ 1386840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  <a:gd name="connsiteX0" fmla="*/ 0 w 2095500"/>
                <a:gd name="connsiteY0" fmla="*/ 0 h 990600"/>
                <a:gd name="connsiteX1" fmla="*/ 2094548 w 2095500"/>
                <a:gd name="connsiteY1" fmla="*/ 7620 h 990600"/>
                <a:gd name="connsiteX2" fmla="*/ 2095500 w 2095500"/>
                <a:gd name="connsiteY2" fmla="*/ 990600 h 990600"/>
                <a:gd name="connsiteX3" fmla="*/ 1980247 w 2095500"/>
                <a:gd name="connsiteY3" fmla="*/ 972502 h 990600"/>
                <a:gd name="connsiteX4" fmla="*/ 1737360 w 2095500"/>
                <a:gd name="connsiteY4" fmla="*/ 967740 h 990600"/>
                <a:gd name="connsiteX5" fmla="*/ 1386840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  <a:gd name="connsiteX0" fmla="*/ 0 w 2095500"/>
                <a:gd name="connsiteY0" fmla="*/ 0 h 990600"/>
                <a:gd name="connsiteX1" fmla="*/ 2094548 w 2095500"/>
                <a:gd name="connsiteY1" fmla="*/ 7620 h 990600"/>
                <a:gd name="connsiteX2" fmla="*/ 2095500 w 2095500"/>
                <a:gd name="connsiteY2" fmla="*/ 990600 h 990600"/>
                <a:gd name="connsiteX3" fmla="*/ 1980247 w 2095500"/>
                <a:gd name="connsiteY3" fmla="*/ 972502 h 990600"/>
                <a:gd name="connsiteX4" fmla="*/ 1737360 w 2095500"/>
                <a:gd name="connsiteY4" fmla="*/ 967740 h 990600"/>
                <a:gd name="connsiteX5" fmla="*/ 1401128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  <a:gd name="connsiteX0" fmla="*/ 0 w 2095500"/>
                <a:gd name="connsiteY0" fmla="*/ 0 h 990600"/>
                <a:gd name="connsiteX1" fmla="*/ 2094548 w 2095500"/>
                <a:gd name="connsiteY1" fmla="*/ 7620 h 990600"/>
                <a:gd name="connsiteX2" fmla="*/ 2095500 w 2095500"/>
                <a:gd name="connsiteY2" fmla="*/ 990600 h 990600"/>
                <a:gd name="connsiteX3" fmla="*/ 1980247 w 2095500"/>
                <a:gd name="connsiteY3" fmla="*/ 982027 h 990600"/>
                <a:gd name="connsiteX4" fmla="*/ 1737360 w 2095500"/>
                <a:gd name="connsiteY4" fmla="*/ 967740 h 990600"/>
                <a:gd name="connsiteX5" fmla="*/ 1401128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095500" h="990600">
                  <a:moveTo>
                    <a:pt x="0" y="0"/>
                  </a:moveTo>
                  <a:lnTo>
                    <a:pt x="2094548" y="7620"/>
                  </a:lnTo>
                  <a:cubicBezTo>
                    <a:pt x="2094865" y="335280"/>
                    <a:pt x="2095183" y="662940"/>
                    <a:pt x="2095500" y="990600"/>
                  </a:cubicBezTo>
                  <a:lnTo>
                    <a:pt x="1980247" y="982027"/>
                  </a:lnTo>
                  <a:lnTo>
                    <a:pt x="1737360" y="967740"/>
                  </a:lnTo>
                  <a:lnTo>
                    <a:pt x="1401128" y="929640"/>
                  </a:lnTo>
                  <a:lnTo>
                    <a:pt x="1158240" y="868680"/>
                  </a:lnTo>
                  <a:lnTo>
                    <a:pt x="891540" y="784860"/>
                  </a:lnTo>
                  <a:lnTo>
                    <a:pt x="670560" y="701040"/>
                  </a:lnTo>
                  <a:lnTo>
                    <a:pt x="472440" y="586740"/>
                  </a:lnTo>
                  <a:lnTo>
                    <a:pt x="297180" y="449580"/>
                  </a:lnTo>
                  <a:lnTo>
                    <a:pt x="167640" y="297180"/>
                  </a:lnTo>
                  <a:lnTo>
                    <a:pt x="76200" y="1676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+mn-cs"/>
              </a:endParaRPr>
            </a:p>
          </p:txBody>
        </p:sp>
        <p:pic>
          <p:nvPicPr>
            <p:cNvPr id="15" name="Picture 18" descr="그림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64119" y="201097"/>
              <a:ext cx="1953434" cy="490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" name="대각선 방향의 모서리가 둥근 사각형 16"/>
          <p:cNvSpPr/>
          <p:nvPr/>
        </p:nvSpPr>
        <p:spPr>
          <a:xfrm>
            <a:off x="273049" y="1124744"/>
            <a:ext cx="2570759" cy="366886"/>
          </a:xfrm>
          <a:prstGeom prst="round2Diag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1. </a:t>
            </a:r>
            <a:r>
              <a:rPr lang="ko-KR" altLang="en-US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입찰금액 심사</a:t>
            </a:r>
            <a:endParaRPr lang="ko-KR" altLang="en-US" dirty="0">
              <a:solidFill>
                <a:schemeClr val="tx1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9" name="TextBox 18"/>
          <p:cNvSpPr txBox="1"/>
          <p:nvPr/>
        </p:nvSpPr>
        <p:spPr bwMode="auto">
          <a:xfrm>
            <a:off x="201422" y="1522464"/>
            <a:ext cx="8568952" cy="258532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marR="0" lvl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sz="1400" b="1" noProof="0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1) </a:t>
            </a:r>
            <a:r>
              <a:rPr lang="ko-KR" altLang="en-US" sz="1400" b="1" noProof="0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균형가격은 </a:t>
            </a:r>
            <a:r>
              <a:rPr lang="ko-KR" altLang="en-US" sz="1400" b="1" noProof="0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입찰금액의 상위 </a:t>
            </a:r>
            <a:r>
              <a:rPr lang="en-US" altLang="ko-KR" sz="1400" b="1" noProof="0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20%, </a:t>
            </a:r>
            <a:r>
              <a:rPr lang="ko-KR" altLang="en-US" sz="1400" b="1" noProof="0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하위 </a:t>
            </a:r>
            <a:r>
              <a:rPr lang="en-US" altLang="ko-KR" sz="1400" b="1" noProof="0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20%</a:t>
            </a:r>
            <a:r>
              <a:rPr lang="ko-KR" altLang="en-US" sz="1400" b="1" noProof="0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를 제외한 금액의 평균값</a:t>
            </a:r>
            <a:r>
              <a:rPr lang="ko-KR" altLang="en-US" sz="1400" b="1" noProof="0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으로</a:t>
            </a:r>
            <a:r>
              <a:rPr lang="ko-KR" altLang="en-US" sz="1400" b="1" noProof="0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</a:t>
            </a:r>
            <a:r>
              <a:rPr lang="ko-KR" altLang="en-US" sz="1400" b="1" noProof="0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산정한다</a:t>
            </a:r>
            <a:r>
              <a:rPr lang="en-US" altLang="ko-KR" sz="1400" b="1" noProof="0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.</a:t>
            </a:r>
            <a:endParaRPr lang="en-US" altLang="ko-KR" sz="1200" b="1" dirty="0" smtClean="0">
              <a:solidFill>
                <a:srgbClr val="C00000"/>
              </a:solidFill>
              <a:latin typeface="HY목각파임B" panose="02030600000101010101" pitchFamily="18" charset="-127"/>
              <a:ea typeface="HY목각파임B" panose="02030600000101010101" pitchFamily="18" charset="-127"/>
              <a:cs typeface="Arial" pitchFamily="34" charset="0"/>
            </a:endParaRPr>
          </a:p>
          <a:p>
            <a:pPr marR="0" lvl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   </a:t>
            </a:r>
            <a:r>
              <a:rPr lang="en-US" altLang="ko-KR" sz="1400" b="1" dirty="0" err="1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i</a:t>
            </a: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) </a:t>
            </a:r>
            <a:r>
              <a:rPr lang="ko-KR" altLang="en-US" sz="1400" b="1" dirty="0" err="1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균형가격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미만일 경우 입찰금액 수식                     </a:t>
            </a: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ii) </a:t>
            </a:r>
            <a:r>
              <a:rPr lang="ko-KR" altLang="en-US" sz="1400" b="1" dirty="0" err="1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균형가격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초과일 경우 입찰금액 수식</a:t>
            </a:r>
            <a:endParaRPr lang="en-US" altLang="ko-KR" sz="1400" b="1" dirty="0" smtClean="0">
              <a:solidFill>
                <a:schemeClr val="accent5"/>
              </a:solidFill>
              <a:latin typeface="HY목각파임B" panose="02030600000101010101" pitchFamily="18" charset="-127"/>
              <a:ea typeface="HY목각파임B" panose="02030600000101010101" pitchFamily="18" charset="-127"/>
              <a:cs typeface="Arial" pitchFamily="34" charset="0"/>
            </a:endParaRPr>
          </a:p>
          <a:p>
            <a:pPr marR="0" lvl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sz="1400" b="1" dirty="0" smtClean="0">
              <a:solidFill>
                <a:schemeClr val="accent5"/>
              </a:solidFill>
              <a:latin typeface="HY목각파임B" panose="02030600000101010101" pitchFamily="18" charset="-127"/>
              <a:ea typeface="HY목각파임B" panose="02030600000101010101" pitchFamily="18" charset="-127"/>
              <a:cs typeface="Arial" pitchFamily="34" charset="0"/>
            </a:endParaRPr>
          </a:p>
          <a:p>
            <a:pPr marR="0" lvl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sz="1400" b="1" dirty="0" smtClean="0">
              <a:solidFill>
                <a:schemeClr val="accent5"/>
              </a:solidFill>
              <a:latin typeface="HY목각파임B" panose="02030600000101010101" pitchFamily="18" charset="-127"/>
              <a:ea typeface="HY목각파임B" panose="02030600000101010101" pitchFamily="18" charset="-127"/>
              <a:cs typeface="Arial" pitchFamily="34" charset="0"/>
            </a:endParaRPr>
          </a:p>
          <a:p>
            <a:pPr marR="0" lvl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sz="1400" b="1" dirty="0" smtClean="0">
              <a:solidFill>
                <a:schemeClr val="accent5"/>
              </a:solidFill>
              <a:latin typeface="HY목각파임B" panose="02030600000101010101" pitchFamily="18" charset="-127"/>
              <a:ea typeface="HY목각파임B" panose="02030600000101010101" pitchFamily="18" charset="-127"/>
              <a:cs typeface="Arial" pitchFamily="34" charset="0"/>
            </a:endParaRPr>
          </a:p>
          <a:p>
            <a:pPr marR="0" lvl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2) </a:t>
            </a:r>
            <a:r>
              <a:rPr lang="ko-KR" altLang="en-US" sz="1400" b="1" dirty="0" err="1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가격편차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조정계수 </a:t>
            </a: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A, B 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모두 </a:t>
            </a: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1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로 한다</a:t>
            </a: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.</a:t>
            </a:r>
          </a:p>
          <a:p>
            <a:pPr lvl="0">
              <a:lnSpc>
                <a:spcPct val="150000"/>
              </a:lnSpc>
              <a:defRPr/>
            </a:pPr>
            <a:r>
              <a:rPr lang="en-US" altLang="ko-KR" sz="1200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   ※ </a:t>
            </a:r>
            <a:r>
              <a:rPr lang="ko-KR" altLang="en-US" sz="1200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입찰금액이 </a:t>
            </a:r>
            <a:r>
              <a:rPr lang="ko-KR" altLang="en-US" sz="1200" b="1" dirty="0" err="1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균형가격</a:t>
            </a:r>
            <a:r>
              <a:rPr lang="ko-KR" altLang="en-US" sz="1200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미만 또는 초과 경우 모두 동일한 </a:t>
            </a:r>
            <a:endParaRPr lang="en-US" altLang="ko-KR" sz="1200" b="1" dirty="0" smtClean="0">
              <a:solidFill>
                <a:srgbClr val="C00000"/>
              </a:solidFill>
              <a:latin typeface="HY목각파임B" panose="02030600000101010101" pitchFamily="18" charset="-127"/>
              <a:ea typeface="HY목각파임B" panose="02030600000101010101" pitchFamily="18" charset="-127"/>
              <a:cs typeface="Arial" pitchFamily="34" charset="0"/>
            </a:endParaRPr>
          </a:p>
          <a:p>
            <a:pPr lvl="0">
              <a:lnSpc>
                <a:spcPct val="150000"/>
              </a:lnSpc>
              <a:defRPr/>
            </a:pPr>
            <a:r>
              <a:rPr lang="en-US" altLang="ko-KR" sz="1200" b="1" dirty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</a:t>
            </a:r>
            <a:r>
              <a:rPr lang="en-US" altLang="ko-KR" sz="1200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      </a:t>
            </a:r>
            <a:r>
              <a:rPr lang="ko-KR" altLang="en-US" sz="1200" b="1" dirty="0" err="1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감점률</a:t>
            </a:r>
            <a:r>
              <a:rPr lang="ko-KR" altLang="en-US" sz="1200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적용</a:t>
            </a:r>
            <a:endParaRPr lang="en-US" altLang="ko-KR" sz="1200" b="1" dirty="0" smtClean="0">
              <a:solidFill>
                <a:schemeClr val="accent5"/>
              </a:solidFill>
              <a:latin typeface="HY목각파임B" panose="02030600000101010101" pitchFamily="18" charset="-127"/>
              <a:ea typeface="HY목각파임B" panose="02030600000101010101" pitchFamily="18" charset="-127"/>
              <a:cs typeface="Arial" pitchFamily="34" charset="0"/>
            </a:endParaRPr>
          </a:p>
        </p:txBody>
      </p:sp>
      <p:grpSp>
        <p:nvGrpSpPr>
          <p:cNvPr id="31" name="그룹 11"/>
          <p:cNvGrpSpPr>
            <a:grpSpLocks/>
          </p:cNvGrpSpPr>
          <p:nvPr/>
        </p:nvGrpSpPr>
        <p:grpSpPr bwMode="auto">
          <a:xfrm>
            <a:off x="4211960" y="3177389"/>
            <a:ext cx="4464496" cy="1683477"/>
            <a:chOff x="-1476672" y="4412141"/>
            <a:chExt cx="4212468" cy="1891927"/>
          </a:xfrm>
        </p:grpSpPr>
        <p:grpSp>
          <p:nvGrpSpPr>
            <p:cNvPr id="32" name="그룹 4"/>
            <p:cNvGrpSpPr>
              <a:grpSpLocks/>
            </p:cNvGrpSpPr>
            <p:nvPr/>
          </p:nvGrpSpPr>
          <p:grpSpPr bwMode="auto">
            <a:xfrm>
              <a:off x="-540568" y="4437112"/>
              <a:ext cx="3204356" cy="1476164"/>
              <a:chOff x="-540568" y="4437112"/>
              <a:chExt cx="3204356" cy="1476164"/>
            </a:xfrm>
          </p:grpSpPr>
          <p:cxnSp>
            <p:nvCxnSpPr>
              <p:cNvPr id="41" name="직선 화살표 연결선 2"/>
              <p:cNvCxnSpPr>
                <a:cxnSpLocks noChangeShapeType="1"/>
              </p:cNvCxnSpPr>
              <p:nvPr/>
            </p:nvCxnSpPr>
            <p:spPr bwMode="auto">
              <a:xfrm>
                <a:off x="-540568" y="5913276"/>
                <a:ext cx="3204356" cy="0"/>
              </a:xfrm>
              <a:prstGeom prst="straightConnector1">
                <a:avLst/>
              </a:prstGeom>
              <a:noFill/>
              <a:ln w="12700" algn="ctr">
                <a:solidFill>
                  <a:sysClr val="windowText" lastClr="000000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2" name="직선 화살표 연결선 27"/>
              <p:cNvCxnSpPr>
                <a:cxnSpLocks noChangeShapeType="1"/>
              </p:cNvCxnSpPr>
              <p:nvPr/>
            </p:nvCxnSpPr>
            <p:spPr bwMode="auto">
              <a:xfrm flipV="1">
                <a:off x="-540568" y="4437112"/>
                <a:ext cx="0" cy="1476164"/>
              </a:xfrm>
              <a:prstGeom prst="straightConnector1">
                <a:avLst/>
              </a:prstGeom>
              <a:noFill/>
              <a:ln w="12700" algn="ctr">
                <a:solidFill>
                  <a:sysClr val="windowText" lastClr="000000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33" name="TextBox 5"/>
            <p:cNvSpPr txBox="1">
              <a:spLocks noChangeArrowheads="1"/>
            </p:cNvSpPr>
            <p:nvPr/>
          </p:nvSpPr>
          <p:spPr bwMode="auto">
            <a:xfrm>
              <a:off x="-1476672" y="4412141"/>
              <a:ext cx="93610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굴림" panose="020B0600000101010101" pitchFamily="50" charset="-127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굴림" panose="020B0600000101010101" pitchFamily="50" charset="-127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굴림" panose="020B0600000101010101" pitchFamily="50" charset="-127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굴림" panose="020B0600000101010101" pitchFamily="50" charset="-127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굴림" panose="020B0600000101010101" pitchFamily="50" charset="-127"/>
                </a:defRPr>
              </a:lvl9pPr>
            </a:lstStyle>
            <a:p>
              <a:pPr marL="0" marR="0" lvl="0" indent="0" algn="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200" b="1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가격점수</a:t>
              </a:r>
            </a:p>
          </p:txBody>
        </p:sp>
        <p:sp>
          <p:nvSpPr>
            <p:cNvPr id="34" name="TextBox 31"/>
            <p:cNvSpPr txBox="1">
              <a:spLocks noChangeArrowheads="1"/>
            </p:cNvSpPr>
            <p:nvPr/>
          </p:nvSpPr>
          <p:spPr bwMode="auto">
            <a:xfrm>
              <a:off x="503548" y="5913276"/>
              <a:ext cx="93610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굴림" panose="020B0600000101010101" pitchFamily="50" charset="-127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굴림" panose="020B0600000101010101" pitchFamily="50" charset="-127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굴림" panose="020B0600000101010101" pitchFamily="50" charset="-127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굴림" panose="020B0600000101010101" pitchFamily="50" charset="-127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굴림" panose="020B0600000101010101" pitchFamily="50" charset="-127"/>
                </a:defRPr>
              </a:lvl9pPr>
            </a:lstStyle>
            <a:p>
              <a:pPr marL="0" marR="0" lvl="0" indent="0" algn="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2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균형가격</a:t>
              </a:r>
              <a:endParaRPr kumimoji="1" lang="ko-KR" alt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35" name="TextBox 32"/>
            <p:cNvSpPr txBox="1">
              <a:spLocks noChangeArrowheads="1"/>
            </p:cNvSpPr>
            <p:nvPr/>
          </p:nvSpPr>
          <p:spPr bwMode="auto">
            <a:xfrm>
              <a:off x="1799692" y="5921236"/>
              <a:ext cx="93610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굴림" panose="020B0600000101010101" pitchFamily="50" charset="-127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굴림" panose="020B0600000101010101" pitchFamily="50" charset="-127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굴림" panose="020B0600000101010101" pitchFamily="50" charset="-127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굴림" panose="020B0600000101010101" pitchFamily="50" charset="-127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굴림" panose="020B0600000101010101" pitchFamily="50" charset="-127"/>
                </a:defRPr>
              </a:lvl9pPr>
            </a:lstStyle>
            <a:p>
              <a:pPr marL="0" marR="0" lvl="0" indent="0" algn="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200" b="1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입찰가격</a:t>
              </a:r>
            </a:p>
          </p:txBody>
        </p:sp>
        <p:sp>
          <p:nvSpPr>
            <p:cNvPr id="36" name="TextBox 33"/>
            <p:cNvSpPr txBox="1">
              <a:spLocks noChangeArrowheads="1"/>
            </p:cNvSpPr>
            <p:nvPr/>
          </p:nvSpPr>
          <p:spPr bwMode="auto">
            <a:xfrm>
              <a:off x="-1476672" y="4699909"/>
              <a:ext cx="936104" cy="3112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굴림" panose="020B0600000101010101" pitchFamily="50" charset="-127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굴림" panose="020B0600000101010101" pitchFamily="50" charset="-127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굴림" panose="020B0600000101010101" pitchFamily="50" charset="-127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굴림" panose="020B0600000101010101" pitchFamily="50" charset="-127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굴림" panose="020B0600000101010101" pitchFamily="50" charset="-127"/>
                </a:defRPr>
              </a:lvl9pPr>
            </a:lstStyle>
            <a:p>
              <a:pPr marL="0" marR="0" lvl="0" indent="0" algn="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ko-KR" sz="1200" b="1" kern="0" dirty="0" smtClean="0">
                  <a:solidFill>
                    <a:prstClr val="black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6</a:t>
              </a:r>
              <a:r>
                <a:rPr kumimoji="1" lang="en-US" altLang="ko-KR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0</a:t>
              </a:r>
              <a:endParaRPr kumimoji="1" lang="ko-KR" alt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37" name="원호 36"/>
            <p:cNvSpPr/>
            <p:nvPr/>
          </p:nvSpPr>
          <p:spPr bwMode="auto">
            <a:xfrm>
              <a:off x="-513663" y="4832396"/>
              <a:ext cx="2969742" cy="1471672"/>
            </a:xfrm>
            <a:prstGeom prst="arc">
              <a:avLst>
                <a:gd name="adj1" fmla="val 16200000"/>
                <a:gd name="adj2" fmla="val 16240569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굴림" panose="020B0600000101010101" pitchFamily="50" charset="-127"/>
              </a:endParaRPr>
            </a:p>
          </p:txBody>
        </p:sp>
        <p:sp>
          <p:nvSpPr>
            <p:cNvPr id="38" name="원호 37"/>
            <p:cNvSpPr/>
            <p:nvPr/>
          </p:nvSpPr>
          <p:spPr bwMode="auto">
            <a:xfrm flipH="1">
              <a:off x="98655" y="4832396"/>
              <a:ext cx="1772938" cy="1457611"/>
            </a:xfrm>
            <a:prstGeom prst="arc">
              <a:avLst>
                <a:gd name="adj1" fmla="val 16200000"/>
                <a:gd name="adj2" fmla="val 21538074"/>
              </a:avLst>
            </a:prstGeom>
            <a:noFill/>
            <a:ln w="285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굴림" panose="020B0600000101010101" pitchFamily="50" charset="-127"/>
              </a:endParaRPr>
            </a:p>
          </p:txBody>
        </p:sp>
        <p:cxnSp>
          <p:nvCxnSpPr>
            <p:cNvPr id="39" name="직선 연결선 8"/>
            <p:cNvCxnSpPr>
              <a:cxnSpLocks noChangeShapeType="1"/>
              <a:stCxn id="37" idx="0"/>
              <a:endCxn id="34" idx="0"/>
            </p:cNvCxnSpPr>
            <p:nvPr/>
          </p:nvCxnSpPr>
          <p:spPr bwMode="auto">
            <a:xfrm>
              <a:off x="971208" y="4832396"/>
              <a:ext cx="393" cy="1080880"/>
            </a:xfrm>
            <a:prstGeom prst="line">
              <a:avLst/>
            </a:prstGeom>
            <a:noFill/>
            <a:ln w="12700" algn="ctr">
              <a:solidFill>
                <a:sysClr val="windowText" lastClr="00000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" name="직선 연결선 39"/>
            <p:cNvCxnSpPr>
              <a:cxnSpLocks noChangeShapeType="1"/>
              <a:stCxn id="36" idx="3"/>
            </p:cNvCxnSpPr>
            <p:nvPr/>
          </p:nvCxnSpPr>
          <p:spPr bwMode="auto">
            <a:xfrm flipV="1">
              <a:off x="-540568" y="4833156"/>
              <a:ext cx="1476164" cy="22402"/>
            </a:xfrm>
            <a:prstGeom prst="line">
              <a:avLst/>
            </a:prstGeom>
            <a:noFill/>
            <a:ln w="12700" algn="ctr">
              <a:solidFill>
                <a:sysClr val="windowText" lastClr="00000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55" name="원호 54"/>
          <p:cNvSpPr/>
          <p:nvPr/>
        </p:nvSpPr>
        <p:spPr bwMode="auto">
          <a:xfrm flipH="1">
            <a:off x="5843304" y="3555068"/>
            <a:ext cx="1879011" cy="1297013"/>
          </a:xfrm>
          <a:prstGeom prst="arc">
            <a:avLst>
              <a:gd name="adj1" fmla="val 10667792"/>
              <a:gd name="adj2" fmla="val 16037559"/>
            </a:avLst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굴림" panose="020B0600000101010101" pitchFamily="50" charset="-127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2289049"/>
            <a:ext cx="3782689" cy="600075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8782" y="2238086"/>
            <a:ext cx="3793503" cy="65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31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193321"/>
            <a:ext cx="9144000" cy="576064"/>
          </a:xfrm>
        </p:spPr>
        <p:txBody>
          <a:bodyPr/>
          <a:lstStyle/>
          <a:p>
            <a:pPr algn="l"/>
            <a:r>
              <a:rPr lang="en-US" altLang="ko-KR" dirty="0" smtClean="0">
                <a:solidFill>
                  <a:srgbClr val="00206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2800" b="1" dirty="0"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II. </a:t>
            </a:r>
            <a:r>
              <a:rPr lang="ko-KR" altLang="en-US" sz="2800" b="1" dirty="0" smtClean="0"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평 가 세 부 항 목 </a:t>
            </a:r>
            <a:r>
              <a:rPr lang="en-US" altLang="ko-KR" sz="2800" b="1" u="sng" dirty="0" smtClean="0">
                <a:solidFill>
                  <a:srgbClr val="C0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(</a:t>
            </a:r>
            <a:r>
              <a:rPr lang="ko-KR" altLang="en-US" sz="2800" b="1" u="sng" dirty="0" smtClean="0">
                <a:solidFill>
                  <a:srgbClr val="C0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입찰금액</a:t>
            </a:r>
            <a:r>
              <a:rPr lang="en-US" altLang="ko-KR" sz="2800" b="1" u="sng" dirty="0" smtClean="0">
                <a:solidFill>
                  <a:srgbClr val="C0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)</a:t>
            </a:r>
          </a:p>
        </p:txBody>
      </p:sp>
      <p:pic>
        <p:nvPicPr>
          <p:cNvPr id="12" name="Picture 18" descr="그림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6499" y="208717"/>
            <a:ext cx="1953434" cy="49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그룹 12"/>
          <p:cNvGrpSpPr/>
          <p:nvPr/>
        </p:nvGrpSpPr>
        <p:grpSpPr>
          <a:xfrm>
            <a:off x="7048500" y="0"/>
            <a:ext cx="2161433" cy="990600"/>
            <a:chOff x="7056120" y="-7620"/>
            <a:chExt cx="2161433" cy="990600"/>
          </a:xfrm>
        </p:grpSpPr>
        <p:sp>
          <p:nvSpPr>
            <p:cNvPr id="14" name="자유형 13"/>
            <p:cNvSpPr/>
            <p:nvPr/>
          </p:nvSpPr>
          <p:spPr>
            <a:xfrm>
              <a:off x="7056120" y="-7620"/>
              <a:ext cx="2095500" cy="990600"/>
            </a:xfrm>
            <a:custGeom>
              <a:avLst/>
              <a:gdLst>
                <a:gd name="connsiteX0" fmla="*/ 0 w 2095500"/>
                <a:gd name="connsiteY0" fmla="*/ 0 h 990600"/>
                <a:gd name="connsiteX1" fmla="*/ 2080260 w 2095500"/>
                <a:gd name="connsiteY1" fmla="*/ 7620 h 990600"/>
                <a:gd name="connsiteX2" fmla="*/ 2095500 w 2095500"/>
                <a:gd name="connsiteY2" fmla="*/ 990600 h 990600"/>
                <a:gd name="connsiteX3" fmla="*/ 1965960 w 2095500"/>
                <a:gd name="connsiteY3" fmla="*/ 967740 h 990600"/>
                <a:gd name="connsiteX4" fmla="*/ 1737360 w 2095500"/>
                <a:gd name="connsiteY4" fmla="*/ 967740 h 990600"/>
                <a:gd name="connsiteX5" fmla="*/ 1386840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  <a:gd name="connsiteX0" fmla="*/ 0 w 2095500"/>
                <a:gd name="connsiteY0" fmla="*/ 0 h 990600"/>
                <a:gd name="connsiteX1" fmla="*/ 2094548 w 2095500"/>
                <a:gd name="connsiteY1" fmla="*/ 7620 h 990600"/>
                <a:gd name="connsiteX2" fmla="*/ 2095500 w 2095500"/>
                <a:gd name="connsiteY2" fmla="*/ 990600 h 990600"/>
                <a:gd name="connsiteX3" fmla="*/ 1965960 w 2095500"/>
                <a:gd name="connsiteY3" fmla="*/ 967740 h 990600"/>
                <a:gd name="connsiteX4" fmla="*/ 1737360 w 2095500"/>
                <a:gd name="connsiteY4" fmla="*/ 967740 h 990600"/>
                <a:gd name="connsiteX5" fmla="*/ 1386840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  <a:gd name="connsiteX0" fmla="*/ 0 w 2095500"/>
                <a:gd name="connsiteY0" fmla="*/ 0 h 990600"/>
                <a:gd name="connsiteX1" fmla="*/ 2094548 w 2095500"/>
                <a:gd name="connsiteY1" fmla="*/ 7620 h 990600"/>
                <a:gd name="connsiteX2" fmla="*/ 2095500 w 2095500"/>
                <a:gd name="connsiteY2" fmla="*/ 990600 h 990600"/>
                <a:gd name="connsiteX3" fmla="*/ 1980247 w 2095500"/>
                <a:gd name="connsiteY3" fmla="*/ 972502 h 990600"/>
                <a:gd name="connsiteX4" fmla="*/ 1737360 w 2095500"/>
                <a:gd name="connsiteY4" fmla="*/ 967740 h 990600"/>
                <a:gd name="connsiteX5" fmla="*/ 1386840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  <a:gd name="connsiteX0" fmla="*/ 0 w 2095500"/>
                <a:gd name="connsiteY0" fmla="*/ 0 h 990600"/>
                <a:gd name="connsiteX1" fmla="*/ 2094548 w 2095500"/>
                <a:gd name="connsiteY1" fmla="*/ 7620 h 990600"/>
                <a:gd name="connsiteX2" fmla="*/ 2095500 w 2095500"/>
                <a:gd name="connsiteY2" fmla="*/ 990600 h 990600"/>
                <a:gd name="connsiteX3" fmla="*/ 1980247 w 2095500"/>
                <a:gd name="connsiteY3" fmla="*/ 972502 h 990600"/>
                <a:gd name="connsiteX4" fmla="*/ 1737360 w 2095500"/>
                <a:gd name="connsiteY4" fmla="*/ 967740 h 990600"/>
                <a:gd name="connsiteX5" fmla="*/ 1401128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  <a:gd name="connsiteX0" fmla="*/ 0 w 2095500"/>
                <a:gd name="connsiteY0" fmla="*/ 0 h 990600"/>
                <a:gd name="connsiteX1" fmla="*/ 2094548 w 2095500"/>
                <a:gd name="connsiteY1" fmla="*/ 7620 h 990600"/>
                <a:gd name="connsiteX2" fmla="*/ 2095500 w 2095500"/>
                <a:gd name="connsiteY2" fmla="*/ 990600 h 990600"/>
                <a:gd name="connsiteX3" fmla="*/ 1980247 w 2095500"/>
                <a:gd name="connsiteY3" fmla="*/ 982027 h 990600"/>
                <a:gd name="connsiteX4" fmla="*/ 1737360 w 2095500"/>
                <a:gd name="connsiteY4" fmla="*/ 967740 h 990600"/>
                <a:gd name="connsiteX5" fmla="*/ 1401128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095500" h="990600">
                  <a:moveTo>
                    <a:pt x="0" y="0"/>
                  </a:moveTo>
                  <a:lnTo>
                    <a:pt x="2094548" y="7620"/>
                  </a:lnTo>
                  <a:cubicBezTo>
                    <a:pt x="2094865" y="335280"/>
                    <a:pt x="2095183" y="662940"/>
                    <a:pt x="2095500" y="990600"/>
                  </a:cubicBezTo>
                  <a:lnTo>
                    <a:pt x="1980247" y="982027"/>
                  </a:lnTo>
                  <a:lnTo>
                    <a:pt x="1737360" y="967740"/>
                  </a:lnTo>
                  <a:lnTo>
                    <a:pt x="1401128" y="929640"/>
                  </a:lnTo>
                  <a:lnTo>
                    <a:pt x="1158240" y="868680"/>
                  </a:lnTo>
                  <a:lnTo>
                    <a:pt x="891540" y="784860"/>
                  </a:lnTo>
                  <a:lnTo>
                    <a:pt x="670560" y="701040"/>
                  </a:lnTo>
                  <a:lnTo>
                    <a:pt x="472440" y="586740"/>
                  </a:lnTo>
                  <a:lnTo>
                    <a:pt x="297180" y="449580"/>
                  </a:lnTo>
                  <a:lnTo>
                    <a:pt x="167640" y="297180"/>
                  </a:lnTo>
                  <a:lnTo>
                    <a:pt x="76200" y="1676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+mn-cs"/>
              </a:endParaRPr>
            </a:p>
          </p:txBody>
        </p:sp>
        <p:pic>
          <p:nvPicPr>
            <p:cNvPr id="15" name="Picture 18" descr="그림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64119" y="201097"/>
              <a:ext cx="1953434" cy="490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" name="대각선 방향의 모서리가 둥근 사각형 16"/>
          <p:cNvSpPr/>
          <p:nvPr/>
        </p:nvSpPr>
        <p:spPr>
          <a:xfrm>
            <a:off x="273049" y="1124744"/>
            <a:ext cx="4514975" cy="366886"/>
          </a:xfrm>
          <a:prstGeom prst="round2Diag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2</a:t>
            </a:r>
            <a:r>
              <a:rPr lang="en-US" altLang="ko-KR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. </a:t>
            </a:r>
            <a:r>
              <a:rPr lang="ko-KR" altLang="en-US" dirty="0" err="1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가격산출의</a:t>
            </a:r>
            <a:r>
              <a:rPr lang="ko-KR" altLang="en-US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적정성 및 </a:t>
            </a:r>
            <a:r>
              <a:rPr lang="ko-KR" altLang="en-US" dirty="0" err="1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하도급계획</a:t>
            </a:r>
            <a:r>
              <a:rPr lang="ko-KR" altLang="en-US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심사</a:t>
            </a:r>
            <a:endParaRPr lang="ko-KR" altLang="en-US" dirty="0">
              <a:solidFill>
                <a:schemeClr val="tx1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9" name="TextBox 18"/>
          <p:cNvSpPr txBox="1"/>
          <p:nvPr/>
        </p:nvSpPr>
        <p:spPr bwMode="auto">
          <a:xfrm>
            <a:off x="179512" y="1457637"/>
            <a:ext cx="8568952" cy="355481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marR="0" lvl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sz="1400" b="1" noProof="0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1) </a:t>
            </a:r>
            <a:r>
              <a:rPr lang="ko-KR" altLang="en-US" sz="1400" b="1" noProof="0" dirty="0" err="1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단가심사는</a:t>
            </a:r>
            <a:r>
              <a:rPr lang="ko-KR" altLang="en-US" sz="1400" b="1" noProof="0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직접 공사비 세부 </a:t>
            </a:r>
            <a:r>
              <a:rPr lang="ko-KR" altLang="en-US" sz="1400" b="1" noProof="0" dirty="0" err="1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공정별</a:t>
            </a:r>
            <a:r>
              <a:rPr lang="ko-KR" altLang="en-US" sz="1400" b="1" noProof="0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</a:t>
            </a:r>
            <a:r>
              <a:rPr lang="ko-KR" altLang="en-US" sz="1400" b="1" noProof="0" dirty="0" err="1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입찰단가</a:t>
            </a:r>
            <a:r>
              <a:rPr lang="ko-KR" altLang="en-US" sz="1400" b="1" dirty="0" err="1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를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대상으로 다음 산식에 따라 심사한다</a:t>
            </a: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.</a:t>
            </a:r>
          </a:p>
          <a:p>
            <a:pPr marR="0" lvl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sz="1400" b="1" dirty="0">
              <a:solidFill>
                <a:schemeClr val="accent5"/>
              </a:solidFill>
              <a:latin typeface="HY목각파임B" panose="02030600000101010101" pitchFamily="18" charset="-127"/>
              <a:ea typeface="HY목각파임B" panose="02030600000101010101" pitchFamily="18" charset="-127"/>
              <a:cs typeface="Arial" pitchFamily="34" charset="0"/>
            </a:endParaRPr>
          </a:p>
          <a:p>
            <a:pPr marR="0" lvl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sz="1400" b="1" dirty="0" smtClean="0">
              <a:solidFill>
                <a:schemeClr val="accent5"/>
              </a:solidFill>
              <a:latin typeface="HY목각파임B" panose="02030600000101010101" pitchFamily="18" charset="-127"/>
              <a:ea typeface="HY목각파임B" panose="02030600000101010101" pitchFamily="18" charset="-127"/>
              <a:cs typeface="Arial" pitchFamily="34" charset="0"/>
            </a:endParaRPr>
          </a:p>
          <a:p>
            <a:pPr lvl="0">
              <a:lnSpc>
                <a:spcPct val="150000"/>
              </a:lnSpc>
              <a:defRPr/>
            </a:pP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2) </a:t>
            </a:r>
            <a:r>
              <a:rPr lang="ko-KR" altLang="en-US" sz="1400" b="1" dirty="0" err="1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세부공정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</a:t>
            </a:r>
            <a:r>
              <a:rPr lang="ko-KR" altLang="en-US" sz="1400" b="1" dirty="0" err="1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입찰단가가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</a:t>
            </a:r>
            <a:r>
              <a:rPr lang="ko-KR" altLang="en-US" sz="1400" b="1" dirty="0" err="1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기준단가의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</a:t>
            </a:r>
            <a:r>
              <a:rPr lang="en-US" altLang="ko-KR" sz="1400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±15</a:t>
            </a:r>
            <a:r>
              <a:rPr lang="en-US" altLang="ko-KR" sz="1400" b="1" dirty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%</a:t>
            </a:r>
            <a:r>
              <a:rPr lang="en-US" altLang="ko-KR" sz="1400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∼±18% </a:t>
            </a:r>
            <a:r>
              <a:rPr lang="ko-KR" altLang="en-US" sz="1400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이내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인</a:t>
            </a:r>
            <a:r>
              <a:rPr lang="ko-KR" altLang="en-US" sz="1400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경우 </a:t>
            </a: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100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점</a:t>
            </a: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, 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그 외에는 </a:t>
            </a: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0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점으로 평가한다</a:t>
            </a:r>
            <a:endParaRPr lang="en-US" altLang="ko-KR" sz="1200" b="1" dirty="0">
              <a:solidFill>
                <a:srgbClr val="C00000"/>
              </a:solidFill>
              <a:latin typeface="HY목각파임B" panose="02030600000101010101" pitchFamily="18" charset="-127"/>
              <a:ea typeface="HY목각파임B" panose="02030600000101010101" pitchFamily="18" charset="-127"/>
              <a:cs typeface="Arial" pitchFamily="34" charset="0"/>
            </a:endParaRPr>
          </a:p>
          <a:p>
            <a:pPr marR="0" lvl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sz="1200" b="1" dirty="0">
              <a:solidFill>
                <a:srgbClr val="C00000"/>
              </a:solidFill>
              <a:latin typeface="HY목각파임B" panose="02030600000101010101" pitchFamily="18" charset="-127"/>
              <a:ea typeface="HY목각파임B" panose="02030600000101010101" pitchFamily="18" charset="-127"/>
              <a:cs typeface="Arial" pitchFamily="34" charset="0"/>
            </a:endParaRPr>
          </a:p>
          <a:p>
            <a:pPr lvl="0">
              <a:lnSpc>
                <a:spcPct val="150000"/>
              </a:lnSpc>
              <a:defRPr/>
            </a:pP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3) </a:t>
            </a:r>
            <a:r>
              <a:rPr lang="ko-KR" altLang="en-US" sz="1400" b="1" dirty="0" err="1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세부공정별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</a:t>
            </a:r>
            <a:r>
              <a:rPr lang="ko-KR" altLang="en-US" sz="1400" b="1" dirty="0" err="1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기준단가는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예정가격율과 </a:t>
            </a:r>
            <a:r>
              <a:rPr lang="ko-KR" altLang="en-US" sz="1400" b="1" dirty="0" err="1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균형단가</a:t>
            </a: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(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입찰금액 </a:t>
            </a:r>
            <a:r>
              <a:rPr lang="ko-KR" altLang="en-US" sz="1400" b="1" dirty="0" err="1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평균단가</a:t>
            </a: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)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에 가중치를 적용한 합계금액으로  </a:t>
            </a:r>
            <a:endParaRPr lang="en-US" altLang="ko-KR" sz="1400" b="1" dirty="0" smtClean="0">
              <a:solidFill>
                <a:schemeClr val="accent5"/>
              </a:solidFill>
              <a:latin typeface="HY목각파임B" panose="02030600000101010101" pitchFamily="18" charset="-127"/>
              <a:ea typeface="HY목각파임B" panose="02030600000101010101" pitchFamily="18" charset="-127"/>
              <a:cs typeface="Arial" pitchFamily="34" charset="0"/>
            </a:endParaRPr>
          </a:p>
          <a:p>
            <a:pPr lvl="0">
              <a:lnSpc>
                <a:spcPct val="150000"/>
              </a:lnSpc>
              <a:defRPr/>
            </a:pPr>
            <a:r>
              <a:rPr lang="en-US" altLang="ko-KR" sz="1400" b="1" dirty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</a:t>
            </a: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   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산정한다</a:t>
            </a: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.</a:t>
            </a:r>
          </a:p>
          <a:p>
            <a:pPr lvl="0">
              <a:lnSpc>
                <a:spcPct val="150000"/>
              </a:lnSpc>
              <a:defRPr/>
            </a:pPr>
            <a:r>
              <a:rPr lang="en-US" altLang="ko-KR" sz="1400" b="1" dirty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</a:t>
            </a: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 </a:t>
            </a:r>
            <a:r>
              <a:rPr lang="en-US" altLang="ko-KR" sz="1400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- </a:t>
            </a:r>
            <a:r>
              <a:rPr lang="ko-KR" altLang="en-US" sz="1400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기준단가산식 </a:t>
            </a:r>
            <a:r>
              <a:rPr lang="en-US" altLang="ko-KR" sz="1400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= (</a:t>
            </a:r>
            <a:r>
              <a:rPr lang="ko-KR" altLang="en-US" sz="1400" b="1" dirty="0" err="1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설계단가</a:t>
            </a:r>
            <a:r>
              <a:rPr lang="en-US" altLang="ko-KR" sz="1400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ⅹ</a:t>
            </a:r>
            <a:r>
              <a:rPr lang="ko-KR" altLang="en-US" sz="1400" b="1" dirty="0" err="1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예가율</a:t>
            </a:r>
            <a:r>
              <a:rPr lang="en-US" altLang="ko-KR" sz="1400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ⅹ90%) + (</a:t>
            </a:r>
            <a:r>
              <a:rPr lang="ko-KR" altLang="en-US" sz="1400" b="1" dirty="0" err="1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균형단가</a:t>
            </a:r>
            <a:r>
              <a:rPr lang="en-US" altLang="ko-KR" sz="1400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ⅹ10%)</a:t>
            </a:r>
            <a:endParaRPr lang="en-US" altLang="ko-KR" sz="1200" b="1" dirty="0">
              <a:solidFill>
                <a:srgbClr val="C00000"/>
              </a:solidFill>
              <a:latin typeface="HY목각파임B" panose="02030600000101010101" pitchFamily="18" charset="-127"/>
              <a:ea typeface="HY목각파임B" panose="02030600000101010101" pitchFamily="18" charset="-127"/>
              <a:cs typeface="Arial" pitchFamily="34" charset="0"/>
            </a:endParaRPr>
          </a:p>
          <a:p>
            <a:pPr lvl="0">
              <a:lnSpc>
                <a:spcPct val="150000"/>
              </a:lnSpc>
              <a:defRPr/>
            </a:pPr>
            <a:endParaRPr lang="en-US" altLang="ko-KR" sz="1200" b="1" dirty="0" smtClean="0">
              <a:solidFill>
                <a:schemeClr val="accent5"/>
              </a:solidFill>
              <a:latin typeface="HY목각파임B" panose="02030600000101010101" pitchFamily="18" charset="-127"/>
              <a:ea typeface="HY목각파임B" panose="02030600000101010101" pitchFamily="18" charset="-127"/>
              <a:cs typeface="Arial" pitchFamily="34" charset="0"/>
            </a:endParaRPr>
          </a:p>
          <a:p>
            <a:pPr lvl="0">
              <a:lnSpc>
                <a:spcPct val="150000"/>
              </a:lnSpc>
              <a:defRPr/>
            </a:pP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4) 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하도급 계약 합계금액이 </a:t>
            </a:r>
            <a:r>
              <a:rPr lang="ko-KR" altLang="en-US" sz="1400" b="1" dirty="0" err="1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설계금액에</a:t>
            </a:r>
            <a:r>
              <a:rPr lang="ko-KR" altLang="en-US" sz="1400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</a:t>
            </a:r>
            <a:r>
              <a:rPr lang="en-US" altLang="ko-KR" sz="1400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64%</a:t>
            </a:r>
            <a:r>
              <a:rPr lang="ko-KR" altLang="en-US" sz="1400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이상</a:t>
            </a: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, </a:t>
            </a:r>
            <a:r>
              <a:rPr lang="ko-KR" altLang="en-US" sz="1400" b="1" dirty="0" err="1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입찰금액에</a:t>
            </a:r>
            <a:r>
              <a:rPr lang="ko-KR" altLang="en-US" sz="1400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</a:t>
            </a:r>
            <a:r>
              <a:rPr lang="en-US" altLang="ko-KR" sz="1400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82%</a:t>
            </a:r>
            <a:r>
              <a:rPr lang="ko-KR" altLang="en-US" sz="1400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이상일 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경우 </a:t>
            </a: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100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점</a:t>
            </a: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, 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그 외에는 </a:t>
            </a:r>
            <a:endParaRPr lang="en-US" altLang="ko-KR" sz="1400" b="1" dirty="0" smtClean="0">
              <a:solidFill>
                <a:schemeClr val="accent5"/>
              </a:solidFill>
              <a:latin typeface="HY목각파임B" panose="02030600000101010101" pitchFamily="18" charset="-127"/>
              <a:ea typeface="HY목각파임B" panose="02030600000101010101" pitchFamily="18" charset="-127"/>
              <a:cs typeface="Arial" pitchFamily="34" charset="0"/>
            </a:endParaRPr>
          </a:p>
          <a:p>
            <a:pPr lvl="0">
              <a:lnSpc>
                <a:spcPct val="150000"/>
              </a:lnSpc>
              <a:defRPr/>
            </a:pPr>
            <a:r>
              <a:rPr lang="en-US" altLang="ko-KR" sz="1400" b="1" dirty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</a:t>
            </a: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   0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점으로 평가한다</a:t>
            </a: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.</a:t>
            </a:r>
            <a:endParaRPr lang="en-US" altLang="ko-KR" sz="1400" b="1" dirty="0">
              <a:solidFill>
                <a:schemeClr val="accent5"/>
              </a:solidFill>
              <a:latin typeface="HY목각파임B" panose="02030600000101010101" pitchFamily="18" charset="-127"/>
              <a:ea typeface="HY목각파임B" panose="02030600000101010101" pitchFamily="18" charset="-127"/>
              <a:cs typeface="Arial" pitchFamily="34" charset="0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985845"/>
            <a:ext cx="3720192" cy="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541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193321"/>
            <a:ext cx="9144000" cy="576064"/>
          </a:xfrm>
        </p:spPr>
        <p:txBody>
          <a:bodyPr/>
          <a:lstStyle/>
          <a:p>
            <a:pPr algn="l"/>
            <a:r>
              <a:rPr lang="en-US" altLang="ko-KR" dirty="0" smtClean="0">
                <a:solidFill>
                  <a:srgbClr val="00206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2800" b="1" dirty="0"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II. </a:t>
            </a:r>
            <a:r>
              <a:rPr lang="ko-KR" altLang="en-US" sz="2800" b="1" dirty="0" smtClean="0"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평 가 세 부 항 목 </a:t>
            </a:r>
            <a:r>
              <a:rPr lang="en-US" altLang="ko-KR" sz="2800" b="1" u="sng" dirty="0" smtClean="0">
                <a:solidFill>
                  <a:srgbClr val="C0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(</a:t>
            </a:r>
            <a:r>
              <a:rPr lang="ko-KR" altLang="en-US" sz="2800" b="1" u="sng" dirty="0" err="1" smtClean="0">
                <a:solidFill>
                  <a:srgbClr val="C0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사회적책임</a:t>
            </a:r>
            <a:r>
              <a:rPr lang="en-US" altLang="ko-KR" sz="2800" b="1" u="sng" dirty="0" smtClean="0">
                <a:solidFill>
                  <a:srgbClr val="C0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)</a:t>
            </a:r>
          </a:p>
        </p:txBody>
      </p:sp>
      <p:pic>
        <p:nvPicPr>
          <p:cNvPr id="12" name="Picture 18" descr="그림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6499" y="208717"/>
            <a:ext cx="1953434" cy="49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그룹 12"/>
          <p:cNvGrpSpPr/>
          <p:nvPr/>
        </p:nvGrpSpPr>
        <p:grpSpPr>
          <a:xfrm>
            <a:off x="7048500" y="0"/>
            <a:ext cx="2161433" cy="990600"/>
            <a:chOff x="7056120" y="-7620"/>
            <a:chExt cx="2161433" cy="990600"/>
          </a:xfrm>
        </p:grpSpPr>
        <p:sp>
          <p:nvSpPr>
            <p:cNvPr id="14" name="자유형 13"/>
            <p:cNvSpPr/>
            <p:nvPr/>
          </p:nvSpPr>
          <p:spPr>
            <a:xfrm>
              <a:off x="7056120" y="-7620"/>
              <a:ext cx="2095500" cy="990600"/>
            </a:xfrm>
            <a:custGeom>
              <a:avLst/>
              <a:gdLst>
                <a:gd name="connsiteX0" fmla="*/ 0 w 2095500"/>
                <a:gd name="connsiteY0" fmla="*/ 0 h 990600"/>
                <a:gd name="connsiteX1" fmla="*/ 2080260 w 2095500"/>
                <a:gd name="connsiteY1" fmla="*/ 7620 h 990600"/>
                <a:gd name="connsiteX2" fmla="*/ 2095500 w 2095500"/>
                <a:gd name="connsiteY2" fmla="*/ 990600 h 990600"/>
                <a:gd name="connsiteX3" fmla="*/ 1965960 w 2095500"/>
                <a:gd name="connsiteY3" fmla="*/ 967740 h 990600"/>
                <a:gd name="connsiteX4" fmla="*/ 1737360 w 2095500"/>
                <a:gd name="connsiteY4" fmla="*/ 967740 h 990600"/>
                <a:gd name="connsiteX5" fmla="*/ 1386840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  <a:gd name="connsiteX0" fmla="*/ 0 w 2095500"/>
                <a:gd name="connsiteY0" fmla="*/ 0 h 990600"/>
                <a:gd name="connsiteX1" fmla="*/ 2094548 w 2095500"/>
                <a:gd name="connsiteY1" fmla="*/ 7620 h 990600"/>
                <a:gd name="connsiteX2" fmla="*/ 2095500 w 2095500"/>
                <a:gd name="connsiteY2" fmla="*/ 990600 h 990600"/>
                <a:gd name="connsiteX3" fmla="*/ 1965960 w 2095500"/>
                <a:gd name="connsiteY3" fmla="*/ 967740 h 990600"/>
                <a:gd name="connsiteX4" fmla="*/ 1737360 w 2095500"/>
                <a:gd name="connsiteY4" fmla="*/ 967740 h 990600"/>
                <a:gd name="connsiteX5" fmla="*/ 1386840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  <a:gd name="connsiteX0" fmla="*/ 0 w 2095500"/>
                <a:gd name="connsiteY0" fmla="*/ 0 h 990600"/>
                <a:gd name="connsiteX1" fmla="*/ 2094548 w 2095500"/>
                <a:gd name="connsiteY1" fmla="*/ 7620 h 990600"/>
                <a:gd name="connsiteX2" fmla="*/ 2095500 w 2095500"/>
                <a:gd name="connsiteY2" fmla="*/ 990600 h 990600"/>
                <a:gd name="connsiteX3" fmla="*/ 1980247 w 2095500"/>
                <a:gd name="connsiteY3" fmla="*/ 972502 h 990600"/>
                <a:gd name="connsiteX4" fmla="*/ 1737360 w 2095500"/>
                <a:gd name="connsiteY4" fmla="*/ 967740 h 990600"/>
                <a:gd name="connsiteX5" fmla="*/ 1386840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  <a:gd name="connsiteX0" fmla="*/ 0 w 2095500"/>
                <a:gd name="connsiteY0" fmla="*/ 0 h 990600"/>
                <a:gd name="connsiteX1" fmla="*/ 2094548 w 2095500"/>
                <a:gd name="connsiteY1" fmla="*/ 7620 h 990600"/>
                <a:gd name="connsiteX2" fmla="*/ 2095500 w 2095500"/>
                <a:gd name="connsiteY2" fmla="*/ 990600 h 990600"/>
                <a:gd name="connsiteX3" fmla="*/ 1980247 w 2095500"/>
                <a:gd name="connsiteY3" fmla="*/ 972502 h 990600"/>
                <a:gd name="connsiteX4" fmla="*/ 1737360 w 2095500"/>
                <a:gd name="connsiteY4" fmla="*/ 967740 h 990600"/>
                <a:gd name="connsiteX5" fmla="*/ 1401128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  <a:gd name="connsiteX0" fmla="*/ 0 w 2095500"/>
                <a:gd name="connsiteY0" fmla="*/ 0 h 990600"/>
                <a:gd name="connsiteX1" fmla="*/ 2094548 w 2095500"/>
                <a:gd name="connsiteY1" fmla="*/ 7620 h 990600"/>
                <a:gd name="connsiteX2" fmla="*/ 2095500 w 2095500"/>
                <a:gd name="connsiteY2" fmla="*/ 990600 h 990600"/>
                <a:gd name="connsiteX3" fmla="*/ 1980247 w 2095500"/>
                <a:gd name="connsiteY3" fmla="*/ 982027 h 990600"/>
                <a:gd name="connsiteX4" fmla="*/ 1737360 w 2095500"/>
                <a:gd name="connsiteY4" fmla="*/ 967740 h 990600"/>
                <a:gd name="connsiteX5" fmla="*/ 1401128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095500" h="990600">
                  <a:moveTo>
                    <a:pt x="0" y="0"/>
                  </a:moveTo>
                  <a:lnTo>
                    <a:pt x="2094548" y="7620"/>
                  </a:lnTo>
                  <a:cubicBezTo>
                    <a:pt x="2094865" y="335280"/>
                    <a:pt x="2095183" y="662940"/>
                    <a:pt x="2095500" y="990600"/>
                  </a:cubicBezTo>
                  <a:lnTo>
                    <a:pt x="1980247" y="982027"/>
                  </a:lnTo>
                  <a:lnTo>
                    <a:pt x="1737360" y="967740"/>
                  </a:lnTo>
                  <a:lnTo>
                    <a:pt x="1401128" y="929640"/>
                  </a:lnTo>
                  <a:lnTo>
                    <a:pt x="1158240" y="868680"/>
                  </a:lnTo>
                  <a:lnTo>
                    <a:pt x="891540" y="784860"/>
                  </a:lnTo>
                  <a:lnTo>
                    <a:pt x="670560" y="701040"/>
                  </a:lnTo>
                  <a:lnTo>
                    <a:pt x="472440" y="586740"/>
                  </a:lnTo>
                  <a:lnTo>
                    <a:pt x="297180" y="449580"/>
                  </a:lnTo>
                  <a:lnTo>
                    <a:pt x="167640" y="297180"/>
                  </a:lnTo>
                  <a:lnTo>
                    <a:pt x="76200" y="1676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+mn-cs"/>
              </a:endParaRPr>
            </a:p>
          </p:txBody>
        </p:sp>
        <p:pic>
          <p:nvPicPr>
            <p:cNvPr id="15" name="Picture 18" descr="그림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64119" y="201097"/>
              <a:ext cx="1953434" cy="490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" name="대각선 방향의 모서리가 둥근 사각형 16"/>
          <p:cNvSpPr/>
          <p:nvPr/>
        </p:nvSpPr>
        <p:spPr>
          <a:xfrm>
            <a:off x="273049" y="1124744"/>
            <a:ext cx="2570759" cy="366886"/>
          </a:xfrm>
          <a:prstGeom prst="round2Diag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1</a:t>
            </a:r>
            <a:r>
              <a:rPr lang="en-US" altLang="ko-KR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. </a:t>
            </a:r>
            <a:r>
              <a:rPr lang="ko-KR" altLang="en-US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건설인력고용</a:t>
            </a:r>
            <a:endParaRPr lang="ko-KR" altLang="en-US" dirty="0">
              <a:solidFill>
                <a:schemeClr val="tx1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 bwMode="auto">
          <a:xfrm>
            <a:off x="179512" y="1661421"/>
            <a:ext cx="8568952" cy="106182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marR="0" lvl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sz="1400" b="1" noProof="0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1) </a:t>
            </a:r>
            <a:r>
              <a:rPr lang="ko-KR" altLang="en-US" sz="1400" b="1" noProof="0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건설인력 고용 심사는 고용 탄력성 점수에서 근로기준법 준수 점수를 차감하여 심사한다</a:t>
            </a:r>
            <a:r>
              <a:rPr lang="en-US" altLang="ko-KR" sz="1400" b="1" noProof="0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.</a:t>
            </a:r>
            <a:endParaRPr lang="en-US" altLang="ko-KR" sz="1400" b="1" dirty="0" smtClean="0">
              <a:solidFill>
                <a:schemeClr val="accent5"/>
              </a:solidFill>
              <a:latin typeface="HY목각파임B" panose="02030600000101010101" pitchFamily="18" charset="-127"/>
              <a:ea typeface="HY목각파임B" panose="02030600000101010101" pitchFamily="18" charset="-127"/>
              <a:cs typeface="Arial" pitchFamily="34" charset="0"/>
            </a:endParaRPr>
          </a:p>
          <a:p>
            <a:pPr lvl="0">
              <a:lnSpc>
                <a:spcPct val="150000"/>
              </a:lnSpc>
              <a:defRPr/>
            </a:pPr>
            <a:r>
              <a:rPr lang="en-US" altLang="ko-KR" sz="1400" b="1" dirty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</a:t>
            </a: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 - 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건설인력 고용 </a:t>
            </a:r>
            <a:r>
              <a:rPr lang="en-US" altLang="ko-KR" sz="1400" b="1" dirty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= </a:t>
            </a: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(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고용 탄력성 점수</a:t>
            </a: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)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</a:t>
            </a: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– (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근로기준법 준수 점수</a:t>
            </a: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)</a:t>
            </a:r>
            <a:endParaRPr lang="en-US" altLang="ko-KR" sz="1400" b="1" dirty="0">
              <a:solidFill>
                <a:schemeClr val="accent5"/>
              </a:solidFill>
              <a:latin typeface="HY목각파임B" panose="02030600000101010101" pitchFamily="18" charset="-127"/>
              <a:ea typeface="HY목각파임B" panose="02030600000101010101" pitchFamily="18" charset="-127"/>
              <a:cs typeface="Arial" pitchFamily="34" charset="0"/>
            </a:endParaRPr>
          </a:p>
          <a:p>
            <a:pPr lvl="0">
              <a:lnSpc>
                <a:spcPct val="150000"/>
              </a:lnSpc>
              <a:defRPr/>
            </a:pP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     </a:t>
            </a:r>
            <a:r>
              <a:rPr lang="en-US" altLang="ko-KR" sz="1400" b="1" dirty="0" err="1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i</a:t>
            </a: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) 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고용 탄력성 점수                                                        </a:t>
            </a: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ii) 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근로기준법 준수 점수</a:t>
            </a:r>
            <a:endParaRPr lang="en-US" altLang="ko-KR" sz="1400" b="1" dirty="0">
              <a:solidFill>
                <a:schemeClr val="accent5"/>
              </a:solidFill>
              <a:latin typeface="HY목각파임B" panose="02030600000101010101" pitchFamily="18" charset="-127"/>
              <a:ea typeface="HY목각파임B" panose="02030600000101010101" pitchFamily="18" charset="-127"/>
              <a:cs typeface="Arial" pitchFamily="34" charset="0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9993" y="2787773"/>
            <a:ext cx="4176464" cy="1964429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45" y="2787774"/>
            <a:ext cx="4032448" cy="196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400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193321"/>
            <a:ext cx="9144000" cy="576064"/>
          </a:xfrm>
        </p:spPr>
        <p:txBody>
          <a:bodyPr/>
          <a:lstStyle/>
          <a:p>
            <a:pPr algn="l"/>
            <a:r>
              <a:rPr lang="en-US" altLang="ko-KR" dirty="0" smtClean="0">
                <a:solidFill>
                  <a:srgbClr val="00206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2800" b="1" dirty="0"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II. </a:t>
            </a:r>
            <a:r>
              <a:rPr lang="ko-KR" altLang="en-US" sz="2800" b="1" dirty="0" smtClean="0"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평 가 세 부 항 목 </a:t>
            </a:r>
            <a:r>
              <a:rPr lang="en-US" altLang="ko-KR" sz="2800" b="1" u="sng" dirty="0" smtClean="0">
                <a:solidFill>
                  <a:srgbClr val="C0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(</a:t>
            </a:r>
            <a:r>
              <a:rPr lang="ko-KR" altLang="en-US" sz="2800" b="1" u="sng" dirty="0" err="1" smtClean="0">
                <a:solidFill>
                  <a:srgbClr val="C0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사회적책임</a:t>
            </a:r>
            <a:r>
              <a:rPr lang="en-US" altLang="ko-KR" sz="2800" b="1" u="sng" dirty="0" smtClean="0">
                <a:solidFill>
                  <a:srgbClr val="C0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)</a:t>
            </a:r>
          </a:p>
        </p:txBody>
      </p:sp>
      <p:pic>
        <p:nvPicPr>
          <p:cNvPr id="12" name="Picture 18" descr="그림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6499" y="208717"/>
            <a:ext cx="1953434" cy="49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그룹 12"/>
          <p:cNvGrpSpPr/>
          <p:nvPr/>
        </p:nvGrpSpPr>
        <p:grpSpPr>
          <a:xfrm>
            <a:off x="7048500" y="0"/>
            <a:ext cx="2161433" cy="990600"/>
            <a:chOff x="7056120" y="-7620"/>
            <a:chExt cx="2161433" cy="990600"/>
          </a:xfrm>
        </p:grpSpPr>
        <p:sp>
          <p:nvSpPr>
            <p:cNvPr id="14" name="자유형 13"/>
            <p:cNvSpPr/>
            <p:nvPr/>
          </p:nvSpPr>
          <p:spPr>
            <a:xfrm>
              <a:off x="7056120" y="-7620"/>
              <a:ext cx="2095500" cy="990600"/>
            </a:xfrm>
            <a:custGeom>
              <a:avLst/>
              <a:gdLst>
                <a:gd name="connsiteX0" fmla="*/ 0 w 2095500"/>
                <a:gd name="connsiteY0" fmla="*/ 0 h 990600"/>
                <a:gd name="connsiteX1" fmla="*/ 2080260 w 2095500"/>
                <a:gd name="connsiteY1" fmla="*/ 7620 h 990600"/>
                <a:gd name="connsiteX2" fmla="*/ 2095500 w 2095500"/>
                <a:gd name="connsiteY2" fmla="*/ 990600 h 990600"/>
                <a:gd name="connsiteX3" fmla="*/ 1965960 w 2095500"/>
                <a:gd name="connsiteY3" fmla="*/ 967740 h 990600"/>
                <a:gd name="connsiteX4" fmla="*/ 1737360 w 2095500"/>
                <a:gd name="connsiteY4" fmla="*/ 967740 h 990600"/>
                <a:gd name="connsiteX5" fmla="*/ 1386840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  <a:gd name="connsiteX0" fmla="*/ 0 w 2095500"/>
                <a:gd name="connsiteY0" fmla="*/ 0 h 990600"/>
                <a:gd name="connsiteX1" fmla="*/ 2094548 w 2095500"/>
                <a:gd name="connsiteY1" fmla="*/ 7620 h 990600"/>
                <a:gd name="connsiteX2" fmla="*/ 2095500 w 2095500"/>
                <a:gd name="connsiteY2" fmla="*/ 990600 h 990600"/>
                <a:gd name="connsiteX3" fmla="*/ 1965960 w 2095500"/>
                <a:gd name="connsiteY3" fmla="*/ 967740 h 990600"/>
                <a:gd name="connsiteX4" fmla="*/ 1737360 w 2095500"/>
                <a:gd name="connsiteY4" fmla="*/ 967740 h 990600"/>
                <a:gd name="connsiteX5" fmla="*/ 1386840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  <a:gd name="connsiteX0" fmla="*/ 0 w 2095500"/>
                <a:gd name="connsiteY0" fmla="*/ 0 h 990600"/>
                <a:gd name="connsiteX1" fmla="*/ 2094548 w 2095500"/>
                <a:gd name="connsiteY1" fmla="*/ 7620 h 990600"/>
                <a:gd name="connsiteX2" fmla="*/ 2095500 w 2095500"/>
                <a:gd name="connsiteY2" fmla="*/ 990600 h 990600"/>
                <a:gd name="connsiteX3" fmla="*/ 1980247 w 2095500"/>
                <a:gd name="connsiteY3" fmla="*/ 972502 h 990600"/>
                <a:gd name="connsiteX4" fmla="*/ 1737360 w 2095500"/>
                <a:gd name="connsiteY4" fmla="*/ 967740 h 990600"/>
                <a:gd name="connsiteX5" fmla="*/ 1386840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  <a:gd name="connsiteX0" fmla="*/ 0 w 2095500"/>
                <a:gd name="connsiteY0" fmla="*/ 0 h 990600"/>
                <a:gd name="connsiteX1" fmla="*/ 2094548 w 2095500"/>
                <a:gd name="connsiteY1" fmla="*/ 7620 h 990600"/>
                <a:gd name="connsiteX2" fmla="*/ 2095500 w 2095500"/>
                <a:gd name="connsiteY2" fmla="*/ 990600 h 990600"/>
                <a:gd name="connsiteX3" fmla="*/ 1980247 w 2095500"/>
                <a:gd name="connsiteY3" fmla="*/ 972502 h 990600"/>
                <a:gd name="connsiteX4" fmla="*/ 1737360 w 2095500"/>
                <a:gd name="connsiteY4" fmla="*/ 967740 h 990600"/>
                <a:gd name="connsiteX5" fmla="*/ 1401128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  <a:gd name="connsiteX0" fmla="*/ 0 w 2095500"/>
                <a:gd name="connsiteY0" fmla="*/ 0 h 990600"/>
                <a:gd name="connsiteX1" fmla="*/ 2094548 w 2095500"/>
                <a:gd name="connsiteY1" fmla="*/ 7620 h 990600"/>
                <a:gd name="connsiteX2" fmla="*/ 2095500 w 2095500"/>
                <a:gd name="connsiteY2" fmla="*/ 990600 h 990600"/>
                <a:gd name="connsiteX3" fmla="*/ 1980247 w 2095500"/>
                <a:gd name="connsiteY3" fmla="*/ 982027 h 990600"/>
                <a:gd name="connsiteX4" fmla="*/ 1737360 w 2095500"/>
                <a:gd name="connsiteY4" fmla="*/ 967740 h 990600"/>
                <a:gd name="connsiteX5" fmla="*/ 1401128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095500" h="990600">
                  <a:moveTo>
                    <a:pt x="0" y="0"/>
                  </a:moveTo>
                  <a:lnTo>
                    <a:pt x="2094548" y="7620"/>
                  </a:lnTo>
                  <a:cubicBezTo>
                    <a:pt x="2094865" y="335280"/>
                    <a:pt x="2095183" y="662940"/>
                    <a:pt x="2095500" y="990600"/>
                  </a:cubicBezTo>
                  <a:lnTo>
                    <a:pt x="1980247" y="982027"/>
                  </a:lnTo>
                  <a:lnTo>
                    <a:pt x="1737360" y="967740"/>
                  </a:lnTo>
                  <a:lnTo>
                    <a:pt x="1401128" y="929640"/>
                  </a:lnTo>
                  <a:lnTo>
                    <a:pt x="1158240" y="868680"/>
                  </a:lnTo>
                  <a:lnTo>
                    <a:pt x="891540" y="784860"/>
                  </a:lnTo>
                  <a:lnTo>
                    <a:pt x="670560" y="701040"/>
                  </a:lnTo>
                  <a:lnTo>
                    <a:pt x="472440" y="586740"/>
                  </a:lnTo>
                  <a:lnTo>
                    <a:pt x="297180" y="449580"/>
                  </a:lnTo>
                  <a:lnTo>
                    <a:pt x="167640" y="297180"/>
                  </a:lnTo>
                  <a:lnTo>
                    <a:pt x="76200" y="1676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+mn-cs"/>
              </a:endParaRPr>
            </a:p>
          </p:txBody>
        </p:sp>
        <p:pic>
          <p:nvPicPr>
            <p:cNvPr id="15" name="Picture 18" descr="그림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64119" y="201097"/>
              <a:ext cx="1953434" cy="490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" name="대각선 방향의 모서리가 둥근 사각형 16"/>
          <p:cNvSpPr/>
          <p:nvPr/>
        </p:nvSpPr>
        <p:spPr>
          <a:xfrm>
            <a:off x="273049" y="1124744"/>
            <a:ext cx="2570759" cy="366886"/>
          </a:xfrm>
          <a:prstGeom prst="round2Diag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2. </a:t>
            </a:r>
            <a:r>
              <a:rPr lang="ko-KR" altLang="en-US" dirty="0" err="1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건설안전</a:t>
            </a:r>
            <a:endParaRPr lang="ko-KR" altLang="en-US" dirty="0">
              <a:solidFill>
                <a:schemeClr val="tx1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 bwMode="auto">
          <a:xfrm>
            <a:off x="179512" y="1661421"/>
            <a:ext cx="8568952" cy="106182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marR="0" lvl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sz="1400" b="1" noProof="0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1) </a:t>
            </a:r>
            <a:r>
              <a:rPr lang="ko-KR" altLang="en-US" sz="1400" b="1" dirty="0" err="1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건설안전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</a:t>
            </a:r>
            <a:r>
              <a:rPr lang="ko-KR" altLang="en-US" sz="1400" b="1" noProof="0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심사는 </a:t>
            </a:r>
            <a:r>
              <a:rPr lang="ko-KR" altLang="en-US" sz="1400" b="1" noProof="0" dirty="0" err="1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사망만인율</a:t>
            </a:r>
            <a:r>
              <a:rPr lang="ko-KR" altLang="en-US" sz="1400" b="1" noProof="0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점수와 재해율 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점수를 합산하여 </a:t>
            </a:r>
            <a:r>
              <a:rPr lang="ko-KR" altLang="en-US" sz="1400" b="1" noProof="0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심사한다</a:t>
            </a:r>
            <a:r>
              <a:rPr lang="en-US" altLang="ko-KR" sz="1400" b="1" noProof="0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.</a:t>
            </a:r>
            <a:endParaRPr lang="en-US" altLang="ko-KR" sz="1400" b="1" dirty="0" smtClean="0">
              <a:solidFill>
                <a:schemeClr val="accent5"/>
              </a:solidFill>
              <a:latin typeface="HY목각파임B" panose="02030600000101010101" pitchFamily="18" charset="-127"/>
              <a:ea typeface="HY목각파임B" panose="02030600000101010101" pitchFamily="18" charset="-127"/>
              <a:cs typeface="Arial" pitchFamily="34" charset="0"/>
            </a:endParaRPr>
          </a:p>
          <a:p>
            <a:pPr lvl="0">
              <a:lnSpc>
                <a:spcPct val="150000"/>
              </a:lnSpc>
              <a:defRPr/>
            </a:pPr>
            <a:r>
              <a:rPr lang="en-US" altLang="ko-KR" sz="1400" b="1" dirty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</a:t>
            </a: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 - </a:t>
            </a:r>
            <a:r>
              <a:rPr lang="ko-KR" altLang="en-US" sz="1400" b="1" dirty="0" err="1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건설안전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</a:t>
            </a:r>
            <a:r>
              <a:rPr lang="en-US" altLang="ko-KR" sz="1400" b="1" dirty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= </a:t>
            </a: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(</a:t>
            </a:r>
            <a:r>
              <a:rPr lang="ko-KR" altLang="en-US" sz="1400" b="1" dirty="0" err="1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사망만인율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점수</a:t>
            </a: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)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</a:t>
            </a: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+ (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재해율 점수</a:t>
            </a: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)</a:t>
            </a:r>
            <a:endParaRPr lang="en-US" altLang="ko-KR" sz="1400" b="1" dirty="0">
              <a:solidFill>
                <a:schemeClr val="accent5"/>
              </a:solidFill>
              <a:latin typeface="HY목각파임B" panose="02030600000101010101" pitchFamily="18" charset="-127"/>
              <a:ea typeface="HY목각파임B" panose="02030600000101010101" pitchFamily="18" charset="-127"/>
              <a:cs typeface="Arial" pitchFamily="34" charset="0"/>
            </a:endParaRPr>
          </a:p>
          <a:p>
            <a:pPr lvl="0">
              <a:lnSpc>
                <a:spcPct val="150000"/>
              </a:lnSpc>
              <a:defRPr/>
            </a:pP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     </a:t>
            </a:r>
            <a:r>
              <a:rPr lang="en-US" altLang="ko-KR" sz="1400" b="1" dirty="0" err="1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i</a:t>
            </a: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) </a:t>
            </a:r>
            <a:r>
              <a:rPr lang="ko-KR" altLang="en-US" sz="1400" b="1" dirty="0" err="1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사망만인율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및 재해율 점수                                                        </a:t>
            </a:r>
            <a:endParaRPr lang="en-US" altLang="ko-KR" sz="1400" b="1" dirty="0">
              <a:solidFill>
                <a:schemeClr val="accent5"/>
              </a:solidFill>
              <a:latin typeface="HY목각파임B" panose="02030600000101010101" pitchFamily="18" charset="-127"/>
              <a:ea typeface="HY목각파임B" panose="02030600000101010101" pitchFamily="18" charset="-127"/>
              <a:cs typeface="Arial" pitchFamily="34" charset="0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723250"/>
            <a:ext cx="6086475" cy="2224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214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193321"/>
            <a:ext cx="9144000" cy="576064"/>
          </a:xfrm>
        </p:spPr>
        <p:txBody>
          <a:bodyPr/>
          <a:lstStyle/>
          <a:p>
            <a:pPr algn="l"/>
            <a:r>
              <a:rPr lang="en-US" altLang="ko-KR" dirty="0" smtClean="0">
                <a:solidFill>
                  <a:srgbClr val="00206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2800" b="1" dirty="0"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II. </a:t>
            </a:r>
            <a:r>
              <a:rPr lang="ko-KR" altLang="en-US" sz="2800" b="1" dirty="0" smtClean="0"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평 가 세 부 항 목 </a:t>
            </a:r>
            <a:r>
              <a:rPr lang="en-US" altLang="ko-KR" sz="2800" b="1" u="sng" dirty="0" smtClean="0">
                <a:solidFill>
                  <a:srgbClr val="C0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(</a:t>
            </a:r>
            <a:r>
              <a:rPr lang="ko-KR" altLang="en-US" sz="2800" b="1" u="sng" dirty="0" err="1" smtClean="0">
                <a:solidFill>
                  <a:srgbClr val="C0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사회적책임</a:t>
            </a:r>
            <a:r>
              <a:rPr lang="en-US" altLang="ko-KR" sz="2800" b="1" u="sng" dirty="0" smtClean="0">
                <a:solidFill>
                  <a:srgbClr val="C0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)</a:t>
            </a:r>
          </a:p>
        </p:txBody>
      </p:sp>
      <p:pic>
        <p:nvPicPr>
          <p:cNvPr id="12" name="Picture 18" descr="그림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6499" y="208717"/>
            <a:ext cx="1953434" cy="49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그룹 12"/>
          <p:cNvGrpSpPr/>
          <p:nvPr/>
        </p:nvGrpSpPr>
        <p:grpSpPr>
          <a:xfrm>
            <a:off x="7048500" y="0"/>
            <a:ext cx="2161433" cy="990600"/>
            <a:chOff x="7056120" y="-7620"/>
            <a:chExt cx="2161433" cy="990600"/>
          </a:xfrm>
        </p:grpSpPr>
        <p:sp>
          <p:nvSpPr>
            <p:cNvPr id="14" name="자유형 13"/>
            <p:cNvSpPr/>
            <p:nvPr/>
          </p:nvSpPr>
          <p:spPr>
            <a:xfrm>
              <a:off x="7056120" y="-7620"/>
              <a:ext cx="2095500" cy="990600"/>
            </a:xfrm>
            <a:custGeom>
              <a:avLst/>
              <a:gdLst>
                <a:gd name="connsiteX0" fmla="*/ 0 w 2095500"/>
                <a:gd name="connsiteY0" fmla="*/ 0 h 990600"/>
                <a:gd name="connsiteX1" fmla="*/ 2080260 w 2095500"/>
                <a:gd name="connsiteY1" fmla="*/ 7620 h 990600"/>
                <a:gd name="connsiteX2" fmla="*/ 2095500 w 2095500"/>
                <a:gd name="connsiteY2" fmla="*/ 990600 h 990600"/>
                <a:gd name="connsiteX3" fmla="*/ 1965960 w 2095500"/>
                <a:gd name="connsiteY3" fmla="*/ 967740 h 990600"/>
                <a:gd name="connsiteX4" fmla="*/ 1737360 w 2095500"/>
                <a:gd name="connsiteY4" fmla="*/ 967740 h 990600"/>
                <a:gd name="connsiteX5" fmla="*/ 1386840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  <a:gd name="connsiteX0" fmla="*/ 0 w 2095500"/>
                <a:gd name="connsiteY0" fmla="*/ 0 h 990600"/>
                <a:gd name="connsiteX1" fmla="*/ 2094548 w 2095500"/>
                <a:gd name="connsiteY1" fmla="*/ 7620 h 990600"/>
                <a:gd name="connsiteX2" fmla="*/ 2095500 w 2095500"/>
                <a:gd name="connsiteY2" fmla="*/ 990600 h 990600"/>
                <a:gd name="connsiteX3" fmla="*/ 1965960 w 2095500"/>
                <a:gd name="connsiteY3" fmla="*/ 967740 h 990600"/>
                <a:gd name="connsiteX4" fmla="*/ 1737360 w 2095500"/>
                <a:gd name="connsiteY4" fmla="*/ 967740 h 990600"/>
                <a:gd name="connsiteX5" fmla="*/ 1386840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  <a:gd name="connsiteX0" fmla="*/ 0 w 2095500"/>
                <a:gd name="connsiteY0" fmla="*/ 0 h 990600"/>
                <a:gd name="connsiteX1" fmla="*/ 2094548 w 2095500"/>
                <a:gd name="connsiteY1" fmla="*/ 7620 h 990600"/>
                <a:gd name="connsiteX2" fmla="*/ 2095500 w 2095500"/>
                <a:gd name="connsiteY2" fmla="*/ 990600 h 990600"/>
                <a:gd name="connsiteX3" fmla="*/ 1980247 w 2095500"/>
                <a:gd name="connsiteY3" fmla="*/ 972502 h 990600"/>
                <a:gd name="connsiteX4" fmla="*/ 1737360 w 2095500"/>
                <a:gd name="connsiteY4" fmla="*/ 967740 h 990600"/>
                <a:gd name="connsiteX5" fmla="*/ 1386840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  <a:gd name="connsiteX0" fmla="*/ 0 w 2095500"/>
                <a:gd name="connsiteY0" fmla="*/ 0 h 990600"/>
                <a:gd name="connsiteX1" fmla="*/ 2094548 w 2095500"/>
                <a:gd name="connsiteY1" fmla="*/ 7620 h 990600"/>
                <a:gd name="connsiteX2" fmla="*/ 2095500 w 2095500"/>
                <a:gd name="connsiteY2" fmla="*/ 990600 h 990600"/>
                <a:gd name="connsiteX3" fmla="*/ 1980247 w 2095500"/>
                <a:gd name="connsiteY3" fmla="*/ 972502 h 990600"/>
                <a:gd name="connsiteX4" fmla="*/ 1737360 w 2095500"/>
                <a:gd name="connsiteY4" fmla="*/ 967740 h 990600"/>
                <a:gd name="connsiteX5" fmla="*/ 1401128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  <a:gd name="connsiteX0" fmla="*/ 0 w 2095500"/>
                <a:gd name="connsiteY0" fmla="*/ 0 h 990600"/>
                <a:gd name="connsiteX1" fmla="*/ 2094548 w 2095500"/>
                <a:gd name="connsiteY1" fmla="*/ 7620 h 990600"/>
                <a:gd name="connsiteX2" fmla="*/ 2095500 w 2095500"/>
                <a:gd name="connsiteY2" fmla="*/ 990600 h 990600"/>
                <a:gd name="connsiteX3" fmla="*/ 1980247 w 2095500"/>
                <a:gd name="connsiteY3" fmla="*/ 982027 h 990600"/>
                <a:gd name="connsiteX4" fmla="*/ 1737360 w 2095500"/>
                <a:gd name="connsiteY4" fmla="*/ 967740 h 990600"/>
                <a:gd name="connsiteX5" fmla="*/ 1401128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095500" h="990600">
                  <a:moveTo>
                    <a:pt x="0" y="0"/>
                  </a:moveTo>
                  <a:lnTo>
                    <a:pt x="2094548" y="7620"/>
                  </a:lnTo>
                  <a:cubicBezTo>
                    <a:pt x="2094865" y="335280"/>
                    <a:pt x="2095183" y="662940"/>
                    <a:pt x="2095500" y="990600"/>
                  </a:cubicBezTo>
                  <a:lnTo>
                    <a:pt x="1980247" y="982027"/>
                  </a:lnTo>
                  <a:lnTo>
                    <a:pt x="1737360" y="967740"/>
                  </a:lnTo>
                  <a:lnTo>
                    <a:pt x="1401128" y="929640"/>
                  </a:lnTo>
                  <a:lnTo>
                    <a:pt x="1158240" y="868680"/>
                  </a:lnTo>
                  <a:lnTo>
                    <a:pt x="891540" y="784860"/>
                  </a:lnTo>
                  <a:lnTo>
                    <a:pt x="670560" y="701040"/>
                  </a:lnTo>
                  <a:lnTo>
                    <a:pt x="472440" y="586740"/>
                  </a:lnTo>
                  <a:lnTo>
                    <a:pt x="297180" y="449580"/>
                  </a:lnTo>
                  <a:lnTo>
                    <a:pt x="167640" y="297180"/>
                  </a:lnTo>
                  <a:lnTo>
                    <a:pt x="76200" y="1676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+mn-cs"/>
              </a:endParaRPr>
            </a:p>
          </p:txBody>
        </p:sp>
        <p:pic>
          <p:nvPicPr>
            <p:cNvPr id="15" name="Picture 18" descr="그림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64119" y="201097"/>
              <a:ext cx="1953434" cy="490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" name="대각선 방향의 모서리가 둥근 사각형 16"/>
          <p:cNvSpPr/>
          <p:nvPr/>
        </p:nvSpPr>
        <p:spPr>
          <a:xfrm>
            <a:off x="273049" y="1124744"/>
            <a:ext cx="2570759" cy="366886"/>
          </a:xfrm>
          <a:prstGeom prst="round2Diag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3. </a:t>
            </a:r>
            <a:r>
              <a:rPr lang="ko-KR" altLang="en-US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공정거래</a:t>
            </a:r>
            <a:endParaRPr lang="ko-KR" altLang="en-US" dirty="0">
              <a:solidFill>
                <a:schemeClr val="tx1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 bwMode="auto">
          <a:xfrm>
            <a:off x="179512" y="1661421"/>
            <a:ext cx="8568952" cy="106182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marR="0" lvl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sz="1400" b="1" noProof="0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1) 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공정거래 </a:t>
            </a:r>
            <a:r>
              <a:rPr lang="ko-KR" altLang="en-US" sz="1400" b="1" noProof="0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심사는 상호협력평가 점수에서 공정거래관련법 준수 점수를 차감하여 심사한다</a:t>
            </a:r>
            <a:r>
              <a:rPr lang="en-US" altLang="ko-KR" sz="1400" b="1" noProof="0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.</a:t>
            </a:r>
            <a:endParaRPr lang="en-US" altLang="ko-KR" sz="1400" b="1" dirty="0" smtClean="0">
              <a:solidFill>
                <a:schemeClr val="accent5"/>
              </a:solidFill>
              <a:latin typeface="HY목각파임B" panose="02030600000101010101" pitchFamily="18" charset="-127"/>
              <a:ea typeface="HY목각파임B" panose="02030600000101010101" pitchFamily="18" charset="-127"/>
              <a:cs typeface="Arial" pitchFamily="34" charset="0"/>
            </a:endParaRPr>
          </a:p>
          <a:p>
            <a:pPr lvl="0">
              <a:lnSpc>
                <a:spcPct val="150000"/>
              </a:lnSpc>
              <a:defRPr/>
            </a:pPr>
            <a:r>
              <a:rPr lang="en-US" altLang="ko-KR" sz="1400" b="1" dirty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</a:t>
            </a: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 - 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공정거래 </a:t>
            </a:r>
            <a:r>
              <a:rPr lang="en-US" altLang="ko-KR" sz="1400" b="1" dirty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= </a:t>
            </a: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(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상호협력평가 점수</a:t>
            </a: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)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</a:t>
            </a: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– (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공정거래관련법 준수 점수</a:t>
            </a: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)</a:t>
            </a:r>
            <a:endParaRPr lang="en-US" altLang="ko-KR" sz="1400" b="1" dirty="0">
              <a:solidFill>
                <a:schemeClr val="accent5"/>
              </a:solidFill>
              <a:latin typeface="HY목각파임B" panose="02030600000101010101" pitchFamily="18" charset="-127"/>
              <a:ea typeface="HY목각파임B" panose="02030600000101010101" pitchFamily="18" charset="-127"/>
              <a:cs typeface="Arial" pitchFamily="34" charset="0"/>
            </a:endParaRPr>
          </a:p>
          <a:p>
            <a:pPr lvl="0">
              <a:lnSpc>
                <a:spcPct val="150000"/>
              </a:lnSpc>
              <a:defRPr/>
            </a:pP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     </a:t>
            </a:r>
            <a:r>
              <a:rPr lang="en-US" altLang="ko-KR" sz="1400" b="1" dirty="0" err="1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i</a:t>
            </a: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) 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상호협력평가 점수                                                        </a:t>
            </a: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ii) 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공정거래관련법 준수 점수</a:t>
            </a:r>
            <a:endParaRPr lang="en-US" altLang="ko-KR" sz="1400" b="1" dirty="0">
              <a:solidFill>
                <a:schemeClr val="accent5"/>
              </a:solidFill>
              <a:latin typeface="HY목각파임B" panose="02030600000101010101" pitchFamily="18" charset="-127"/>
              <a:ea typeface="HY목각파임B" panose="02030600000101010101" pitchFamily="18" charset="-127"/>
              <a:cs typeface="Arial" pitchFamily="34" charset="0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049" y="2693275"/>
            <a:ext cx="4137907" cy="2182731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7163" y="2693275"/>
            <a:ext cx="4325094" cy="2182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474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193321"/>
            <a:ext cx="9144000" cy="576064"/>
          </a:xfrm>
        </p:spPr>
        <p:txBody>
          <a:bodyPr/>
          <a:lstStyle/>
          <a:p>
            <a:pPr algn="l"/>
            <a:r>
              <a:rPr lang="en-US" altLang="ko-KR" dirty="0" smtClean="0">
                <a:solidFill>
                  <a:srgbClr val="00206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2800" b="1" dirty="0"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II. </a:t>
            </a:r>
            <a:r>
              <a:rPr lang="ko-KR" altLang="en-US" sz="2800" b="1" dirty="0" smtClean="0"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평 가 세 부 항 목 </a:t>
            </a:r>
            <a:r>
              <a:rPr lang="en-US" altLang="ko-KR" sz="2800" b="1" u="sng" dirty="0" smtClean="0">
                <a:solidFill>
                  <a:srgbClr val="C0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(</a:t>
            </a:r>
            <a:r>
              <a:rPr lang="ko-KR" altLang="en-US" sz="2800" b="1" u="sng" dirty="0" err="1" smtClean="0">
                <a:solidFill>
                  <a:srgbClr val="C0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사회적책임</a:t>
            </a:r>
            <a:r>
              <a:rPr lang="en-US" altLang="ko-KR" sz="2800" b="1" u="sng" dirty="0" smtClean="0">
                <a:solidFill>
                  <a:srgbClr val="C0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)</a:t>
            </a:r>
          </a:p>
        </p:txBody>
      </p:sp>
      <p:pic>
        <p:nvPicPr>
          <p:cNvPr id="12" name="Picture 18" descr="그림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6499" y="208717"/>
            <a:ext cx="1953434" cy="49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그룹 12"/>
          <p:cNvGrpSpPr/>
          <p:nvPr/>
        </p:nvGrpSpPr>
        <p:grpSpPr>
          <a:xfrm>
            <a:off x="7048500" y="0"/>
            <a:ext cx="2161433" cy="990600"/>
            <a:chOff x="7056120" y="-7620"/>
            <a:chExt cx="2161433" cy="990600"/>
          </a:xfrm>
        </p:grpSpPr>
        <p:sp>
          <p:nvSpPr>
            <p:cNvPr id="14" name="자유형 13"/>
            <p:cNvSpPr/>
            <p:nvPr/>
          </p:nvSpPr>
          <p:spPr>
            <a:xfrm>
              <a:off x="7056120" y="-7620"/>
              <a:ext cx="2095500" cy="990600"/>
            </a:xfrm>
            <a:custGeom>
              <a:avLst/>
              <a:gdLst>
                <a:gd name="connsiteX0" fmla="*/ 0 w 2095500"/>
                <a:gd name="connsiteY0" fmla="*/ 0 h 990600"/>
                <a:gd name="connsiteX1" fmla="*/ 2080260 w 2095500"/>
                <a:gd name="connsiteY1" fmla="*/ 7620 h 990600"/>
                <a:gd name="connsiteX2" fmla="*/ 2095500 w 2095500"/>
                <a:gd name="connsiteY2" fmla="*/ 990600 h 990600"/>
                <a:gd name="connsiteX3" fmla="*/ 1965960 w 2095500"/>
                <a:gd name="connsiteY3" fmla="*/ 967740 h 990600"/>
                <a:gd name="connsiteX4" fmla="*/ 1737360 w 2095500"/>
                <a:gd name="connsiteY4" fmla="*/ 967740 h 990600"/>
                <a:gd name="connsiteX5" fmla="*/ 1386840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  <a:gd name="connsiteX0" fmla="*/ 0 w 2095500"/>
                <a:gd name="connsiteY0" fmla="*/ 0 h 990600"/>
                <a:gd name="connsiteX1" fmla="*/ 2094548 w 2095500"/>
                <a:gd name="connsiteY1" fmla="*/ 7620 h 990600"/>
                <a:gd name="connsiteX2" fmla="*/ 2095500 w 2095500"/>
                <a:gd name="connsiteY2" fmla="*/ 990600 h 990600"/>
                <a:gd name="connsiteX3" fmla="*/ 1965960 w 2095500"/>
                <a:gd name="connsiteY3" fmla="*/ 967740 h 990600"/>
                <a:gd name="connsiteX4" fmla="*/ 1737360 w 2095500"/>
                <a:gd name="connsiteY4" fmla="*/ 967740 h 990600"/>
                <a:gd name="connsiteX5" fmla="*/ 1386840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  <a:gd name="connsiteX0" fmla="*/ 0 w 2095500"/>
                <a:gd name="connsiteY0" fmla="*/ 0 h 990600"/>
                <a:gd name="connsiteX1" fmla="*/ 2094548 w 2095500"/>
                <a:gd name="connsiteY1" fmla="*/ 7620 h 990600"/>
                <a:gd name="connsiteX2" fmla="*/ 2095500 w 2095500"/>
                <a:gd name="connsiteY2" fmla="*/ 990600 h 990600"/>
                <a:gd name="connsiteX3" fmla="*/ 1980247 w 2095500"/>
                <a:gd name="connsiteY3" fmla="*/ 972502 h 990600"/>
                <a:gd name="connsiteX4" fmla="*/ 1737360 w 2095500"/>
                <a:gd name="connsiteY4" fmla="*/ 967740 h 990600"/>
                <a:gd name="connsiteX5" fmla="*/ 1386840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  <a:gd name="connsiteX0" fmla="*/ 0 w 2095500"/>
                <a:gd name="connsiteY0" fmla="*/ 0 h 990600"/>
                <a:gd name="connsiteX1" fmla="*/ 2094548 w 2095500"/>
                <a:gd name="connsiteY1" fmla="*/ 7620 h 990600"/>
                <a:gd name="connsiteX2" fmla="*/ 2095500 w 2095500"/>
                <a:gd name="connsiteY2" fmla="*/ 990600 h 990600"/>
                <a:gd name="connsiteX3" fmla="*/ 1980247 w 2095500"/>
                <a:gd name="connsiteY3" fmla="*/ 972502 h 990600"/>
                <a:gd name="connsiteX4" fmla="*/ 1737360 w 2095500"/>
                <a:gd name="connsiteY4" fmla="*/ 967740 h 990600"/>
                <a:gd name="connsiteX5" fmla="*/ 1401128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  <a:gd name="connsiteX0" fmla="*/ 0 w 2095500"/>
                <a:gd name="connsiteY0" fmla="*/ 0 h 990600"/>
                <a:gd name="connsiteX1" fmla="*/ 2094548 w 2095500"/>
                <a:gd name="connsiteY1" fmla="*/ 7620 h 990600"/>
                <a:gd name="connsiteX2" fmla="*/ 2095500 w 2095500"/>
                <a:gd name="connsiteY2" fmla="*/ 990600 h 990600"/>
                <a:gd name="connsiteX3" fmla="*/ 1980247 w 2095500"/>
                <a:gd name="connsiteY3" fmla="*/ 982027 h 990600"/>
                <a:gd name="connsiteX4" fmla="*/ 1737360 w 2095500"/>
                <a:gd name="connsiteY4" fmla="*/ 967740 h 990600"/>
                <a:gd name="connsiteX5" fmla="*/ 1401128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095500" h="990600">
                  <a:moveTo>
                    <a:pt x="0" y="0"/>
                  </a:moveTo>
                  <a:lnTo>
                    <a:pt x="2094548" y="7620"/>
                  </a:lnTo>
                  <a:cubicBezTo>
                    <a:pt x="2094865" y="335280"/>
                    <a:pt x="2095183" y="662940"/>
                    <a:pt x="2095500" y="990600"/>
                  </a:cubicBezTo>
                  <a:lnTo>
                    <a:pt x="1980247" y="982027"/>
                  </a:lnTo>
                  <a:lnTo>
                    <a:pt x="1737360" y="967740"/>
                  </a:lnTo>
                  <a:lnTo>
                    <a:pt x="1401128" y="929640"/>
                  </a:lnTo>
                  <a:lnTo>
                    <a:pt x="1158240" y="868680"/>
                  </a:lnTo>
                  <a:lnTo>
                    <a:pt x="891540" y="784860"/>
                  </a:lnTo>
                  <a:lnTo>
                    <a:pt x="670560" y="701040"/>
                  </a:lnTo>
                  <a:lnTo>
                    <a:pt x="472440" y="586740"/>
                  </a:lnTo>
                  <a:lnTo>
                    <a:pt x="297180" y="449580"/>
                  </a:lnTo>
                  <a:lnTo>
                    <a:pt x="167640" y="297180"/>
                  </a:lnTo>
                  <a:lnTo>
                    <a:pt x="76200" y="1676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+mn-cs"/>
              </a:endParaRPr>
            </a:p>
          </p:txBody>
        </p:sp>
        <p:pic>
          <p:nvPicPr>
            <p:cNvPr id="15" name="Picture 18" descr="그림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64119" y="201097"/>
              <a:ext cx="1953434" cy="490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" name="대각선 방향의 모서리가 둥근 사각형 16"/>
          <p:cNvSpPr/>
          <p:nvPr/>
        </p:nvSpPr>
        <p:spPr>
          <a:xfrm>
            <a:off x="273049" y="1124744"/>
            <a:ext cx="2570759" cy="366886"/>
          </a:xfrm>
          <a:prstGeom prst="round2Diag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4</a:t>
            </a:r>
            <a:r>
              <a:rPr lang="en-US" altLang="ko-KR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. </a:t>
            </a:r>
            <a:r>
              <a:rPr lang="ko-KR" altLang="en-US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지역경제 기여도</a:t>
            </a:r>
            <a:endParaRPr lang="ko-KR" altLang="en-US" dirty="0">
              <a:solidFill>
                <a:schemeClr val="tx1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 bwMode="auto">
          <a:xfrm>
            <a:off x="179512" y="1522921"/>
            <a:ext cx="8568952" cy="1338828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marR="0" lvl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sz="1400" b="1" noProof="0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1) 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지역경제 기여도 심사는 </a:t>
            </a:r>
            <a:r>
              <a:rPr lang="ko-KR" altLang="en-US" sz="1400" b="1" dirty="0" err="1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공동수급체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구성원 중 해당 공사 현장 소재 지역업체 </a:t>
            </a:r>
            <a:r>
              <a:rPr lang="ko-KR" altLang="en-US" sz="1400" b="1" dirty="0" err="1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참여비율로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심사한다</a:t>
            </a: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.</a:t>
            </a:r>
          </a:p>
          <a:p>
            <a:pPr lvl="0">
              <a:lnSpc>
                <a:spcPct val="150000"/>
              </a:lnSpc>
              <a:defRPr/>
            </a:pPr>
            <a:r>
              <a:rPr lang="en-US" altLang="ko-KR" sz="1400" b="1" dirty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</a:t>
            </a:r>
            <a:r>
              <a:rPr lang="en-US" altLang="ko-KR" sz="1200" b="1" dirty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※ </a:t>
            </a:r>
            <a:r>
              <a:rPr lang="ko-KR" altLang="en-US" sz="1200" b="1" dirty="0" err="1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공동수급체</a:t>
            </a:r>
            <a:r>
              <a:rPr lang="ko-KR" altLang="en-US" sz="1200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대표자는 지역업체 비율 산정 시 제외한다</a:t>
            </a:r>
            <a:r>
              <a:rPr lang="en-US" altLang="ko-KR" sz="1200" b="1" dirty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.</a:t>
            </a: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   </a:t>
            </a:r>
          </a:p>
          <a:p>
            <a:pPr lvl="0">
              <a:lnSpc>
                <a:spcPct val="150000"/>
              </a:lnSpc>
              <a:defRPr/>
            </a:pPr>
            <a:r>
              <a:rPr lang="en-US" altLang="ko-KR" sz="1200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※ </a:t>
            </a:r>
            <a:r>
              <a:rPr lang="ko-KR" altLang="en-US" sz="1200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지역공동의무계약 및 지역제한공사는 </a:t>
            </a:r>
            <a:r>
              <a:rPr lang="ko-KR" altLang="en-US" sz="1200" b="1" dirty="0" err="1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배점한도를</a:t>
            </a:r>
            <a:r>
              <a:rPr lang="ko-KR" altLang="en-US" sz="1200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적용한다</a:t>
            </a:r>
            <a:r>
              <a:rPr lang="en-US" altLang="ko-KR" sz="1200" b="1" dirty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.</a:t>
            </a:r>
            <a:endParaRPr lang="en-US" altLang="ko-KR" sz="1200" b="1" dirty="0">
              <a:solidFill>
                <a:schemeClr val="accent5"/>
              </a:solidFill>
              <a:latin typeface="HY목각파임B" panose="02030600000101010101" pitchFamily="18" charset="-127"/>
              <a:ea typeface="HY목각파임B" panose="02030600000101010101" pitchFamily="18" charset="-127"/>
              <a:cs typeface="Arial" pitchFamily="34" charset="0"/>
            </a:endParaRPr>
          </a:p>
          <a:p>
            <a:pPr lvl="0">
              <a:lnSpc>
                <a:spcPct val="150000"/>
              </a:lnSpc>
              <a:defRPr/>
            </a:pP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  </a:t>
            </a:r>
            <a:r>
              <a:rPr lang="en-US" altLang="ko-KR" sz="1400" b="1" dirty="0" err="1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i</a:t>
            </a: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) 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지역경제 기여도 점수                                                   </a:t>
            </a:r>
            <a:endParaRPr lang="en-US" altLang="ko-KR" sz="1400" b="1" dirty="0">
              <a:solidFill>
                <a:schemeClr val="accent5"/>
              </a:solidFill>
              <a:latin typeface="HY목각파임B" panose="02030600000101010101" pitchFamily="18" charset="-127"/>
              <a:ea typeface="HY목각파임B" panose="02030600000101010101" pitchFamily="18" charset="-127"/>
              <a:cs typeface="Arial" pitchFamily="34" charset="0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894920"/>
            <a:ext cx="6624736" cy="1693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490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193321"/>
            <a:ext cx="9144000" cy="576064"/>
          </a:xfrm>
        </p:spPr>
        <p:txBody>
          <a:bodyPr/>
          <a:lstStyle/>
          <a:p>
            <a:pPr algn="l"/>
            <a:r>
              <a:rPr lang="en-US" altLang="ko-KR" dirty="0" smtClean="0">
                <a:solidFill>
                  <a:srgbClr val="00206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2800" b="1" dirty="0" smtClean="0"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III. </a:t>
            </a:r>
            <a:r>
              <a:rPr lang="ko-KR" altLang="en-US" sz="2800" b="1" dirty="0" smtClean="0"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낙찰자 결정방법</a:t>
            </a:r>
            <a:endParaRPr lang="en-US" altLang="ko-KR" sz="2800" b="1" u="sng" dirty="0" smtClean="0">
              <a:solidFill>
                <a:srgbClr val="C0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pic>
        <p:nvPicPr>
          <p:cNvPr id="12" name="Picture 18" descr="그림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6499" y="208717"/>
            <a:ext cx="1953434" cy="49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그룹 12"/>
          <p:cNvGrpSpPr/>
          <p:nvPr/>
        </p:nvGrpSpPr>
        <p:grpSpPr>
          <a:xfrm>
            <a:off x="7048500" y="0"/>
            <a:ext cx="2161433" cy="990600"/>
            <a:chOff x="7056120" y="-7620"/>
            <a:chExt cx="2161433" cy="990600"/>
          </a:xfrm>
        </p:grpSpPr>
        <p:sp>
          <p:nvSpPr>
            <p:cNvPr id="14" name="자유형 13"/>
            <p:cNvSpPr/>
            <p:nvPr/>
          </p:nvSpPr>
          <p:spPr>
            <a:xfrm>
              <a:off x="7056120" y="-7620"/>
              <a:ext cx="2095500" cy="990600"/>
            </a:xfrm>
            <a:custGeom>
              <a:avLst/>
              <a:gdLst>
                <a:gd name="connsiteX0" fmla="*/ 0 w 2095500"/>
                <a:gd name="connsiteY0" fmla="*/ 0 h 990600"/>
                <a:gd name="connsiteX1" fmla="*/ 2080260 w 2095500"/>
                <a:gd name="connsiteY1" fmla="*/ 7620 h 990600"/>
                <a:gd name="connsiteX2" fmla="*/ 2095500 w 2095500"/>
                <a:gd name="connsiteY2" fmla="*/ 990600 h 990600"/>
                <a:gd name="connsiteX3" fmla="*/ 1965960 w 2095500"/>
                <a:gd name="connsiteY3" fmla="*/ 967740 h 990600"/>
                <a:gd name="connsiteX4" fmla="*/ 1737360 w 2095500"/>
                <a:gd name="connsiteY4" fmla="*/ 967740 h 990600"/>
                <a:gd name="connsiteX5" fmla="*/ 1386840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  <a:gd name="connsiteX0" fmla="*/ 0 w 2095500"/>
                <a:gd name="connsiteY0" fmla="*/ 0 h 990600"/>
                <a:gd name="connsiteX1" fmla="*/ 2094548 w 2095500"/>
                <a:gd name="connsiteY1" fmla="*/ 7620 h 990600"/>
                <a:gd name="connsiteX2" fmla="*/ 2095500 w 2095500"/>
                <a:gd name="connsiteY2" fmla="*/ 990600 h 990600"/>
                <a:gd name="connsiteX3" fmla="*/ 1965960 w 2095500"/>
                <a:gd name="connsiteY3" fmla="*/ 967740 h 990600"/>
                <a:gd name="connsiteX4" fmla="*/ 1737360 w 2095500"/>
                <a:gd name="connsiteY4" fmla="*/ 967740 h 990600"/>
                <a:gd name="connsiteX5" fmla="*/ 1386840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  <a:gd name="connsiteX0" fmla="*/ 0 w 2095500"/>
                <a:gd name="connsiteY0" fmla="*/ 0 h 990600"/>
                <a:gd name="connsiteX1" fmla="*/ 2094548 w 2095500"/>
                <a:gd name="connsiteY1" fmla="*/ 7620 h 990600"/>
                <a:gd name="connsiteX2" fmla="*/ 2095500 w 2095500"/>
                <a:gd name="connsiteY2" fmla="*/ 990600 h 990600"/>
                <a:gd name="connsiteX3" fmla="*/ 1980247 w 2095500"/>
                <a:gd name="connsiteY3" fmla="*/ 972502 h 990600"/>
                <a:gd name="connsiteX4" fmla="*/ 1737360 w 2095500"/>
                <a:gd name="connsiteY4" fmla="*/ 967740 h 990600"/>
                <a:gd name="connsiteX5" fmla="*/ 1386840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  <a:gd name="connsiteX0" fmla="*/ 0 w 2095500"/>
                <a:gd name="connsiteY0" fmla="*/ 0 h 990600"/>
                <a:gd name="connsiteX1" fmla="*/ 2094548 w 2095500"/>
                <a:gd name="connsiteY1" fmla="*/ 7620 h 990600"/>
                <a:gd name="connsiteX2" fmla="*/ 2095500 w 2095500"/>
                <a:gd name="connsiteY2" fmla="*/ 990600 h 990600"/>
                <a:gd name="connsiteX3" fmla="*/ 1980247 w 2095500"/>
                <a:gd name="connsiteY3" fmla="*/ 972502 h 990600"/>
                <a:gd name="connsiteX4" fmla="*/ 1737360 w 2095500"/>
                <a:gd name="connsiteY4" fmla="*/ 967740 h 990600"/>
                <a:gd name="connsiteX5" fmla="*/ 1401128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  <a:gd name="connsiteX0" fmla="*/ 0 w 2095500"/>
                <a:gd name="connsiteY0" fmla="*/ 0 h 990600"/>
                <a:gd name="connsiteX1" fmla="*/ 2094548 w 2095500"/>
                <a:gd name="connsiteY1" fmla="*/ 7620 h 990600"/>
                <a:gd name="connsiteX2" fmla="*/ 2095500 w 2095500"/>
                <a:gd name="connsiteY2" fmla="*/ 990600 h 990600"/>
                <a:gd name="connsiteX3" fmla="*/ 1980247 w 2095500"/>
                <a:gd name="connsiteY3" fmla="*/ 982027 h 990600"/>
                <a:gd name="connsiteX4" fmla="*/ 1737360 w 2095500"/>
                <a:gd name="connsiteY4" fmla="*/ 967740 h 990600"/>
                <a:gd name="connsiteX5" fmla="*/ 1401128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095500" h="990600">
                  <a:moveTo>
                    <a:pt x="0" y="0"/>
                  </a:moveTo>
                  <a:lnTo>
                    <a:pt x="2094548" y="7620"/>
                  </a:lnTo>
                  <a:cubicBezTo>
                    <a:pt x="2094865" y="335280"/>
                    <a:pt x="2095183" y="662940"/>
                    <a:pt x="2095500" y="990600"/>
                  </a:cubicBezTo>
                  <a:lnTo>
                    <a:pt x="1980247" y="982027"/>
                  </a:lnTo>
                  <a:lnTo>
                    <a:pt x="1737360" y="967740"/>
                  </a:lnTo>
                  <a:lnTo>
                    <a:pt x="1401128" y="929640"/>
                  </a:lnTo>
                  <a:lnTo>
                    <a:pt x="1158240" y="868680"/>
                  </a:lnTo>
                  <a:lnTo>
                    <a:pt x="891540" y="784860"/>
                  </a:lnTo>
                  <a:lnTo>
                    <a:pt x="670560" y="701040"/>
                  </a:lnTo>
                  <a:lnTo>
                    <a:pt x="472440" y="586740"/>
                  </a:lnTo>
                  <a:lnTo>
                    <a:pt x="297180" y="449580"/>
                  </a:lnTo>
                  <a:lnTo>
                    <a:pt x="167640" y="297180"/>
                  </a:lnTo>
                  <a:lnTo>
                    <a:pt x="76200" y="1676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+mn-cs"/>
              </a:endParaRPr>
            </a:p>
          </p:txBody>
        </p:sp>
        <p:pic>
          <p:nvPicPr>
            <p:cNvPr id="15" name="Picture 18" descr="그림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64119" y="201097"/>
              <a:ext cx="1953434" cy="490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TextBox 9"/>
          <p:cNvSpPr txBox="1"/>
          <p:nvPr/>
        </p:nvSpPr>
        <p:spPr bwMode="auto">
          <a:xfrm>
            <a:off x="179512" y="1183921"/>
            <a:ext cx="8568952" cy="276998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arenR"/>
              <a:tabLst/>
              <a:defRPr/>
            </a:pPr>
            <a:r>
              <a:rPr lang="ko-KR" altLang="en-US" sz="2000" b="1" dirty="0" err="1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종합심사</a:t>
            </a:r>
            <a:r>
              <a:rPr lang="ko-KR" altLang="en-US" sz="20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점수가 최고점인 자를 낙찰자로 결정한다</a:t>
            </a:r>
            <a:r>
              <a:rPr lang="en-US" altLang="ko-KR" sz="20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.</a:t>
            </a:r>
          </a:p>
          <a:p>
            <a:pPr marL="228600" marR="0" lvl="0" indent="-22860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arenR"/>
              <a:tabLst/>
              <a:defRPr/>
            </a:pPr>
            <a:r>
              <a:rPr lang="ko-KR" altLang="en-US" sz="20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</a:t>
            </a:r>
            <a:r>
              <a:rPr lang="ko-KR" altLang="en-US" sz="2000" b="1" dirty="0" err="1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종합심사</a:t>
            </a:r>
            <a:r>
              <a:rPr lang="ko-KR" altLang="en-US" sz="20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점수가 최고점인 자가 둘 이상인 경우 다음 순으로 낙찰자를 </a:t>
            </a:r>
            <a:endParaRPr lang="en-US" altLang="ko-KR" sz="2000" b="1" dirty="0" smtClean="0">
              <a:solidFill>
                <a:schemeClr val="accent5"/>
              </a:solidFill>
              <a:latin typeface="HY목각파임B" panose="02030600000101010101" pitchFamily="18" charset="-127"/>
              <a:ea typeface="HY목각파임B" panose="02030600000101010101" pitchFamily="18" charset="-127"/>
              <a:cs typeface="Arial" pitchFamily="34" charset="0"/>
            </a:endParaRPr>
          </a:p>
          <a:p>
            <a:pPr marR="0" lvl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sz="2000" b="1" dirty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</a:t>
            </a:r>
            <a:r>
              <a:rPr lang="en-US" altLang="ko-KR" sz="20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  </a:t>
            </a:r>
            <a:r>
              <a:rPr lang="ko-KR" altLang="en-US" sz="20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결정한다</a:t>
            </a:r>
            <a:r>
              <a:rPr lang="en-US" altLang="ko-KR" sz="20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.</a:t>
            </a:r>
            <a:endParaRPr lang="en-US" altLang="ko-KR" sz="2000" b="1" dirty="0">
              <a:solidFill>
                <a:schemeClr val="accent5"/>
              </a:solidFill>
              <a:latin typeface="HY목각파임B" panose="02030600000101010101" pitchFamily="18" charset="-127"/>
              <a:ea typeface="HY목각파임B" panose="02030600000101010101" pitchFamily="18" charset="-127"/>
              <a:cs typeface="Arial" pitchFamily="34" charset="0"/>
            </a:endParaRPr>
          </a:p>
          <a:p>
            <a:pPr lvl="0">
              <a:lnSpc>
                <a:spcPct val="150000"/>
              </a:lnSpc>
              <a:defRPr/>
            </a:pP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  </a:t>
            </a:r>
            <a:r>
              <a:rPr lang="en-US" altLang="ko-KR" sz="1400" b="1" dirty="0" err="1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i</a:t>
            </a: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) 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공사수행능력 점수와 사회적 책임 점수의 합산 점수가 높은 자</a:t>
            </a:r>
            <a:endParaRPr lang="en-US" altLang="ko-KR" sz="1400" b="1" dirty="0" smtClean="0">
              <a:solidFill>
                <a:schemeClr val="accent5"/>
              </a:solidFill>
              <a:latin typeface="HY목각파임B" panose="02030600000101010101" pitchFamily="18" charset="-127"/>
              <a:ea typeface="HY목각파임B" panose="02030600000101010101" pitchFamily="18" charset="-127"/>
              <a:cs typeface="Arial" pitchFamily="34" charset="0"/>
            </a:endParaRPr>
          </a:p>
          <a:p>
            <a:pPr lvl="0">
              <a:lnSpc>
                <a:spcPct val="150000"/>
              </a:lnSpc>
              <a:defRPr/>
            </a:pPr>
            <a:r>
              <a:rPr lang="en-US" altLang="ko-KR" sz="1400" b="1" dirty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</a:t>
            </a:r>
            <a:r>
              <a:rPr lang="en-US" altLang="ko-KR" sz="1400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 ii) </a:t>
            </a:r>
            <a:r>
              <a:rPr lang="ko-KR" altLang="en-US" sz="1400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입찰금액이 낮은 자  </a:t>
            </a:r>
            <a:endParaRPr lang="en-US" altLang="ko-KR" sz="1400" b="1" dirty="0" smtClean="0">
              <a:solidFill>
                <a:srgbClr val="C00000"/>
              </a:solidFill>
              <a:latin typeface="HY목각파임B" panose="02030600000101010101" pitchFamily="18" charset="-127"/>
              <a:ea typeface="HY목각파임B" panose="02030600000101010101" pitchFamily="18" charset="-127"/>
              <a:cs typeface="Arial" pitchFamily="34" charset="0"/>
            </a:endParaRPr>
          </a:p>
          <a:p>
            <a:pPr lvl="0">
              <a:lnSpc>
                <a:spcPct val="150000"/>
              </a:lnSpc>
              <a:defRPr/>
            </a:pPr>
            <a:r>
              <a:rPr lang="en-US" altLang="ko-KR" sz="1400" b="1" dirty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</a:t>
            </a: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 iii) 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최근 </a:t>
            </a: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1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년간 </a:t>
            </a:r>
            <a:r>
              <a:rPr lang="ko-KR" altLang="en-US" sz="1400" b="1" dirty="0" err="1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종심제로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낙찰 받은 계약금액이 적은 자</a:t>
            </a:r>
            <a:endParaRPr lang="en-US" altLang="ko-KR" sz="1400" b="1" dirty="0" smtClean="0">
              <a:solidFill>
                <a:schemeClr val="accent5"/>
              </a:solidFill>
              <a:latin typeface="HY목각파임B" panose="02030600000101010101" pitchFamily="18" charset="-127"/>
              <a:ea typeface="HY목각파임B" panose="02030600000101010101" pitchFamily="18" charset="-127"/>
              <a:cs typeface="Arial" pitchFamily="34" charset="0"/>
            </a:endParaRPr>
          </a:p>
          <a:p>
            <a:pPr lvl="0">
              <a:lnSpc>
                <a:spcPct val="150000"/>
              </a:lnSpc>
              <a:defRPr/>
            </a:pPr>
            <a:r>
              <a:rPr lang="en-US" altLang="ko-KR" sz="1400" b="1" dirty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</a:t>
            </a: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 iv) 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추첨                                               </a:t>
            </a:r>
            <a:endParaRPr lang="en-US" altLang="ko-KR" sz="1400" b="1" dirty="0">
              <a:solidFill>
                <a:schemeClr val="accent5"/>
              </a:solidFill>
              <a:latin typeface="HY목각파임B" panose="02030600000101010101" pitchFamily="18" charset="-127"/>
              <a:ea typeface="HY목각파임B" panose="02030600000101010101" pitchFamily="18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3039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193321"/>
            <a:ext cx="9144000" cy="576064"/>
          </a:xfrm>
        </p:spPr>
        <p:txBody>
          <a:bodyPr/>
          <a:lstStyle/>
          <a:p>
            <a:pPr algn="l"/>
            <a:r>
              <a:rPr lang="en-US" altLang="ko-KR" dirty="0" smtClean="0">
                <a:solidFill>
                  <a:srgbClr val="00206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2800" b="1" dirty="0" smtClean="0"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IV. </a:t>
            </a:r>
            <a:r>
              <a:rPr lang="ko-KR" altLang="en-US" sz="2800" b="1" dirty="0" smtClean="0"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질의응답</a:t>
            </a:r>
            <a:endParaRPr lang="en-US" altLang="ko-KR" sz="2800" b="1" u="sng" dirty="0" smtClean="0">
              <a:solidFill>
                <a:srgbClr val="C0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pic>
        <p:nvPicPr>
          <p:cNvPr id="12" name="Picture 18" descr="그림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6499" y="208717"/>
            <a:ext cx="1953434" cy="49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그룹 12"/>
          <p:cNvGrpSpPr/>
          <p:nvPr/>
        </p:nvGrpSpPr>
        <p:grpSpPr>
          <a:xfrm>
            <a:off x="7048500" y="0"/>
            <a:ext cx="2161433" cy="990600"/>
            <a:chOff x="7056120" y="-7620"/>
            <a:chExt cx="2161433" cy="990600"/>
          </a:xfrm>
        </p:grpSpPr>
        <p:sp>
          <p:nvSpPr>
            <p:cNvPr id="14" name="자유형 13"/>
            <p:cNvSpPr/>
            <p:nvPr/>
          </p:nvSpPr>
          <p:spPr>
            <a:xfrm>
              <a:off x="7056120" y="-7620"/>
              <a:ext cx="2095500" cy="990600"/>
            </a:xfrm>
            <a:custGeom>
              <a:avLst/>
              <a:gdLst>
                <a:gd name="connsiteX0" fmla="*/ 0 w 2095500"/>
                <a:gd name="connsiteY0" fmla="*/ 0 h 990600"/>
                <a:gd name="connsiteX1" fmla="*/ 2080260 w 2095500"/>
                <a:gd name="connsiteY1" fmla="*/ 7620 h 990600"/>
                <a:gd name="connsiteX2" fmla="*/ 2095500 w 2095500"/>
                <a:gd name="connsiteY2" fmla="*/ 990600 h 990600"/>
                <a:gd name="connsiteX3" fmla="*/ 1965960 w 2095500"/>
                <a:gd name="connsiteY3" fmla="*/ 967740 h 990600"/>
                <a:gd name="connsiteX4" fmla="*/ 1737360 w 2095500"/>
                <a:gd name="connsiteY4" fmla="*/ 967740 h 990600"/>
                <a:gd name="connsiteX5" fmla="*/ 1386840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  <a:gd name="connsiteX0" fmla="*/ 0 w 2095500"/>
                <a:gd name="connsiteY0" fmla="*/ 0 h 990600"/>
                <a:gd name="connsiteX1" fmla="*/ 2094548 w 2095500"/>
                <a:gd name="connsiteY1" fmla="*/ 7620 h 990600"/>
                <a:gd name="connsiteX2" fmla="*/ 2095500 w 2095500"/>
                <a:gd name="connsiteY2" fmla="*/ 990600 h 990600"/>
                <a:gd name="connsiteX3" fmla="*/ 1965960 w 2095500"/>
                <a:gd name="connsiteY3" fmla="*/ 967740 h 990600"/>
                <a:gd name="connsiteX4" fmla="*/ 1737360 w 2095500"/>
                <a:gd name="connsiteY4" fmla="*/ 967740 h 990600"/>
                <a:gd name="connsiteX5" fmla="*/ 1386840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  <a:gd name="connsiteX0" fmla="*/ 0 w 2095500"/>
                <a:gd name="connsiteY0" fmla="*/ 0 h 990600"/>
                <a:gd name="connsiteX1" fmla="*/ 2094548 w 2095500"/>
                <a:gd name="connsiteY1" fmla="*/ 7620 h 990600"/>
                <a:gd name="connsiteX2" fmla="*/ 2095500 w 2095500"/>
                <a:gd name="connsiteY2" fmla="*/ 990600 h 990600"/>
                <a:gd name="connsiteX3" fmla="*/ 1980247 w 2095500"/>
                <a:gd name="connsiteY3" fmla="*/ 972502 h 990600"/>
                <a:gd name="connsiteX4" fmla="*/ 1737360 w 2095500"/>
                <a:gd name="connsiteY4" fmla="*/ 967740 h 990600"/>
                <a:gd name="connsiteX5" fmla="*/ 1386840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  <a:gd name="connsiteX0" fmla="*/ 0 w 2095500"/>
                <a:gd name="connsiteY0" fmla="*/ 0 h 990600"/>
                <a:gd name="connsiteX1" fmla="*/ 2094548 w 2095500"/>
                <a:gd name="connsiteY1" fmla="*/ 7620 h 990600"/>
                <a:gd name="connsiteX2" fmla="*/ 2095500 w 2095500"/>
                <a:gd name="connsiteY2" fmla="*/ 990600 h 990600"/>
                <a:gd name="connsiteX3" fmla="*/ 1980247 w 2095500"/>
                <a:gd name="connsiteY3" fmla="*/ 972502 h 990600"/>
                <a:gd name="connsiteX4" fmla="*/ 1737360 w 2095500"/>
                <a:gd name="connsiteY4" fmla="*/ 967740 h 990600"/>
                <a:gd name="connsiteX5" fmla="*/ 1401128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  <a:gd name="connsiteX0" fmla="*/ 0 w 2095500"/>
                <a:gd name="connsiteY0" fmla="*/ 0 h 990600"/>
                <a:gd name="connsiteX1" fmla="*/ 2094548 w 2095500"/>
                <a:gd name="connsiteY1" fmla="*/ 7620 h 990600"/>
                <a:gd name="connsiteX2" fmla="*/ 2095500 w 2095500"/>
                <a:gd name="connsiteY2" fmla="*/ 990600 h 990600"/>
                <a:gd name="connsiteX3" fmla="*/ 1980247 w 2095500"/>
                <a:gd name="connsiteY3" fmla="*/ 982027 h 990600"/>
                <a:gd name="connsiteX4" fmla="*/ 1737360 w 2095500"/>
                <a:gd name="connsiteY4" fmla="*/ 967740 h 990600"/>
                <a:gd name="connsiteX5" fmla="*/ 1401128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095500" h="990600">
                  <a:moveTo>
                    <a:pt x="0" y="0"/>
                  </a:moveTo>
                  <a:lnTo>
                    <a:pt x="2094548" y="7620"/>
                  </a:lnTo>
                  <a:cubicBezTo>
                    <a:pt x="2094865" y="335280"/>
                    <a:pt x="2095183" y="662940"/>
                    <a:pt x="2095500" y="990600"/>
                  </a:cubicBezTo>
                  <a:lnTo>
                    <a:pt x="1980247" y="982027"/>
                  </a:lnTo>
                  <a:lnTo>
                    <a:pt x="1737360" y="967740"/>
                  </a:lnTo>
                  <a:lnTo>
                    <a:pt x="1401128" y="929640"/>
                  </a:lnTo>
                  <a:lnTo>
                    <a:pt x="1158240" y="868680"/>
                  </a:lnTo>
                  <a:lnTo>
                    <a:pt x="891540" y="784860"/>
                  </a:lnTo>
                  <a:lnTo>
                    <a:pt x="670560" y="701040"/>
                  </a:lnTo>
                  <a:lnTo>
                    <a:pt x="472440" y="586740"/>
                  </a:lnTo>
                  <a:lnTo>
                    <a:pt x="297180" y="449580"/>
                  </a:lnTo>
                  <a:lnTo>
                    <a:pt x="167640" y="297180"/>
                  </a:lnTo>
                  <a:lnTo>
                    <a:pt x="76200" y="1676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+mn-cs"/>
              </a:endParaRPr>
            </a:p>
          </p:txBody>
        </p:sp>
        <p:pic>
          <p:nvPicPr>
            <p:cNvPr id="15" name="Picture 18" descr="그림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64119" y="201097"/>
              <a:ext cx="1953434" cy="490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TextBox 9"/>
          <p:cNvSpPr txBox="1"/>
          <p:nvPr/>
        </p:nvSpPr>
        <p:spPr bwMode="auto">
          <a:xfrm>
            <a:off x="179512" y="1587139"/>
            <a:ext cx="8568952" cy="196355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marR="0" lvl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sz="96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Q &amp; A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                                 </a:t>
            </a:r>
            <a:endParaRPr lang="en-US" altLang="ko-KR" sz="1400" b="1" dirty="0">
              <a:solidFill>
                <a:schemeClr val="accent5"/>
              </a:solidFill>
              <a:latin typeface="HY목각파임B" panose="02030600000101010101" pitchFamily="18" charset="-127"/>
              <a:ea typeface="HY목각파임B" panose="02030600000101010101" pitchFamily="18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7541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851920" y="2283718"/>
            <a:ext cx="4953430" cy="473576"/>
          </a:xfrm>
        </p:spPr>
        <p:txBody>
          <a:bodyPr/>
          <a:lstStyle/>
          <a:p>
            <a:pPr algn="ctr"/>
            <a:r>
              <a:rPr lang="ko-KR" altLang="en-US" sz="4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감 사 합 </a:t>
            </a:r>
            <a:r>
              <a:rPr lang="ko-KR" altLang="en-US" sz="40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니</a:t>
            </a:r>
            <a:r>
              <a:rPr lang="ko-KR" altLang="en-US" sz="4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다</a:t>
            </a:r>
            <a:endParaRPr lang="ko-KR" altLang="en-US" sz="4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6" name="그림 개체 틀 5"/>
          <p:cNvPicPr>
            <a:picLocks noGrp="1" noChangeAspect="1"/>
          </p:cNvPicPr>
          <p:nvPr>
            <p:ph type="pic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8" r="7038"/>
          <a:stretch>
            <a:fillRect/>
          </a:stretch>
        </p:blipFill>
        <p:spPr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01234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Straight Connector 28"/>
          <p:cNvCxnSpPr>
            <a:stCxn id="4" idx="4"/>
          </p:cNvCxnSpPr>
          <p:nvPr/>
        </p:nvCxnSpPr>
        <p:spPr>
          <a:xfrm>
            <a:off x="4399930" y="2283718"/>
            <a:ext cx="0" cy="2859782"/>
          </a:xfrm>
          <a:prstGeom prst="line">
            <a:avLst/>
          </a:prstGeom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00" name="Straight Connector 4099"/>
          <p:cNvCxnSpPr>
            <a:stCxn id="8" idx="4"/>
          </p:cNvCxnSpPr>
          <p:nvPr/>
        </p:nvCxnSpPr>
        <p:spPr>
          <a:xfrm>
            <a:off x="5088207" y="2931790"/>
            <a:ext cx="0" cy="221171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267494"/>
            <a:ext cx="9144000" cy="576064"/>
          </a:xfrm>
        </p:spPr>
        <p:txBody>
          <a:bodyPr/>
          <a:lstStyle/>
          <a:p>
            <a:r>
              <a:rPr lang="ko-KR" altLang="en-US" sz="3200" b="1" dirty="0" smtClean="0"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목  차</a:t>
            </a:r>
            <a:endParaRPr lang="ko-KR" altLang="en-US" sz="3200" b="1" dirty="0">
              <a:solidFill>
                <a:srgbClr val="00206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4" name="Oval 3"/>
          <p:cNvSpPr/>
          <p:nvPr/>
        </p:nvSpPr>
        <p:spPr>
          <a:xfrm>
            <a:off x="4003886" y="1491630"/>
            <a:ext cx="792088" cy="792088"/>
          </a:xfrm>
          <a:prstGeom prst="ellipse">
            <a:avLst/>
          </a:prstGeom>
          <a:solidFill>
            <a:schemeClr val="bg1"/>
          </a:solidFill>
          <a:ln w="317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3687951" y="2787774"/>
            <a:ext cx="792088" cy="792088"/>
          </a:xfrm>
          <a:prstGeom prst="ellipse">
            <a:avLst/>
          </a:prstGeom>
          <a:solidFill>
            <a:schemeClr val="bg1"/>
          </a:solidFill>
          <a:ln w="317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Oval 6"/>
          <p:cNvSpPr/>
          <p:nvPr/>
        </p:nvSpPr>
        <p:spPr>
          <a:xfrm>
            <a:off x="4336023" y="3435846"/>
            <a:ext cx="792088" cy="792088"/>
          </a:xfrm>
          <a:prstGeom prst="ellipse">
            <a:avLst/>
          </a:prstGeom>
          <a:solidFill>
            <a:schemeClr val="bg1"/>
          </a:solidFill>
          <a:ln w="31750">
            <a:solidFill>
              <a:schemeClr val="accent3">
                <a:lumMod val="60000"/>
                <a:lumOff val="40000"/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Oval 7"/>
          <p:cNvSpPr/>
          <p:nvPr/>
        </p:nvSpPr>
        <p:spPr>
          <a:xfrm>
            <a:off x="4692163" y="2139702"/>
            <a:ext cx="792088" cy="792088"/>
          </a:xfrm>
          <a:prstGeom prst="ellipse">
            <a:avLst/>
          </a:prstGeom>
          <a:solidFill>
            <a:schemeClr val="bg1"/>
          </a:solidFill>
          <a:ln w="317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3130959" y="1263054"/>
            <a:ext cx="80092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 smtClean="0">
                <a:solidFill>
                  <a:schemeClr val="accent2"/>
                </a:solidFill>
                <a:cs typeface="Arial" pitchFamily="34" charset="0"/>
              </a:rPr>
              <a:t>01</a:t>
            </a:r>
            <a:endParaRPr lang="ko-KR" altLang="en-US" sz="36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245252" y="1742881"/>
            <a:ext cx="309356" cy="289586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Pie 24"/>
          <p:cNvSpPr/>
          <p:nvPr/>
        </p:nvSpPr>
        <p:spPr>
          <a:xfrm>
            <a:off x="3909564" y="3010353"/>
            <a:ext cx="348861" cy="346930"/>
          </a:xfrm>
          <a:custGeom>
            <a:avLst/>
            <a:gdLst/>
            <a:ahLst/>
            <a:cxnLst/>
            <a:rect l="l" t="t" r="r" b="b"/>
            <a:pathLst>
              <a:path w="3228711" h="3210836">
                <a:moveTo>
                  <a:pt x="351626" y="695968"/>
                </a:moveTo>
                <a:lnTo>
                  <a:pt x="1548007" y="1678300"/>
                </a:lnTo>
                <a:lnTo>
                  <a:pt x="236194" y="2500159"/>
                </a:lnTo>
                <a:cubicBezTo>
                  <a:pt x="-116985" y="1936431"/>
                  <a:pt x="-70514" y="1210092"/>
                  <a:pt x="351626" y="695968"/>
                </a:cubicBezTo>
                <a:close/>
                <a:moveTo>
                  <a:pt x="1957429" y="262366"/>
                </a:moveTo>
                <a:cubicBezTo>
                  <a:pt x="2634256" y="359480"/>
                  <a:pt x="3156733" y="907132"/>
                  <a:pt x="3221913" y="1587776"/>
                </a:cubicBezTo>
                <a:cubicBezTo>
                  <a:pt x="3287093" y="2268421"/>
                  <a:pt x="2878048" y="2905277"/>
                  <a:pt x="2231953" y="3129078"/>
                </a:cubicBezTo>
                <a:cubicBezTo>
                  <a:pt x="1585858" y="3352879"/>
                  <a:pt x="870522" y="3105497"/>
                  <a:pt x="500715" y="2530372"/>
                </a:cubicBezTo>
                <a:lnTo>
                  <a:pt x="1746987" y="1729019"/>
                </a:lnTo>
                <a:close/>
                <a:moveTo>
                  <a:pt x="1604447" y="200"/>
                </a:moveTo>
                <a:cubicBezTo>
                  <a:pt x="1665125" y="-778"/>
                  <a:pt x="1726175" y="1809"/>
                  <a:pt x="1787307" y="8072"/>
                </a:cubicBezTo>
                <a:lnTo>
                  <a:pt x="1629532" y="1548011"/>
                </a:lnTo>
                <a:lnTo>
                  <a:pt x="483856" y="506987"/>
                </a:lnTo>
                <a:cubicBezTo>
                  <a:pt x="773141" y="188622"/>
                  <a:pt x="1179697" y="7051"/>
                  <a:pt x="1604447" y="20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2" name="Frame 17"/>
          <p:cNvSpPr/>
          <p:nvPr/>
        </p:nvSpPr>
        <p:spPr>
          <a:xfrm>
            <a:off x="4931489" y="2379028"/>
            <a:ext cx="313435" cy="313435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3" name="Rounded Rectangle 27"/>
          <p:cNvSpPr/>
          <p:nvPr/>
        </p:nvSpPr>
        <p:spPr>
          <a:xfrm>
            <a:off x="4550670" y="3692553"/>
            <a:ext cx="362793" cy="278673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5588063" y="1909026"/>
            <a:ext cx="80092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1"/>
                </a:solidFill>
                <a:cs typeface="Arial" pitchFamily="34" charset="0"/>
              </a:rPr>
              <a:t>02</a:t>
            </a:r>
            <a:endParaRPr lang="ko-KR" altLang="en-US" sz="36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794772" y="2554998"/>
            <a:ext cx="80092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4"/>
                </a:solidFill>
                <a:cs typeface="Arial" pitchFamily="34" charset="0"/>
              </a:rPr>
              <a:t>03</a:t>
            </a:r>
            <a:endParaRPr lang="ko-KR" altLang="en-US" sz="36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16171" y="3200970"/>
            <a:ext cx="80092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3">
                    <a:lumMod val="60000"/>
                    <a:lumOff val="40000"/>
                  </a:schemeClr>
                </a:solidFill>
                <a:cs typeface="Arial" pitchFamily="34" charset="0"/>
              </a:rPr>
              <a:t>04</a:t>
            </a:r>
            <a:endParaRPr lang="ko-KR" altLang="en-US" sz="3600" b="1" dirty="0">
              <a:solidFill>
                <a:schemeClr val="accent3">
                  <a:lumMod val="60000"/>
                  <a:lumOff val="40000"/>
                </a:schemeClr>
              </a:solidFill>
              <a:cs typeface="Arial" pitchFamily="34" charset="0"/>
            </a:endParaRPr>
          </a:p>
        </p:txBody>
      </p:sp>
      <p:sp>
        <p:nvSpPr>
          <p:cNvPr id="19" name="TextBox 11"/>
          <p:cNvSpPr txBox="1"/>
          <p:nvPr/>
        </p:nvSpPr>
        <p:spPr>
          <a:xfrm>
            <a:off x="5588062" y="2383778"/>
            <a:ext cx="332032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평가 세부항목</a:t>
            </a:r>
            <a:endParaRPr lang="ko-KR" altLang="en-US" sz="2400" b="1" dirty="0">
              <a:solidFill>
                <a:schemeClr val="accent5"/>
              </a:solidFill>
              <a:latin typeface="HY목각파임B" panose="02030600000101010101" pitchFamily="18" charset="-127"/>
              <a:ea typeface="HY목각파임B" panose="02030600000101010101" pitchFamily="18" charset="-127"/>
              <a:cs typeface="Arial" pitchFamily="34" charset="0"/>
            </a:endParaRPr>
          </a:p>
        </p:txBody>
      </p:sp>
      <p:sp>
        <p:nvSpPr>
          <p:cNvPr id="22" name="TextBox 11"/>
          <p:cNvSpPr txBox="1"/>
          <p:nvPr/>
        </p:nvSpPr>
        <p:spPr>
          <a:xfrm>
            <a:off x="5204169" y="3703922"/>
            <a:ext cx="332032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질의응답</a:t>
            </a:r>
            <a:r>
              <a:rPr lang="en-US" altLang="ko-KR" sz="2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(Q&amp;A)</a:t>
            </a:r>
            <a:r>
              <a:rPr lang="ko-KR" altLang="en-US" sz="2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</a:t>
            </a:r>
            <a:endParaRPr lang="ko-KR" altLang="en-US" sz="2400" b="1" dirty="0">
              <a:solidFill>
                <a:schemeClr val="accent5"/>
              </a:solidFill>
              <a:latin typeface="HY목각파임B" panose="02030600000101010101" pitchFamily="18" charset="-127"/>
              <a:ea typeface="HY목각파임B" panose="02030600000101010101" pitchFamily="18" charset="-127"/>
              <a:cs typeface="Arial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611559" y="1736772"/>
            <a:ext cx="332032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ko-KR" altLang="en-US" sz="2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도입 배경 및 평가 개요 </a:t>
            </a:r>
            <a:endParaRPr lang="ko-KR" altLang="en-US" sz="2400" b="1" dirty="0">
              <a:solidFill>
                <a:schemeClr val="accent5"/>
              </a:solidFill>
              <a:latin typeface="HY목각파임B" panose="02030600000101010101" pitchFamily="18" charset="-127"/>
              <a:ea typeface="HY목각파임B" panose="02030600000101010101" pitchFamily="18" charset="-127"/>
              <a:cs typeface="Arial" pitchFamily="34" charset="0"/>
            </a:endParaRPr>
          </a:p>
        </p:txBody>
      </p:sp>
      <p:sp>
        <p:nvSpPr>
          <p:cNvPr id="28" name="TextBox 11"/>
          <p:cNvSpPr txBox="1"/>
          <p:nvPr/>
        </p:nvSpPr>
        <p:spPr>
          <a:xfrm>
            <a:off x="271322" y="3056916"/>
            <a:ext cx="332032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ko-KR" altLang="en-US" sz="2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낙찰자 결정방법  </a:t>
            </a:r>
            <a:endParaRPr lang="ko-KR" altLang="en-US" sz="2400" b="1" dirty="0">
              <a:solidFill>
                <a:schemeClr val="accent5"/>
              </a:solidFill>
              <a:latin typeface="HY목각파임B" panose="02030600000101010101" pitchFamily="18" charset="-127"/>
              <a:ea typeface="HY목각파임B" panose="02030600000101010101" pitchFamily="18" charset="-127"/>
              <a:cs typeface="Arial" pitchFamily="34" charset="0"/>
            </a:endParaRPr>
          </a:p>
        </p:txBody>
      </p:sp>
      <p:cxnSp>
        <p:nvCxnSpPr>
          <p:cNvPr id="4096" name="Straight Connector 4095"/>
          <p:cNvCxnSpPr>
            <a:cxnSpLocks/>
            <a:stCxn id="6" idx="4"/>
          </p:cNvCxnSpPr>
          <p:nvPr/>
        </p:nvCxnSpPr>
        <p:spPr>
          <a:xfrm>
            <a:off x="4083995" y="3579862"/>
            <a:ext cx="0" cy="1563638"/>
          </a:xfrm>
          <a:prstGeom prst="line">
            <a:avLst/>
          </a:prstGeom>
          <a:ln w="317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03" name="Straight Connector 4102"/>
          <p:cNvCxnSpPr>
            <a:stCxn id="7" idx="4"/>
          </p:cNvCxnSpPr>
          <p:nvPr/>
        </p:nvCxnSpPr>
        <p:spPr>
          <a:xfrm flipH="1">
            <a:off x="4732066" y="4227934"/>
            <a:ext cx="1" cy="915566"/>
          </a:xfrm>
          <a:prstGeom prst="line">
            <a:avLst/>
          </a:prstGeom>
          <a:ln w="317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그룹 23"/>
          <p:cNvGrpSpPr/>
          <p:nvPr/>
        </p:nvGrpSpPr>
        <p:grpSpPr>
          <a:xfrm>
            <a:off x="7048500" y="-402"/>
            <a:ext cx="2161433" cy="991001"/>
            <a:chOff x="7056120" y="-8022"/>
            <a:chExt cx="2161433" cy="991001"/>
          </a:xfrm>
        </p:grpSpPr>
        <p:sp>
          <p:nvSpPr>
            <p:cNvPr id="23" name="자유형 22"/>
            <p:cNvSpPr/>
            <p:nvPr/>
          </p:nvSpPr>
          <p:spPr>
            <a:xfrm>
              <a:off x="7056120" y="-8022"/>
              <a:ext cx="2102578" cy="991001"/>
            </a:xfrm>
            <a:custGeom>
              <a:avLst/>
              <a:gdLst>
                <a:gd name="connsiteX0" fmla="*/ 0 w 2095500"/>
                <a:gd name="connsiteY0" fmla="*/ 0 h 990600"/>
                <a:gd name="connsiteX1" fmla="*/ 2080260 w 2095500"/>
                <a:gd name="connsiteY1" fmla="*/ 7620 h 990600"/>
                <a:gd name="connsiteX2" fmla="*/ 2095500 w 2095500"/>
                <a:gd name="connsiteY2" fmla="*/ 990600 h 990600"/>
                <a:gd name="connsiteX3" fmla="*/ 1965960 w 2095500"/>
                <a:gd name="connsiteY3" fmla="*/ 967740 h 990600"/>
                <a:gd name="connsiteX4" fmla="*/ 1737360 w 2095500"/>
                <a:gd name="connsiteY4" fmla="*/ 967740 h 990600"/>
                <a:gd name="connsiteX5" fmla="*/ 1386840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  <a:gd name="connsiteX0" fmla="*/ 0 w 2095500"/>
                <a:gd name="connsiteY0" fmla="*/ 0 h 990600"/>
                <a:gd name="connsiteX1" fmla="*/ 2094548 w 2095500"/>
                <a:gd name="connsiteY1" fmla="*/ 7620 h 990600"/>
                <a:gd name="connsiteX2" fmla="*/ 2095500 w 2095500"/>
                <a:gd name="connsiteY2" fmla="*/ 990600 h 990600"/>
                <a:gd name="connsiteX3" fmla="*/ 1965960 w 2095500"/>
                <a:gd name="connsiteY3" fmla="*/ 967740 h 990600"/>
                <a:gd name="connsiteX4" fmla="*/ 1737360 w 2095500"/>
                <a:gd name="connsiteY4" fmla="*/ 967740 h 990600"/>
                <a:gd name="connsiteX5" fmla="*/ 1386840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  <a:gd name="connsiteX0" fmla="*/ 0 w 2095500"/>
                <a:gd name="connsiteY0" fmla="*/ 0 h 990600"/>
                <a:gd name="connsiteX1" fmla="*/ 2094548 w 2095500"/>
                <a:gd name="connsiteY1" fmla="*/ 7620 h 990600"/>
                <a:gd name="connsiteX2" fmla="*/ 2095500 w 2095500"/>
                <a:gd name="connsiteY2" fmla="*/ 990600 h 990600"/>
                <a:gd name="connsiteX3" fmla="*/ 1980247 w 2095500"/>
                <a:gd name="connsiteY3" fmla="*/ 972502 h 990600"/>
                <a:gd name="connsiteX4" fmla="*/ 1737360 w 2095500"/>
                <a:gd name="connsiteY4" fmla="*/ 967740 h 990600"/>
                <a:gd name="connsiteX5" fmla="*/ 1386840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  <a:gd name="connsiteX0" fmla="*/ 0 w 2095500"/>
                <a:gd name="connsiteY0" fmla="*/ 0 h 990600"/>
                <a:gd name="connsiteX1" fmla="*/ 2094548 w 2095500"/>
                <a:gd name="connsiteY1" fmla="*/ 7620 h 990600"/>
                <a:gd name="connsiteX2" fmla="*/ 2095500 w 2095500"/>
                <a:gd name="connsiteY2" fmla="*/ 990600 h 990600"/>
                <a:gd name="connsiteX3" fmla="*/ 1980247 w 2095500"/>
                <a:gd name="connsiteY3" fmla="*/ 972502 h 990600"/>
                <a:gd name="connsiteX4" fmla="*/ 1737360 w 2095500"/>
                <a:gd name="connsiteY4" fmla="*/ 967740 h 990600"/>
                <a:gd name="connsiteX5" fmla="*/ 1401128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  <a:gd name="connsiteX0" fmla="*/ 0 w 2095500"/>
                <a:gd name="connsiteY0" fmla="*/ 0 h 990600"/>
                <a:gd name="connsiteX1" fmla="*/ 2094548 w 2095500"/>
                <a:gd name="connsiteY1" fmla="*/ 7620 h 990600"/>
                <a:gd name="connsiteX2" fmla="*/ 2095500 w 2095500"/>
                <a:gd name="connsiteY2" fmla="*/ 990600 h 990600"/>
                <a:gd name="connsiteX3" fmla="*/ 1980247 w 2095500"/>
                <a:gd name="connsiteY3" fmla="*/ 982027 h 990600"/>
                <a:gd name="connsiteX4" fmla="*/ 1737360 w 2095500"/>
                <a:gd name="connsiteY4" fmla="*/ 967740 h 990600"/>
                <a:gd name="connsiteX5" fmla="*/ 1401128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  <a:gd name="connsiteX0" fmla="*/ 0 w 2095500"/>
                <a:gd name="connsiteY0" fmla="*/ 401 h 991001"/>
                <a:gd name="connsiteX1" fmla="*/ 2094548 w 2095500"/>
                <a:gd name="connsiteY1" fmla="*/ 0 h 991001"/>
                <a:gd name="connsiteX2" fmla="*/ 2095500 w 2095500"/>
                <a:gd name="connsiteY2" fmla="*/ 991001 h 991001"/>
                <a:gd name="connsiteX3" fmla="*/ 1980247 w 2095500"/>
                <a:gd name="connsiteY3" fmla="*/ 982428 h 991001"/>
                <a:gd name="connsiteX4" fmla="*/ 1737360 w 2095500"/>
                <a:gd name="connsiteY4" fmla="*/ 968141 h 991001"/>
                <a:gd name="connsiteX5" fmla="*/ 1401128 w 2095500"/>
                <a:gd name="connsiteY5" fmla="*/ 930041 h 991001"/>
                <a:gd name="connsiteX6" fmla="*/ 1158240 w 2095500"/>
                <a:gd name="connsiteY6" fmla="*/ 869081 h 991001"/>
                <a:gd name="connsiteX7" fmla="*/ 891540 w 2095500"/>
                <a:gd name="connsiteY7" fmla="*/ 785261 h 991001"/>
                <a:gd name="connsiteX8" fmla="*/ 670560 w 2095500"/>
                <a:gd name="connsiteY8" fmla="*/ 701441 h 991001"/>
                <a:gd name="connsiteX9" fmla="*/ 472440 w 2095500"/>
                <a:gd name="connsiteY9" fmla="*/ 587141 h 991001"/>
                <a:gd name="connsiteX10" fmla="*/ 297180 w 2095500"/>
                <a:gd name="connsiteY10" fmla="*/ 449981 h 991001"/>
                <a:gd name="connsiteX11" fmla="*/ 167640 w 2095500"/>
                <a:gd name="connsiteY11" fmla="*/ 297581 h 991001"/>
                <a:gd name="connsiteX12" fmla="*/ 76200 w 2095500"/>
                <a:gd name="connsiteY12" fmla="*/ 168041 h 991001"/>
                <a:gd name="connsiteX13" fmla="*/ 0 w 2095500"/>
                <a:gd name="connsiteY13" fmla="*/ 401 h 991001"/>
                <a:gd name="connsiteX0" fmla="*/ 0 w 2102578"/>
                <a:gd name="connsiteY0" fmla="*/ 401 h 991001"/>
                <a:gd name="connsiteX1" fmla="*/ 2102569 w 2102578"/>
                <a:gd name="connsiteY1" fmla="*/ 0 h 991001"/>
                <a:gd name="connsiteX2" fmla="*/ 2095500 w 2102578"/>
                <a:gd name="connsiteY2" fmla="*/ 991001 h 991001"/>
                <a:gd name="connsiteX3" fmla="*/ 1980247 w 2102578"/>
                <a:gd name="connsiteY3" fmla="*/ 982428 h 991001"/>
                <a:gd name="connsiteX4" fmla="*/ 1737360 w 2102578"/>
                <a:gd name="connsiteY4" fmla="*/ 968141 h 991001"/>
                <a:gd name="connsiteX5" fmla="*/ 1401128 w 2102578"/>
                <a:gd name="connsiteY5" fmla="*/ 930041 h 991001"/>
                <a:gd name="connsiteX6" fmla="*/ 1158240 w 2102578"/>
                <a:gd name="connsiteY6" fmla="*/ 869081 h 991001"/>
                <a:gd name="connsiteX7" fmla="*/ 891540 w 2102578"/>
                <a:gd name="connsiteY7" fmla="*/ 785261 h 991001"/>
                <a:gd name="connsiteX8" fmla="*/ 670560 w 2102578"/>
                <a:gd name="connsiteY8" fmla="*/ 701441 h 991001"/>
                <a:gd name="connsiteX9" fmla="*/ 472440 w 2102578"/>
                <a:gd name="connsiteY9" fmla="*/ 587141 h 991001"/>
                <a:gd name="connsiteX10" fmla="*/ 297180 w 2102578"/>
                <a:gd name="connsiteY10" fmla="*/ 449981 h 991001"/>
                <a:gd name="connsiteX11" fmla="*/ 167640 w 2102578"/>
                <a:gd name="connsiteY11" fmla="*/ 297581 h 991001"/>
                <a:gd name="connsiteX12" fmla="*/ 76200 w 2102578"/>
                <a:gd name="connsiteY12" fmla="*/ 168041 h 991001"/>
                <a:gd name="connsiteX13" fmla="*/ 0 w 2102578"/>
                <a:gd name="connsiteY13" fmla="*/ 401 h 991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102578" h="991001">
                  <a:moveTo>
                    <a:pt x="0" y="401"/>
                  </a:moveTo>
                  <a:lnTo>
                    <a:pt x="2102569" y="0"/>
                  </a:lnTo>
                  <a:cubicBezTo>
                    <a:pt x="2102886" y="327660"/>
                    <a:pt x="2095183" y="663341"/>
                    <a:pt x="2095500" y="991001"/>
                  </a:cubicBezTo>
                  <a:lnTo>
                    <a:pt x="1980247" y="982428"/>
                  </a:lnTo>
                  <a:lnTo>
                    <a:pt x="1737360" y="968141"/>
                  </a:lnTo>
                  <a:lnTo>
                    <a:pt x="1401128" y="930041"/>
                  </a:lnTo>
                  <a:lnTo>
                    <a:pt x="1158240" y="869081"/>
                  </a:lnTo>
                  <a:lnTo>
                    <a:pt x="891540" y="785261"/>
                  </a:lnTo>
                  <a:lnTo>
                    <a:pt x="670560" y="701441"/>
                  </a:lnTo>
                  <a:lnTo>
                    <a:pt x="472440" y="587141"/>
                  </a:lnTo>
                  <a:lnTo>
                    <a:pt x="297180" y="449981"/>
                  </a:lnTo>
                  <a:lnTo>
                    <a:pt x="167640" y="297581"/>
                  </a:lnTo>
                  <a:lnTo>
                    <a:pt x="76200" y="168041"/>
                  </a:lnTo>
                  <a:lnTo>
                    <a:pt x="0" y="40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31" name="Picture 18" descr="그림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64119" y="201097"/>
              <a:ext cx="1953434" cy="490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91586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193321"/>
            <a:ext cx="9144000" cy="576064"/>
          </a:xfrm>
        </p:spPr>
        <p:txBody>
          <a:bodyPr/>
          <a:lstStyle/>
          <a:p>
            <a:pPr algn="l"/>
            <a:r>
              <a:rPr lang="en-US" altLang="ko-KR" dirty="0" smtClean="0">
                <a:solidFill>
                  <a:srgbClr val="00206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2800" b="1" dirty="0" smtClean="0"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I. </a:t>
            </a:r>
            <a:r>
              <a:rPr lang="ko-KR" altLang="en-US" sz="2800" b="1" dirty="0" smtClean="0"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도 입 배 경</a:t>
            </a:r>
            <a:endParaRPr lang="ko-KR" altLang="en-US" sz="2800" b="1" dirty="0">
              <a:solidFill>
                <a:srgbClr val="00206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pic>
        <p:nvPicPr>
          <p:cNvPr id="12" name="Picture 18" descr="그림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6499" y="208717"/>
            <a:ext cx="1953434" cy="49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그룹 12"/>
          <p:cNvGrpSpPr/>
          <p:nvPr/>
        </p:nvGrpSpPr>
        <p:grpSpPr>
          <a:xfrm>
            <a:off x="7048500" y="0"/>
            <a:ext cx="2161433" cy="990600"/>
            <a:chOff x="7056120" y="-7620"/>
            <a:chExt cx="2161433" cy="990600"/>
          </a:xfrm>
        </p:grpSpPr>
        <p:sp>
          <p:nvSpPr>
            <p:cNvPr id="14" name="자유형 13"/>
            <p:cNvSpPr/>
            <p:nvPr/>
          </p:nvSpPr>
          <p:spPr>
            <a:xfrm>
              <a:off x="7056120" y="-7620"/>
              <a:ext cx="2095500" cy="990600"/>
            </a:xfrm>
            <a:custGeom>
              <a:avLst/>
              <a:gdLst>
                <a:gd name="connsiteX0" fmla="*/ 0 w 2095500"/>
                <a:gd name="connsiteY0" fmla="*/ 0 h 990600"/>
                <a:gd name="connsiteX1" fmla="*/ 2080260 w 2095500"/>
                <a:gd name="connsiteY1" fmla="*/ 7620 h 990600"/>
                <a:gd name="connsiteX2" fmla="*/ 2095500 w 2095500"/>
                <a:gd name="connsiteY2" fmla="*/ 990600 h 990600"/>
                <a:gd name="connsiteX3" fmla="*/ 1965960 w 2095500"/>
                <a:gd name="connsiteY3" fmla="*/ 967740 h 990600"/>
                <a:gd name="connsiteX4" fmla="*/ 1737360 w 2095500"/>
                <a:gd name="connsiteY4" fmla="*/ 967740 h 990600"/>
                <a:gd name="connsiteX5" fmla="*/ 1386840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  <a:gd name="connsiteX0" fmla="*/ 0 w 2095500"/>
                <a:gd name="connsiteY0" fmla="*/ 0 h 990600"/>
                <a:gd name="connsiteX1" fmla="*/ 2094548 w 2095500"/>
                <a:gd name="connsiteY1" fmla="*/ 7620 h 990600"/>
                <a:gd name="connsiteX2" fmla="*/ 2095500 w 2095500"/>
                <a:gd name="connsiteY2" fmla="*/ 990600 h 990600"/>
                <a:gd name="connsiteX3" fmla="*/ 1965960 w 2095500"/>
                <a:gd name="connsiteY3" fmla="*/ 967740 h 990600"/>
                <a:gd name="connsiteX4" fmla="*/ 1737360 w 2095500"/>
                <a:gd name="connsiteY4" fmla="*/ 967740 h 990600"/>
                <a:gd name="connsiteX5" fmla="*/ 1386840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  <a:gd name="connsiteX0" fmla="*/ 0 w 2095500"/>
                <a:gd name="connsiteY0" fmla="*/ 0 h 990600"/>
                <a:gd name="connsiteX1" fmla="*/ 2094548 w 2095500"/>
                <a:gd name="connsiteY1" fmla="*/ 7620 h 990600"/>
                <a:gd name="connsiteX2" fmla="*/ 2095500 w 2095500"/>
                <a:gd name="connsiteY2" fmla="*/ 990600 h 990600"/>
                <a:gd name="connsiteX3" fmla="*/ 1980247 w 2095500"/>
                <a:gd name="connsiteY3" fmla="*/ 972502 h 990600"/>
                <a:gd name="connsiteX4" fmla="*/ 1737360 w 2095500"/>
                <a:gd name="connsiteY4" fmla="*/ 967740 h 990600"/>
                <a:gd name="connsiteX5" fmla="*/ 1386840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  <a:gd name="connsiteX0" fmla="*/ 0 w 2095500"/>
                <a:gd name="connsiteY0" fmla="*/ 0 h 990600"/>
                <a:gd name="connsiteX1" fmla="*/ 2094548 w 2095500"/>
                <a:gd name="connsiteY1" fmla="*/ 7620 h 990600"/>
                <a:gd name="connsiteX2" fmla="*/ 2095500 w 2095500"/>
                <a:gd name="connsiteY2" fmla="*/ 990600 h 990600"/>
                <a:gd name="connsiteX3" fmla="*/ 1980247 w 2095500"/>
                <a:gd name="connsiteY3" fmla="*/ 972502 h 990600"/>
                <a:gd name="connsiteX4" fmla="*/ 1737360 w 2095500"/>
                <a:gd name="connsiteY4" fmla="*/ 967740 h 990600"/>
                <a:gd name="connsiteX5" fmla="*/ 1401128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  <a:gd name="connsiteX0" fmla="*/ 0 w 2095500"/>
                <a:gd name="connsiteY0" fmla="*/ 0 h 990600"/>
                <a:gd name="connsiteX1" fmla="*/ 2094548 w 2095500"/>
                <a:gd name="connsiteY1" fmla="*/ 7620 h 990600"/>
                <a:gd name="connsiteX2" fmla="*/ 2095500 w 2095500"/>
                <a:gd name="connsiteY2" fmla="*/ 990600 h 990600"/>
                <a:gd name="connsiteX3" fmla="*/ 1980247 w 2095500"/>
                <a:gd name="connsiteY3" fmla="*/ 982027 h 990600"/>
                <a:gd name="connsiteX4" fmla="*/ 1737360 w 2095500"/>
                <a:gd name="connsiteY4" fmla="*/ 967740 h 990600"/>
                <a:gd name="connsiteX5" fmla="*/ 1401128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095500" h="990600">
                  <a:moveTo>
                    <a:pt x="0" y="0"/>
                  </a:moveTo>
                  <a:lnTo>
                    <a:pt x="2094548" y="7620"/>
                  </a:lnTo>
                  <a:cubicBezTo>
                    <a:pt x="2094865" y="335280"/>
                    <a:pt x="2095183" y="662940"/>
                    <a:pt x="2095500" y="990600"/>
                  </a:cubicBezTo>
                  <a:lnTo>
                    <a:pt x="1980247" y="982027"/>
                  </a:lnTo>
                  <a:lnTo>
                    <a:pt x="1737360" y="967740"/>
                  </a:lnTo>
                  <a:lnTo>
                    <a:pt x="1401128" y="929640"/>
                  </a:lnTo>
                  <a:lnTo>
                    <a:pt x="1158240" y="868680"/>
                  </a:lnTo>
                  <a:lnTo>
                    <a:pt x="891540" y="784860"/>
                  </a:lnTo>
                  <a:lnTo>
                    <a:pt x="670560" y="701040"/>
                  </a:lnTo>
                  <a:lnTo>
                    <a:pt x="472440" y="586740"/>
                  </a:lnTo>
                  <a:lnTo>
                    <a:pt x="297180" y="449580"/>
                  </a:lnTo>
                  <a:lnTo>
                    <a:pt x="167640" y="297180"/>
                  </a:lnTo>
                  <a:lnTo>
                    <a:pt x="76200" y="1676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5" name="Picture 18" descr="그림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64119" y="201097"/>
              <a:ext cx="1953434" cy="490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" name="TextBox 15"/>
          <p:cNvSpPr txBox="1"/>
          <p:nvPr/>
        </p:nvSpPr>
        <p:spPr bwMode="auto">
          <a:xfrm>
            <a:off x="323528" y="967829"/>
            <a:ext cx="8568952" cy="392415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20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『산업경쟁력 강화를 위한 국가계약제도 개선방안</a:t>
            </a:r>
            <a:r>
              <a:rPr lang="en-US" altLang="ko-KR" sz="20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』(19.1.4.)</a:t>
            </a:r>
            <a:r>
              <a:rPr lang="ko-KR" altLang="en-US" sz="20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으로    </a:t>
            </a:r>
            <a:r>
              <a:rPr lang="ko-KR" altLang="en-US" sz="2000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가격과 기술을 균형 있게 평가</a:t>
            </a:r>
            <a:r>
              <a:rPr lang="ko-KR" altLang="en-US" sz="20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할 수 있는 새로운 낙찰제도 도입 발표</a:t>
            </a:r>
            <a:endParaRPr lang="en-US" altLang="ko-KR" sz="2000" b="1" dirty="0" smtClean="0">
              <a:solidFill>
                <a:schemeClr val="accent5"/>
              </a:solidFill>
              <a:latin typeface="HY목각파임B" panose="02030600000101010101" pitchFamily="18" charset="-127"/>
              <a:ea typeface="HY목각파임B" panose="02030600000101010101" pitchFamily="18" charset="-127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ko-KR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   - (</a:t>
            </a:r>
            <a:r>
              <a:rPr lang="ko-KR" altLang="en-US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적용대상</a:t>
            </a:r>
            <a:r>
              <a:rPr lang="en-US" altLang="ko-KR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) </a:t>
            </a:r>
            <a:r>
              <a:rPr lang="ko-KR" altLang="en-US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기존 적격심사 대상인 </a:t>
            </a:r>
            <a:r>
              <a:rPr lang="en-US" altLang="ko-KR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100</a:t>
            </a:r>
            <a:r>
              <a:rPr lang="ko-KR" altLang="en-US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억 이상 </a:t>
            </a:r>
            <a:r>
              <a:rPr lang="en-US" altLang="ko-KR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300</a:t>
            </a:r>
            <a:r>
              <a:rPr lang="ko-KR" altLang="en-US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억 미만 공사</a:t>
            </a:r>
            <a:endParaRPr lang="en-US" altLang="ko-KR" b="1" dirty="0" smtClean="0">
              <a:solidFill>
                <a:schemeClr val="accent5"/>
              </a:solidFill>
              <a:latin typeface="HY목각파임B" panose="02030600000101010101" pitchFamily="18" charset="-127"/>
              <a:ea typeface="HY목각파임B" panose="02030600000101010101" pitchFamily="18" charset="-127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ko-KR" b="1" dirty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</a:t>
            </a:r>
            <a:r>
              <a:rPr lang="en-US" altLang="ko-KR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  - (</a:t>
            </a:r>
            <a:r>
              <a:rPr lang="ko-KR" altLang="en-US" b="1" dirty="0" err="1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기술중심형</a:t>
            </a:r>
            <a:r>
              <a:rPr lang="ko-KR" altLang="en-US" b="1" dirty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</a:t>
            </a:r>
            <a:r>
              <a:rPr lang="ko-KR" altLang="en-US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낙찰제도</a:t>
            </a:r>
            <a:r>
              <a:rPr lang="en-US" altLang="ko-KR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) 300</a:t>
            </a:r>
            <a:r>
              <a:rPr lang="ko-KR" altLang="en-US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억 이상 대형공사에 시행중인 </a:t>
            </a:r>
            <a:r>
              <a:rPr lang="ko-KR" altLang="en-US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종합심사낙찰제를       </a:t>
            </a:r>
            <a:endParaRPr lang="en-US" altLang="ko-KR" b="1" dirty="0" smtClean="0">
              <a:solidFill>
                <a:srgbClr val="C00000"/>
              </a:solidFill>
              <a:latin typeface="HY목각파임B" panose="02030600000101010101" pitchFamily="18" charset="-127"/>
              <a:ea typeface="HY목각파임B" panose="02030600000101010101" pitchFamily="18" charset="-127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ko-KR" b="1" dirty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</a:t>
            </a:r>
            <a:r>
              <a:rPr lang="en-US" altLang="ko-KR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      </a:t>
            </a:r>
            <a:r>
              <a:rPr lang="ko-KR" altLang="en-US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중</a:t>
            </a:r>
            <a:r>
              <a:rPr lang="en-US" altLang="ko-KR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·</a:t>
            </a:r>
            <a:r>
              <a:rPr lang="ko-KR" altLang="en-US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소규모 공사에 적용</a:t>
            </a:r>
            <a:endParaRPr lang="en-US" altLang="ko-KR" b="1" dirty="0" smtClean="0">
              <a:solidFill>
                <a:srgbClr val="C00000"/>
              </a:solidFill>
              <a:latin typeface="HY목각파임B" panose="02030600000101010101" pitchFamily="18" charset="-127"/>
              <a:ea typeface="HY목각파임B" panose="02030600000101010101" pitchFamily="18" charset="-127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    </a:t>
            </a:r>
            <a:r>
              <a:rPr lang="en-US" altLang="ko-KR" sz="16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* </a:t>
            </a:r>
            <a:r>
              <a:rPr lang="ko-KR" altLang="en-US" sz="16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종합심사낙찰제 </a:t>
            </a:r>
            <a:r>
              <a:rPr lang="en-US" altLang="ko-KR" sz="16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: </a:t>
            </a:r>
            <a:r>
              <a:rPr lang="ko-KR" altLang="en-US" sz="16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입찰가격</a:t>
            </a:r>
            <a:r>
              <a:rPr lang="en-US" altLang="ko-KR" sz="16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, </a:t>
            </a:r>
            <a:r>
              <a:rPr lang="ko-KR" altLang="en-US" sz="16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공사수행능력</a:t>
            </a:r>
            <a:r>
              <a:rPr lang="en-US" altLang="ko-KR" sz="1600" b="1" dirty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</a:t>
            </a:r>
            <a:r>
              <a:rPr lang="ko-KR" altLang="en-US" sz="16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및 </a:t>
            </a:r>
            <a:r>
              <a:rPr lang="ko-KR" altLang="en-US" sz="1600" b="1" dirty="0" err="1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사회적책임</a:t>
            </a:r>
            <a:r>
              <a:rPr lang="en-US" altLang="ko-KR" sz="16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(</a:t>
            </a:r>
            <a:r>
              <a:rPr lang="ko-KR" altLang="en-US" sz="16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가점</a:t>
            </a:r>
            <a:r>
              <a:rPr lang="en-US" altLang="ko-KR" sz="16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)</a:t>
            </a:r>
            <a:r>
              <a:rPr lang="ko-KR" altLang="en-US" sz="16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을  종합심사하여 합산    </a:t>
            </a:r>
            <a:endParaRPr lang="en-US" altLang="ko-KR" sz="1600" b="1" dirty="0" smtClean="0">
              <a:solidFill>
                <a:schemeClr val="accent5"/>
              </a:solidFill>
              <a:latin typeface="HY목각파임B" panose="02030600000101010101" pitchFamily="18" charset="-127"/>
              <a:ea typeface="HY목각파임B" panose="02030600000101010101" pitchFamily="18" charset="-127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</a:t>
            </a:r>
            <a:r>
              <a:rPr lang="en-US" altLang="ko-KR" sz="16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       </a:t>
            </a:r>
            <a:r>
              <a:rPr lang="ko-KR" altLang="en-US" sz="16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점수가 가장 높은 자를 낙찰자로 결정하는 방식</a:t>
            </a:r>
            <a:endParaRPr lang="en-US" altLang="ko-KR" sz="1600" b="1" dirty="0" smtClean="0">
              <a:solidFill>
                <a:schemeClr val="accent5"/>
              </a:solidFill>
              <a:latin typeface="HY목각파임B" panose="02030600000101010101" pitchFamily="18" charset="-127"/>
              <a:ea typeface="HY목각파임B" panose="02030600000101010101" pitchFamily="18" charset="-127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en-US" altLang="ko-KR" sz="1600" b="1" dirty="0" smtClean="0">
              <a:solidFill>
                <a:schemeClr val="accent5"/>
              </a:solidFill>
              <a:latin typeface="HY목각파임B" panose="02030600000101010101" pitchFamily="18" charset="-127"/>
              <a:ea typeface="HY목각파임B" panose="02030600000101010101" pitchFamily="18" charset="-127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20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공단은 </a:t>
            </a:r>
            <a:r>
              <a:rPr lang="en-US" altLang="ko-KR" sz="2000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2020. 3. 2.</a:t>
            </a:r>
            <a:r>
              <a:rPr lang="ko-KR" altLang="en-US" sz="2000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이후 </a:t>
            </a:r>
            <a:r>
              <a:rPr lang="ko-KR" altLang="en-US" sz="20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입찰공고를 한 분부터 적용 </a:t>
            </a:r>
            <a:endParaRPr lang="en-US" altLang="ko-KR" sz="2000" b="1" dirty="0" smtClean="0">
              <a:solidFill>
                <a:srgbClr val="C00000"/>
              </a:solidFill>
              <a:latin typeface="HY목각파임B" panose="02030600000101010101" pitchFamily="18" charset="-127"/>
              <a:ea typeface="HY목각파임B" panose="02030600000101010101" pitchFamily="18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9406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193321"/>
            <a:ext cx="9144000" cy="576064"/>
          </a:xfrm>
        </p:spPr>
        <p:txBody>
          <a:bodyPr/>
          <a:lstStyle/>
          <a:p>
            <a:pPr algn="l"/>
            <a:r>
              <a:rPr lang="en-US" altLang="ko-KR" dirty="0" smtClean="0">
                <a:solidFill>
                  <a:srgbClr val="00206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2800" b="1" dirty="0" smtClean="0"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I. </a:t>
            </a:r>
            <a:r>
              <a:rPr lang="ko-KR" altLang="en-US" sz="2800" b="1" dirty="0" smtClean="0"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평 가 개 요</a:t>
            </a:r>
            <a:endParaRPr lang="en-US" altLang="ko-KR" sz="2800" b="1" dirty="0" smtClean="0">
              <a:solidFill>
                <a:srgbClr val="00206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pic>
        <p:nvPicPr>
          <p:cNvPr id="12" name="Picture 18" descr="그림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6499" y="208717"/>
            <a:ext cx="1953434" cy="49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그룹 12"/>
          <p:cNvGrpSpPr/>
          <p:nvPr/>
        </p:nvGrpSpPr>
        <p:grpSpPr>
          <a:xfrm>
            <a:off x="7048500" y="0"/>
            <a:ext cx="2161433" cy="990600"/>
            <a:chOff x="7056120" y="-7620"/>
            <a:chExt cx="2161433" cy="990600"/>
          </a:xfrm>
        </p:grpSpPr>
        <p:sp>
          <p:nvSpPr>
            <p:cNvPr id="14" name="자유형 13"/>
            <p:cNvSpPr/>
            <p:nvPr/>
          </p:nvSpPr>
          <p:spPr>
            <a:xfrm>
              <a:off x="7056120" y="-7620"/>
              <a:ext cx="2095500" cy="990600"/>
            </a:xfrm>
            <a:custGeom>
              <a:avLst/>
              <a:gdLst>
                <a:gd name="connsiteX0" fmla="*/ 0 w 2095500"/>
                <a:gd name="connsiteY0" fmla="*/ 0 h 990600"/>
                <a:gd name="connsiteX1" fmla="*/ 2080260 w 2095500"/>
                <a:gd name="connsiteY1" fmla="*/ 7620 h 990600"/>
                <a:gd name="connsiteX2" fmla="*/ 2095500 w 2095500"/>
                <a:gd name="connsiteY2" fmla="*/ 990600 h 990600"/>
                <a:gd name="connsiteX3" fmla="*/ 1965960 w 2095500"/>
                <a:gd name="connsiteY3" fmla="*/ 967740 h 990600"/>
                <a:gd name="connsiteX4" fmla="*/ 1737360 w 2095500"/>
                <a:gd name="connsiteY4" fmla="*/ 967740 h 990600"/>
                <a:gd name="connsiteX5" fmla="*/ 1386840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  <a:gd name="connsiteX0" fmla="*/ 0 w 2095500"/>
                <a:gd name="connsiteY0" fmla="*/ 0 h 990600"/>
                <a:gd name="connsiteX1" fmla="*/ 2094548 w 2095500"/>
                <a:gd name="connsiteY1" fmla="*/ 7620 h 990600"/>
                <a:gd name="connsiteX2" fmla="*/ 2095500 w 2095500"/>
                <a:gd name="connsiteY2" fmla="*/ 990600 h 990600"/>
                <a:gd name="connsiteX3" fmla="*/ 1965960 w 2095500"/>
                <a:gd name="connsiteY3" fmla="*/ 967740 h 990600"/>
                <a:gd name="connsiteX4" fmla="*/ 1737360 w 2095500"/>
                <a:gd name="connsiteY4" fmla="*/ 967740 h 990600"/>
                <a:gd name="connsiteX5" fmla="*/ 1386840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  <a:gd name="connsiteX0" fmla="*/ 0 w 2095500"/>
                <a:gd name="connsiteY0" fmla="*/ 0 h 990600"/>
                <a:gd name="connsiteX1" fmla="*/ 2094548 w 2095500"/>
                <a:gd name="connsiteY1" fmla="*/ 7620 h 990600"/>
                <a:gd name="connsiteX2" fmla="*/ 2095500 w 2095500"/>
                <a:gd name="connsiteY2" fmla="*/ 990600 h 990600"/>
                <a:gd name="connsiteX3" fmla="*/ 1980247 w 2095500"/>
                <a:gd name="connsiteY3" fmla="*/ 972502 h 990600"/>
                <a:gd name="connsiteX4" fmla="*/ 1737360 w 2095500"/>
                <a:gd name="connsiteY4" fmla="*/ 967740 h 990600"/>
                <a:gd name="connsiteX5" fmla="*/ 1386840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  <a:gd name="connsiteX0" fmla="*/ 0 w 2095500"/>
                <a:gd name="connsiteY0" fmla="*/ 0 h 990600"/>
                <a:gd name="connsiteX1" fmla="*/ 2094548 w 2095500"/>
                <a:gd name="connsiteY1" fmla="*/ 7620 h 990600"/>
                <a:gd name="connsiteX2" fmla="*/ 2095500 w 2095500"/>
                <a:gd name="connsiteY2" fmla="*/ 990600 h 990600"/>
                <a:gd name="connsiteX3" fmla="*/ 1980247 w 2095500"/>
                <a:gd name="connsiteY3" fmla="*/ 972502 h 990600"/>
                <a:gd name="connsiteX4" fmla="*/ 1737360 w 2095500"/>
                <a:gd name="connsiteY4" fmla="*/ 967740 h 990600"/>
                <a:gd name="connsiteX5" fmla="*/ 1401128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  <a:gd name="connsiteX0" fmla="*/ 0 w 2095500"/>
                <a:gd name="connsiteY0" fmla="*/ 0 h 990600"/>
                <a:gd name="connsiteX1" fmla="*/ 2094548 w 2095500"/>
                <a:gd name="connsiteY1" fmla="*/ 7620 h 990600"/>
                <a:gd name="connsiteX2" fmla="*/ 2095500 w 2095500"/>
                <a:gd name="connsiteY2" fmla="*/ 990600 h 990600"/>
                <a:gd name="connsiteX3" fmla="*/ 1980247 w 2095500"/>
                <a:gd name="connsiteY3" fmla="*/ 982027 h 990600"/>
                <a:gd name="connsiteX4" fmla="*/ 1737360 w 2095500"/>
                <a:gd name="connsiteY4" fmla="*/ 967740 h 990600"/>
                <a:gd name="connsiteX5" fmla="*/ 1401128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095500" h="990600">
                  <a:moveTo>
                    <a:pt x="0" y="0"/>
                  </a:moveTo>
                  <a:lnTo>
                    <a:pt x="2094548" y="7620"/>
                  </a:lnTo>
                  <a:cubicBezTo>
                    <a:pt x="2094865" y="335280"/>
                    <a:pt x="2095183" y="662940"/>
                    <a:pt x="2095500" y="990600"/>
                  </a:cubicBezTo>
                  <a:lnTo>
                    <a:pt x="1980247" y="982027"/>
                  </a:lnTo>
                  <a:lnTo>
                    <a:pt x="1737360" y="967740"/>
                  </a:lnTo>
                  <a:lnTo>
                    <a:pt x="1401128" y="929640"/>
                  </a:lnTo>
                  <a:lnTo>
                    <a:pt x="1158240" y="868680"/>
                  </a:lnTo>
                  <a:lnTo>
                    <a:pt x="891540" y="784860"/>
                  </a:lnTo>
                  <a:lnTo>
                    <a:pt x="670560" y="701040"/>
                  </a:lnTo>
                  <a:lnTo>
                    <a:pt x="472440" y="586740"/>
                  </a:lnTo>
                  <a:lnTo>
                    <a:pt x="297180" y="449580"/>
                  </a:lnTo>
                  <a:lnTo>
                    <a:pt x="167640" y="297180"/>
                  </a:lnTo>
                  <a:lnTo>
                    <a:pt x="76200" y="1676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+mn-cs"/>
              </a:endParaRPr>
            </a:p>
          </p:txBody>
        </p:sp>
        <p:pic>
          <p:nvPicPr>
            <p:cNvPr id="15" name="Picture 18" descr="그림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64119" y="201097"/>
              <a:ext cx="1953434" cy="490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" name="TextBox 15"/>
          <p:cNvSpPr txBox="1"/>
          <p:nvPr/>
        </p:nvSpPr>
        <p:spPr bwMode="auto">
          <a:xfrm>
            <a:off x="323528" y="990912"/>
            <a:ext cx="8568952" cy="387798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marL="285750" marR="0" lvl="0" indent="-28575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ko-KR" altLang="en-US" sz="2000" b="1" noProof="0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적정 공사비 제고</a:t>
            </a:r>
            <a:r>
              <a:rPr lang="ko-KR" altLang="en-US" sz="2000" b="1" noProof="0" dirty="0" smtClean="0">
                <a:solidFill>
                  <a:srgbClr val="3967DE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를 위한 저가 </a:t>
            </a:r>
            <a:r>
              <a:rPr lang="ko-KR" altLang="en-US" sz="2000" b="1" noProof="0" dirty="0" err="1" smtClean="0">
                <a:solidFill>
                  <a:srgbClr val="3967DE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투찰</a:t>
            </a:r>
            <a:r>
              <a:rPr lang="ko-KR" altLang="en-US" sz="2000" b="1" noProof="0" dirty="0" smtClean="0">
                <a:solidFill>
                  <a:srgbClr val="3967DE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요인 개선</a:t>
            </a:r>
            <a:endParaRPr lang="en-US" altLang="ko-KR" sz="2000" b="1" noProof="0" dirty="0" smtClean="0">
              <a:solidFill>
                <a:srgbClr val="3967DE"/>
              </a:solidFill>
              <a:latin typeface="HY목각파임B" panose="02030600000101010101" pitchFamily="18" charset="-127"/>
              <a:ea typeface="HY목각파임B" panose="02030600000101010101" pitchFamily="18" charset="-127"/>
              <a:cs typeface="Arial" pitchFamily="34" charset="0"/>
            </a:endParaRPr>
          </a:p>
          <a:p>
            <a:pPr marR="0" lvl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altLang="ko-KR" b="1" i="0" u="none" strike="noStrike" kern="1200" cap="none" spc="0" normalizeH="0" baseline="0" dirty="0" smtClean="0">
                <a:ln>
                  <a:noFill/>
                </a:ln>
                <a:solidFill>
                  <a:srgbClr val="3967DE"/>
                </a:solidFill>
                <a:effectLst/>
                <a:uLnTx/>
                <a:uFillTx/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   - </a:t>
            </a:r>
            <a:r>
              <a:rPr lang="ko-KR" altLang="en-US" b="1" dirty="0" err="1" smtClean="0">
                <a:solidFill>
                  <a:srgbClr val="3967DE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균형가격</a:t>
            </a:r>
            <a:r>
              <a:rPr lang="ko-KR" altLang="en-US" b="1" dirty="0" smtClean="0">
                <a:solidFill>
                  <a:srgbClr val="3967DE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및 단가는 </a:t>
            </a:r>
            <a:r>
              <a:rPr lang="ko-KR" altLang="en-US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입찰가격 상</a:t>
            </a:r>
            <a:r>
              <a:rPr lang="en-US" altLang="ko-KR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·</a:t>
            </a:r>
            <a:r>
              <a:rPr lang="ko-KR" altLang="en-US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하위 </a:t>
            </a:r>
            <a:r>
              <a:rPr lang="en-US" altLang="ko-KR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20%</a:t>
            </a:r>
            <a:r>
              <a:rPr lang="ko-KR" altLang="en-US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를 제외</a:t>
            </a:r>
            <a:r>
              <a:rPr lang="ko-KR" altLang="en-US" b="1" dirty="0" smtClean="0">
                <a:solidFill>
                  <a:srgbClr val="3967DE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하고 산술평균으로 산정</a:t>
            </a:r>
            <a:endParaRPr lang="en-US" altLang="ko-KR" b="1" dirty="0">
              <a:solidFill>
                <a:srgbClr val="3967DE"/>
              </a:solidFill>
              <a:latin typeface="HY목각파임B" panose="02030600000101010101" pitchFamily="18" charset="-127"/>
              <a:ea typeface="HY목각파임B" panose="02030600000101010101" pitchFamily="18" charset="-127"/>
              <a:cs typeface="Arial" pitchFamily="34" charset="0"/>
            </a:endParaRPr>
          </a:p>
          <a:p>
            <a:pPr lvl="0">
              <a:lnSpc>
                <a:spcPct val="150000"/>
              </a:lnSpc>
              <a:defRPr/>
            </a:pPr>
            <a:r>
              <a:rPr lang="en-US" altLang="ko-KR" b="1" noProof="0" dirty="0" smtClean="0">
                <a:solidFill>
                  <a:srgbClr val="3967DE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   - </a:t>
            </a:r>
            <a:r>
              <a:rPr lang="ko-KR" altLang="en-US" b="1" dirty="0" smtClean="0">
                <a:solidFill>
                  <a:srgbClr val="3967DE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세부공정단가 심사 범위는 </a:t>
            </a:r>
            <a:r>
              <a:rPr lang="en-US" altLang="ko-KR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±15</a:t>
            </a:r>
            <a:r>
              <a:rPr lang="en-US" altLang="ko-KR" b="1" dirty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%∼ ±</a:t>
            </a:r>
            <a:r>
              <a:rPr lang="en-US" altLang="ko-KR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18% </a:t>
            </a:r>
            <a:r>
              <a:rPr lang="en-US" altLang="ko-KR" sz="1600" b="1" dirty="0" smtClean="0">
                <a:solidFill>
                  <a:srgbClr val="3967DE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(</a:t>
            </a:r>
            <a:r>
              <a:rPr lang="ko-KR" altLang="en-US" sz="1600" b="1" dirty="0" smtClean="0">
                <a:solidFill>
                  <a:srgbClr val="3967DE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기존 </a:t>
            </a:r>
            <a:r>
              <a:rPr lang="ko-KR" altLang="en-US" sz="1600" b="1" dirty="0" err="1" smtClean="0">
                <a:solidFill>
                  <a:srgbClr val="3967DE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종심제</a:t>
            </a:r>
            <a:r>
              <a:rPr lang="ko-KR" altLang="en-US" sz="1600" b="1" dirty="0" smtClean="0">
                <a:solidFill>
                  <a:srgbClr val="3967DE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</a:t>
            </a:r>
            <a:r>
              <a:rPr lang="en-US" altLang="ko-KR" sz="1600" b="1" dirty="0" smtClean="0">
                <a:solidFill>
                  <a:srgbClr val="3967DE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±18% ~ ±22%)</a:t>
            </a:r>
            <a:endParaRPr kumimoji="0" lang="en-US" altLang="ko-KR" sz="1600" b="1" i="0" u="none" strike="noStrike" kern="1200" cap="none" spc="0" normalizeH="0" baseline="0" noProof="0" dirty="0" smtClean="0">
              <a:ln>
                <a:noFill/>
              </a:ln>
              <a:solidFill>
                <a:srgbClr val="3967DE"/>
              </a:solidFill>
              <a:effectLst/>
              <a:uLnTx/>
              <a:uFillTx/>
              <a:latin typeface="HY목각파임B" panose="02030600000101010101" pitchFamily="18" charset="-127"/>
              <a:ea typeface="HY목각파임B" panose="02030600000101010101" pitchFamily="18" charset="-127"/>
              <a:cs typeface="Arial" pitchFamily="34" charset="0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600" b="1" i="0" u="none" strike="noStrike" kern="1200" cap="none" spc="0" normalizeH="0" baseline="0" noProof="0" dirty="0" smtClean="0">
              <a:ln>
                <a:noFill/>
              </a:ln>
              <a:solidFill>
                <a:srgbClr val="3967DE"/>
              </a:solidFill>
              <a:effectLst/>
              <a:uLnTx/>
              <a:uFillTx/>
              <a:latin typeface="HY목각파임B" panose="02030600000101010101" pitchFamily="18" charset="-127"/>
              <a:ea typeface="HY목각파임B" panose="02030600000101010101" pitchFamily="18" charset="-127"/>
              <a:cs typeface="Arial" pitchFamily="34" charset="0"/>
            </a:endParaRPr>
          </a:p>
          <a:p>
            <a:pPr marL="285750" marR="0" lvl="0" indent="-28575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967DE"/>
                </a:solidFill>
                <a:effectLst/>
                <a:uLnTx/>
                <a:uFillTx/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중</a:t>
            </a:r>
            <a:r>
              <a:rPr kumimoji="0" lang="en-US" altLang="ko-K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967DE"/>
                </a:solidFill>
                <a:effectLst/>
                <a:uLnTx/>
                <a:uFillTx/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·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967DE"/>
                </a:solidFill>
                <a:effectLst/>
                <a:uLnTx/>
                <a:uFillTx/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소규모 업체 수주 영역인 점을 감안하여 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평가기준 완화</a:t>
            </a:r>
            <a:endParaRPr kumimoji="0" lang="en-US" altLang="ko-KR" sz="20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HY목각파임B" panose="02030600000101010101" pitchFamily="18" charset="-127"/>
              <a:ea typeface="HY목각파임B" panose="02030600000101010101" pitchFamily="18" charset="-127"/>
              <a:cs typeface="Arial" pitchFamily="34" charset="0"/>
            </a:endParaRPr>
          </a:p>
          <a:p>
            <a:pPr lvl="0">
              <a:lnSpc>
                <a:spcPct val="150000"/>
              </a:lnSpc>
              <a:defRPr/>
            </a:pPr>
            <a:r>
              <a:rPr lang="en-US" altLang="ko-KR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   - </a:t>
            </a:r>
            <a:r>
              <a:rPr lang="ko-KR" altLang="en-US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업체의 재정 안정성 검증을 위해 </a:t>
            </a:r>
            <a:r>
              <a:rPr lang="ko-KR" altLang="en-US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경영상태</a:t>
            </a:r>
            <a:r>
              <a:rPr lang="en-US" altLang="ko-KR" sz="1600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(</a:t>
            </a:r>
            <a:r>
              <a:rPr lang="ko-KR" altLang="en-US" sz="1600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기업신용평가 </a:t>
            </a:r>
            <a:r>
              <a:rPr lang="en-US" altLang="ko-KR" sz="1600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BB-)</a:t>
            </a:r>
            <a:r>
              <a:rPr lang="ko-KR" altLang="en-US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심사</a:t>
            </a:r>
            <a:endParaRPr lang="en-US" altLang="ko-KR" b="1" dirty="0">
              <a:solidFill>
                <a:srgbClr val="C00000"/>
              </a:solidFill>
              <a:latin typeface="HY목각파임B" panose="02030600000101010101" pitchFamily="18" charset="-127"/>
              <a:ea typeface="HY목각파임B" panose="02030600000101010101" pitchFamily="18" charset="-127"/>
              <a:cs typeface="Arial" pitchFamily="34" charset="0"/>
            </a:endParaRPr>
          </a:p>
          <a:p>
            <a:pPr lvl="0">
              <a:lnSpc>
                <a:spcPct val="150000"/>
              </a:lnSpc>
              <a:defRPr/>
            </a:pPr>
            <a:r>
              <a:rPr lang="en-US" altLang="ko-KR" b="1" dirty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   - </a:t>
            </a:r>
            <a:r>
              <a:rPr lang="ko-KR" altLang="en-US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시공 실적은 </a:t>
            </a:r>
            <a:r>
              <a:rPr lang="ko-KR" altLang="en-US" b="1" dirty="0" err="1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동일공사</a:t>
            </a:r>
            <a:r>
              <a:rPr lang="ko-KR" altLang="en-US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또는 업종실적</a:t>
            </a:r>
            <a:r>
              <a:rPr lang="ko-KR" altLang="en-US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으로 평가</a:t>
            </a:r>
            <a:endParaRPr lang="en-US" altLang="ko-KR" sz="1400" b="1" dirty="0" smtClean="0">
              <a:solidFill>
                <a:srgbClr val="C00000"/>
              </a:solidFill>
              <a:latin typeface="HY목각파임B" panose="02030600000101010101" pitchFamily="18" charset="-127"/>
              <a:ea typeface="HY목각파임B" panose="02030600000101010101" pitchFamily="18" charset="-127"/>
              <a:cs typeface="Arial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ko-KR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   - </a:t>
            </a:r>
            <a:r>
              <a:rPr lang="ko-KR" altLang="en-US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배치 기술자는 </a:t>
            </a:r>
            <a:r>
              <a:rPr lang="ko-KR" altLang="en-US" b="1" dirty="0" err="1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현장대리인</a:t>
            </a:r>
            <a:r>
              <a:rPr lang="en-US" altLang="ko-KR" b="1" dirty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</a:t>
            </a:r>
            <a:r>
              <a:rPr lang="en-US" altLang="ko-KR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1</a:t>
            </a:r>
            <a:r>
              <a:rPr lang="ko-KR" altLang="en-US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명만 평가</a:t>
            </a:r>
            <a:r>
              <a:rPr lang="ko-KR" altLang="en-US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하고 </a:t>
            </a:r>
            <a:r>
              <a:rPr lang="ko-KR" altLang="en-US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경력 기간은 완화</a:t>
            </a:r>
            <a:r>
              <a:rPr lang="en-US" altLang="ko-KR" sz="1600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(6</a:t>
            </a:r>
            <a:r>
              <a:rPr lang="ko-KR" altLang="en-US" sz="1600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년</a:t>
            </a:r>
            <a:r>
              <a:rPr lang="en-US" altLang="ko-KR" sz="1600" b="1" dirty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</a:t>
            </a:r>
            <a:r>
              <a:rPr lang="en-US" altLang="ko-KR" sz="1600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☞ 3</a:t>
            </a:r>
            <a:r>
              <a:rPr lang="ko-KR" altLang="en-US" sz="1600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년</a:t>
            </a:r>
            <a:r>
              <a:rPr lang="en-US" altLang="ko-KR" sz="1600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)</a:t>
            </a:r>
            <a:endParaRPr lang="en-US" altLang="ko-KR" b="1" dirty="0">
              <a:solidFill>
                <a:srgbClr val="C00000"/>
              </a:solidFill>
              <a:latin typeface="HY목각파임B" panose="02030600000101010101" pitchFamily="18" charset="-127"/>
              <a:ea typeface="HY목각파임B" panose="02030600000101010101" pitchFamily="18" charset="-127"/>
              <a:cs typeface="Arial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ko-KR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   - </a:t>
            </a:r>
            <a:r>
              <a:rPr lang="ko-KR" altLang="en-US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매출액 비중 및 시공 평가는 평가 제외</a:t>
            </a:r>
            <a:endParaRPr lang="en-US" altLang="ko-KR" b="1" dirty="0">
              <a:solidFill>
                <a:srgbClr val="C00000"/>
              </a:solidFill>
              <a:latin typeface="HY목각파임B" panose="02030600000101010101" pitchFamily="18" charset="-127"/>
              <a:ea typeface="HY목각파임B" panose="02030600000101010101" pitchFamily="18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9661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193321"/>
            <a:ext cx="9144000" cy="576064"/>
          </a:xfrm>
        </p:spPr>
        <p:txBody>
          <a:bodyPr/>
          <a:lstStyle/>
          <a:p>
            <a:pPr algn="l"/>
            <a:r>
              <a:rPr lang="en-US" altLang="ko-KR" dirty="0" smtClean="0">
                <a:solidFill>
                  <a:srgbClr val="00206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2800" b="1" dirty="0" smtClean="0"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I. </a:t>
            </a:r>
            <a:r>
              <a:rPr lang="ko-KR" altLang="en-US" sz="2800" b="1" dirty="0" smtClean="0"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평 가 개 요</a:t>
            </a:r>
            <a:r>
              <a:rPr lang="en-US" altLang="ko-KR" sz="2400" b="1" dirty="0" smtClean="0"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(</a:t>
            </a:r>
            <a:r>
              <a:rPr lang="ko-KR" altLang="en-US" sz="2400" b="1" dirty="0" err="1" smtClean="0"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심사항목</a:t>
            </a:r>
            <a:r>
              <a:rPr lang="ko-KR" altLang="en-US" sz="2400" b="1" dirty="0" smtClean="0"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및 </a:t>
            </a:r>
            <a:r>
              <a:rPr lang="ko-KR" altLang="en-US" sz="2400" b="1" dirty="0" err="1" smtClean="0"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배점기준</a:t>
            </a:r>
            <a:r>
              <a:rPr lang="en-US" altLang="ko-KR" sz="2400" b="1" dirty="0" smtClean="0"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)</a:t>
            </a:r>
          </a:p>
        </p:txBody>
      </p:sp>
      <p:pic>
        <p:nvPicPr>
          <p:cNvPr id="12" name="Picture 18" descr="그림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6499" y="208717"/>
            <a:ext cx="1953434" cy="49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그룹 12"/>
          <p:cNvGrpSpPr/>
          <p:nvPr/>
        </p:nvGrpSpPr>
        <p:grpSpPr>
          <a:xfrm>
            <a:off x="7048500" y="0"/>
            <a:ext cx="2161433" cy="990600"/>
            <a:chOff x="7056120" y="-7620"/>
            <a:chExt cx="2161433" cy="990600"/>
          </a:xfrm>
        </p:grpSpPr>
        <p:sp>
          <p:nvSpPr>
            <p:cNvPr id="14" name="자유형 13"/>
            <p:cNvSpPr/>
            <p:nvPr/>
          </p:nvSpPr>
          <p:spPr>
            <a:xfrm>
              <a:off x="7056120" y="-7620"/>
              <a:ext cx="2095500" cy="990600"/>
            </a:xfrm>
            <a:custGeom>
              <a:avLst/>
              <a:gdLst>
                <a:gd name="connsiteX0" fmla="*/ 0 w 2095500"/>
                <a:gd name="connsiteY0" fmla="*/ 0 h 990600"/>
                <a:gd name="connsiteX1" fmla="*/ 2080260 w 2095500"/>
                <a:gd name="connsiteY1" fmla="*/ 7620 h 990600"/>
                <a:gd name="connsiteX2" fmla="*/ 2095500 w 2095500"/>
                <a:gd name="connsiteY2" fmla="*/ 990600 h 990600"/>
                <a:gd name="connsiteX3" fmla="*/ 1965960 w 2095500"/>
                <a:gd name="connsiteY3" fmla="*/ 967740 h 990600"/>
                <a:gd name="connsiteX4" fmla="*/ 1737360 w 2095500"/>
                <a:gd name="connsiteY4" fmla="*/ 967740 h 990600"/>
                <a:gd name="connsiteX5" fmla="*/ 1386840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  <a:gd name="connsiteX0" fmla="*/ 0 w 2095500"/>
                <a:gd name="connsiteY0" fmla="*/ 0 h 990600"/>
                <a:gd name="connsiteX1" fmla="*/ 2094548 w 2095500"/>
                <a:gd name="connsiteY1" fmla="*/ 7620 h 990600"/>
                <a:gd name="connsiteX2" fmla="*/ 2095500 w 2095500"/>
                <a:gd name="connsiteY2" fmla="*/ 990600 h 990600"/>
                <a:gd name="connsiteX3" fmla="*/ 1965960 w 2095500"/>
                <a:gd name="connsiteY3" fmla="*/ 967740 h 990600"/>
                <a:gd name="connsiteX4" fmla="*/ 1737360 w 2095500"/>
                <a:gd name="connsiteY4" fmla="*/ 967740 h 990600"/>
                <a:gd name="connsiteX5" fmla="*/ 1386840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  <a:gd name="connsiteX0" fmla="*/ 0 w 2095500"/>
                <a:gd name="connsiteY0" fmla="*/ 0 h 990600"/>
                <a:gd name="connsiteX1" fmla="*/ 2094548 w 2095500"/>
                <a:gd name="connsiteY1" fmla="*/ 7620 h 990600"/>
                <a:gd name="connsiteX2" fmla="*/ 2095500 w 2095500"/>
                <a:gd name="connsiteY2" fmla="*/ 990600 h 990600"/>
                <a:gd name="connsiteX3" fmla="*/ 1980247 w 2095500"/>
                <a:gd name="connsiteY3" fmla="*/ 972502 h 990600"/>
                <a:gd name="connsiteX4" fmla="*/ 1737360 w 2095500"/>
                <a:gd name="connsiteY4" fmla="*/ 967740 h 990600"/>
                <a:gd name="connsiteX5" fmla="*/ 1386840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  <a:gd name="connsiteX0" fmla="*/ 0 w 2095500"/>
                <a:gd name="connsiteY0" fmla="*/ 0 h 990600"/>
                <a:gd name="connsiteX1" fmla="*/ 2094548 w 2095500"/>
                <a:gd name="connsiteY1" fmla="*/ 7620 h 990600"/>
                <a:gd name="connsiteX2" fmla="*/ 2095500 w 2095500"/>
                <a:gd name="connsiteY2" fmla="*/ 990600 h 990600"/>
                <a:gd name="connsiteX3" fmla="*/ 1980247 w 2095500"/>
                <a:gd name="connsiteY3" fmla="*/ 972502 h 990600"/>
                <a:gd name="connsiteX4" fmla="*/ 1737360 w 2095500"/>
                <a:gd name="connsiteY4" fmla="*/ 967740 h 990600"/>
                <a:gd name="connsiteX5" fmla="*/ 1401128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  <a:gd name="connsiteX0" fmla="*/ 0 w 2095500"/>
                <a:gd name="connsiteY0" fmla="*/ 0 h 990600"/>
                <a:gd name="connsiteX1" fmla="*/ 2094548 w 2095500"/>
                <a:gd name="connsiteY1" fmla="*/ 7620 h 990600"/>
                <a:gd name="connsiteX2" fmla="*/ 2095500 w 2095500"/>
                <a:gd name="connsiteY2" fmla="*/ 990600 h 990600"/>
                <a:gd name="connsiteX3" fmla="*/ 1980247 w 2095500"/>
                <a:gd name="connsiteY3" fmla="*/ 982027 h 990600"/>
                <a:gd name="connsiteX4" fmla="*/ 1737360 w 2095500"/>
                <a:gd name="connsiteY4" fmla="*/ 967740 h 990600"/>
                <a:gd name="connsiteX5" fmla="*/ 1401128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095500" h="990600">
                  <a:moveTo>
                    <a:pt x="0" y="0"/>
                  </a:moveTo>
                  <a:lnTo>
                    <a:pt x="2094548" y="7620"/>
                  </a:lnTo>
                  <a:cubicBezTo>
                    <a:pt x="2094865" y="335280"/>
                    <a:pt x="2095183" y="662940"/>
                    <a:pt x="2095500" y="990600"/>
                  </a:cubicBezTo>
                  <a:lnTo>
                    <a:pt x="1980247" y="982027"/>
                  </a:lnTo>
                  <a:lnTo>
                    <a:pt x="1737360" y="967740"/>
                  </a:lnTo>
                  <a:lnTo>
                    <a:pt x="1401128" y="929640"/>
                  </a:lnTo>
                  <a:lnTo>
                    <a:pt x="1158240" y="868680"/>
                  </a:lnTo>
                  <a:lnTo>
                    <a:pt x="891540" y="784860"/>
                  </a:lnTo>
                  <a:lnTo>
                    <a:pt x="670560" y="701040"/>
                  </a:lnTo>
                  <a:lnTo>
                    <a:pt x="472440" y="586740"/>
                  </a:lnTo>
                  <a:lnTo>
                    <a:pt x="297180" y="449580"/>
                  </a:lnTo>
                  <a:lnTo>
                    <a:pt x="167640" y="297180"/>
                  </a:lnTo>
                  <a:lnTo>
                    <a:pt x="76200" y="1676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+mn-cs"/>
              </a:endParaRPr>
            </a:p>
          </p:txBody>
        </p:sp>
        <p:pic>
          <p:nvPicPr>
            <p:cNvPr id="15" name="Picture 18" descr="그림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64119" y="201097"/>
              <a:ext cx="1953434" cy="490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7645957"/>
              </p:ext>
            </p:extLst>
          </p:nvPr>
        </p:nvGraphicFramePr>
        <p:xfrm>
          <a:off x="323528" y="1059582"/>
          <a:ext cx="8424935" cy="3758890"/>
        </p:xfrm>
        <a:graphic>
          <a:graphicData uri="http://schemas.openxmlformats.org/drawingml/2006/table">
            <a:tbl>
              <a:tblPr/>
              <a:tblGrid>
                <a:gridCol w="190062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9479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25351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7600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220497">
                <a:tc>
                  <a:txBody>
                    <a:bodyPr/>
                    <a:lstStyle>
                      <a:lvl1pPr defTabSz="898525">
                        <a:spcBef>
                          <a:spcPts val="1000"/>
                        </a:spcBef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1pPr>
                      <a:lvl2pPr marL="742950" indent="-285750" defTabSz="898525">
                        <a:spcBef>
                          <a:spcPts val="1000"/>
                        </a:spcBef>
                        <a:defRPr sz="15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2pPr>
                      <a:lvl3pPr marL="1143000" indent="-228600" defTabSz="898525">
                        <a:spcBef>
                          <a:spcPts val="600"/>
                        </a:spcBef>
                        <a:defRPr sz="14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3pPr>
                      <a:lvl4pPr marL="1600200" indent="-228600" defTabSz="898525">
                        <a:spcBef>
                          <a:spcPts val="300"/>
                        </a:spcBef>
                        <a:buFont typeface="HY헤드라인M" pitchFamily="18" charset="-127"/>
                        <a:defRPr sz="13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4pPr>
                      <a:lvl5pPr marL="2057400" indent="-228600" defTabSz="898525">
                        <a:spcBef>
                          <a:spcPts val="300"/>
                        </a:spcBef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5pPr>
                      <a:lvl6pPr marL="25146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6pPr>
                      <a:lvl7pPr marL="29718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7pPr>
                      <a:lvl8pPr marL="34290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8pPr>
                      <a:lvl9pPr marL="38862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9pPr>
                    </a:lstStyle>
                    <a:p>
                      <a:pPr marL="0" marR="0" lvl="0" indent="0" algn="ctr" defTabSz="898525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심사 분야</a:t>
                      </a:r>
                    </a:p>
                  </a:txBody>
                  <a:tcPr marL="10879" marR="10879" marT="10883" marB="1088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gridSpan="2">
                  <a:txBody>
                    <a:bodyPr/>
                    <a:lstStyle>
                      <a:lvl1pPr defTabSz="898525">
                        <a:spcBef>
                          <a:spcPts val="1000"/>
                        </a:spcBef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1pPr>
                      <a:lvl2pPr marL="742950" indent="-285750" defTabSz="898525">
                        <a:spcBef>
                          <a:spcPts val="1000"/>
                        </a:spcBef>
                        <a:defRPr sz="15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2pPr>
                      <a:lvl3pPr marL="1143000" indent="-228600" defTabSz="898525">
                        <a:spcBef>
                          <a:spcPts val="600"/>
                        </a:spcBef>
                        <a:defRPr sz="14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3pPr>
                      <a:lvl4pPr marL="1600200" indent="-228600" defTabSz="898525">
                        <a:spcBef>
                          <a:spcPts val="300"/>
                        </a:spcBef>
                        <a:buFont typeface="HY헤드라인M" pitchFamily="18" charset="-127"/>
                        <a:defRPr sz="13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4pPr>
                      <a:lvl5pPr marL="2057400" indent="-228600" defTabSz="898525">
                        <a:spcBef>
                          <a:spcPts val="300"/>
                        </a:spcBef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5pPr>
                      <a:lvl6pPr marL="25146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6pPr>
                      <a:lvl7pPr marL="29718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7pPr>
                      <a:lvl8pPr marL="34290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8pPr>
                      <a:lvl9pPr marL="38862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9pPr>
                    </a:lstStyle>
                    <a:p>
                      <a:pPr marL="0" marR="0" lvl="0" indent="0" algn="ctr" defTabSz="898525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심사 항목</a:t>
                      </a:r>
                    </a:p>
                  </a:txBody>
                  <a:tcPr marL="10879" marR="10879" marT="10883" marB="10883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defTabSz="898525">
                        <a:spcBef>
                          <a:spcPts val="1000"/>
                        </a:spcBef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1pPr>
                      <a:lvl2pPr marL="742950" indent="-285750" defTabSz="898525">
                        <a:spcBef>
                          <a:spcPts val="1000"/>
                        </a:spcBef>
                        <a:defRPr sz="15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2pPr>
                      <a:lvl3pPr marL="1143000" indent="-228600" defTabSz="898525">
                        <a:spcBef>
                          <a:spcPts val="600"/>
                        </a:spcBef>
                        <a:defRPr sz="14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3pPr>
                      <a:lvl4pPr marL="1600200" indent="-228600" defTabSz="898525">
                        <a:spcBef>
                          <a:spcPts val="300"/>
                        </a:spcBef>
                        <a:buFont typeface="HY헤드라인M" pitchFamily="18" charset="-127"/>
                        <a:defRPr sz="13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4pPr>
                      <a:lvl5pPr marL="2057400" indent="-228600" defTabSz="898525">
                        <a:spcBef>
                          <a:spcPts val="300"/>
                        </a:spcBef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5pPr>
                      <a:lvl6pPr marL="25146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6pPr>
                      <a:lvl7pPr marL="29718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7pPr>
                      <a:lvl8pPr marL="34290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8pPr>
                      <a:lvl9pPr marL="38862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9pPr>
                    </a:lstStyle>
                    <a:p>
                      <a:pPr marL="0" marR="0" lvl="0" indent="0" algn="ctr" defTabSz="898525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배점</a:t>
                      </a:r>
                    </a:p>
                  </a:txBody>
                  <a:tcPr marL="10879" marR="10879" marT="10883" marB="10883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0497">
                <a:tc rowSpan="5">
                  <a:txBody>
                    <a:bodyPr/>
                    <a:lstStyle>
                      <a:lvl1pPr defTabSz="898525">
                        <a:spcBef>
                          <a:spcPts val="1000"/>
                        </a:spcBef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1pPr>
                      <a:lvl2pPr marL="742950" indent="-285750" defTabSz="898525">
                        <a:spcBef>
                          <a:spcPts val="1000"/>
                        </a:spcBef>
                        <a:defRPr sz="15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2pPr>
                      <a:lvl3pPr marL="1143000" indent="-228600" defTabSz="898525">
                        <a:spcBef>
                          <a:spcPts val="600"/>
                        </a:spcBef>
                        <a:defRPr sz="14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3pPr>
                      <a:lvl4pPr marL="1600200" indent="-228600" defTabSz="898525">
                        <a:spcBef>
                          <a:spcPts val="300"/>
                        </a:spcBef>
                        <a:buFont typeface="HY헤드라인M" pitchFamily="18" charset="-127"/>
                        <a:defRPr sz="13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4pPr>
                      <a:lvl5pPr marL="2057400" indent="-228600" defTabSz="898525">
                        <a:spcBef>
                          <a:spcPts val="300"/>
                        </a:spcBef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5pPr>
                      <a:lvl6pPr marL="25146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6pPr>
                      <a:lvl7pPr marL="29718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7pPr>
                      <a:lvl8pPr marL="34290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8pPr>
                      <a:lvl9pPr marL="38862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9pPr>
                    </a:lstStyle>
                    <a:p>
                      <a:pPr marL="0" marR="0" lvl="0" indent="0" algn="ctr" defTabSz="898525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공사수행능력</a:t>
                      </a:r>
                    </a:p>
                    <a:p>
                      <a:pPr marL="0" marR="0" lvl="0" indent="0" algn="ctr" defTabSz="898525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(40</a:t>
                      </a:r>
                      <a:r>
                        <a:rPr kumimoji="0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점</a:t>
                      </a:r>
                      <a:r>
                        <a:rPr kumimoji="0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)</a:t>
                      </a:r>
                      <a:endParaRPr kumimoji="0" lang="ko-KR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marL="10879" marR="10879" marT="10883" marB="1088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4FF"/>
                    </a:solidFill>
                  </a:tcPr>
                </a:tc>
                <a:tc rowSpan="2">
                  <a:txBody>
                    <a:bodyPr/>
                    <a:lstStyle>
                      <a:lvl1pPr defTabSz="898525">
                        <a:spcBef>
                          <a:spcPts val="1000"/>
                        </a:spcBef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1pPr>
                      <a:lvl2pPr marL="742950" indent="-285750" defTabSz="898525">
                        <a:spcBef>
                          <a:spcPts val="1000"/>
                        </a:spcBef>
                        <a:defRPr sz="15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2pPr>
                      <a:lvl3pPr marL="1143000" indent="-228600" defTabSz="898525">
                        <a:spcBef>
                          <a:spcPts val="600"/>
                        </a:spcBef>
                        <a:defRPr sz="14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3pPr>
                      <a:lvl4pPr marL="1600200" indent="-228600" defTabSz="898525">
                        <a:spcBef>
                          <a:spcPts val="300"/>
                        </a:spcBef>
                        <a:buFont typeface="HY헤드라인M" pitchFamily="18" charset="-127"/>
                        <a:defRPr sz="13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4pPr>
                      <a:lvl5pPr marL="2057400" indent="-228600" defTabSz="898525">
                        <a:spcBef>
                          <a:spcPts val="300"/>
                        </a:spcBef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5pPr>
                      <a:lvl6pPr marL="25146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6pPr>
                      <a:lvl7pPr marL="29718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7pPr>
                      <a:lvl8pPr marL="34290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8pPr>
                      <a:lvl9pPr marL="38862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9pPr>
                    </a:lstStyle>
                    <a:p>
                      <a:pPr marL="0" marR="0" lvl="0" indent="0" algn="ctr" defTabSz="898525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전문성</a:t>
                      </a:r>
                    </a:p>
                  </a:txBody>
                  <a:tcPr marL="10879" marR="10879" marT="10883" marB="10883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defTabSz="898525">
                        <a:spcBef>
                          <a:spcPts val="1000"/>
                        </a:spcBef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1pPr>
                      <a:lvl2pPr marL="742950" indent="-285750" defTabSz="898525">
                        <a:spcBef>
                          <a:spcPts val="1000"/>
                        </a:spcBef>
                        <a:defRPr sz="15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2pPr>
                      <a:lvl3pPr marL="1143000" indent="-228600" defTabSz="898525">
                        <a:spcBef>
                          <a:spcPts val="600"/>
                        </a:spcBef>
                        <a:defRPr sz="14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3pPr>
                      <a:lvl4pPr marL="1600200" indent="-228600" defTabSz="898525">
                        <a:spcBef>
                          <a:spcPts val="300"/>
                        </a:spcBef>
                        <a:buFont typeface="HY헤드라인M" pitchFamily="18" charset="-127"/>
                        <a:defRPr sz="13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4pPr>
                      <a:lvl5pPr marL="2057400" indent="-228600" defTabSz="898525">
                        <a:spcBef>
                          <a:spcPts val="300"/>
                        </a:spcBef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5pPr>
                      <a:lvl6pPr marL="25146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6pPr>
                      <a:lvl7pPr marL="29718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7pPr>
                      <a:lvl8pPr marL="34290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8pPr>
                      <a:lvl9pPr marL="38862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9pPr>
                    </a:lstStyle>
                    <a:p>
                      <a:pPr marL="0" marR="0" lvl="0" indent="0" algn="ctr" defTabSz="898525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시공실적</a:t>
                      </a:r>
                      <a:endParaRPr kumimoji="0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marL="10879" marR="10879" marT="10883" marB="10883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defTabSz="898525">
                        <a:spcBef>
                          <a:spcPts val="1000"/>
                        </a:spcBef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1pPr>
                      <a:lvl2pPr marL="742950" indent="-285750" defTabSz="898525">
                        <a:spcBef>
                          <a:spcPts val="1000"/>
                        </a:spcBef>
                        <a:defRPr sz="15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2pPr>
                      <a:lvl3pPr marL="1143000" indent="-228600" defTabSz="898525">
                        <a:spcBef>
                          <a:spcPts val="600"/>
                        </a:spcBef>
                        <a:defRPr sz="14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3pPr>
                      <a:lvl4pPr marL="1600200" indent="-228600" defTabSz="898525">
                        <a:spcBef>
                          <a:spcPts val="300"/>
                        </a:spcBef>
                        <a:buFont typeface="HY헤드라인M" pitchFamily="18" charset="-127"/>
                        <a:defRPr sz="13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4pPr>
                      <a:lvl5pPr marL="2057400" indent="-228600" defTabSz="898525">
                        <a:spcBef>
                          <a:spcPts val="300"/>
                        </a:spcBef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5pPr>
                      <a:lvl6pPr marL="25146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6pPr>
                      <a:lvl7pPr marL="29718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7pPr>
                      <a:lvl8pPr marL="34290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8pPr>
                      <a:lvl9pPr marL="38862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9pPr>
                    </a:lstStyle>
                    <a:p>
                      <a:pPr marL="0" marR="0" lvl="0" indent="0" algn="ctr" defTabSz="898525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12</a:t>
                      </a:r>
                      <a:r>
                        <a:rPr kumimoji="0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점</a:t>
                      </a:r>
                      <a:endParaRPr kumimoji="0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marL="10879" marR="10879" marT="10883" marB="10883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204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defTabSz="898525">
                        <a:spcBef>
                          <a:spcPts val="1000"/>
                        </a:spcBef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1pPr>
                      <a:lvl2pPr marL="742950" indent="-285750" defTabSz="898525">
                        <a:spcBef>
                          <a:spcPts val="1000"/>
                        </a:spcBef>
                        <a:defRPr sz="15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2pPr>
                      <a:lvl3pPr marL="1143000" indent="-228600" defTabSz="898525">
                        <a:spcBef>
                          <a:spcPts val="600"/>
                        </a:spcBef>
                        <a:defRPr sz="14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3pPr>
                      <a:lvl4pPr marL="1600200" indent="-228600" defTabSz="898525">
                        <a:spcBef>
                          <a:spcPts val="300"/>
                        </a:spcBef>
                        <a:buFont typeface="HY헤드라인M" pitchFamily="18" charset="-127"/>
                        <a:defRPr sz="13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4pPr>
                      <a:lvl5pPr marL="2057400" indent="-228600" defTabSz="898525">
                        <a:spcBef>
                          <a:spcPts val="300"/>
                        </a:spcBef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5pPr>
                      <a:lvl6pPr marL="25146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6pPr>
                      <a:lvl7pPr marL="29718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7pPr>
                      <a:lvl8pPr marL="34290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8pPr>
                      <a:lvl9pPr marL="38862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9pPr>
                    </a:lstStyle>
                    <a:p>
                      <a:pPr marL="0" marR="0" lvl="0" indent="0" algn="ctr" defTabSz="898525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배치 기술자</a:t>
                      </a:r>
                    </a:p>
                  </a:txBody>
                  <a:tcPr marL="10879" marR="10879" marT="10883" marB="10883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defTabSz="898525">
                        <a:spcBef>
                          <a:spcPts val="1000"/>
                        </a:spcBef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1pPr>
                      <a:lvl2pPr marL="742950" indent="-285750" defTabSz="898525">
                        <a:spcBef>
                          <a:spcPts val="1000"/>
                        </a:spcBef>
                        <a:defRPr sz="15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2pPr>
                      <a:lvl3pPr marL="1143000" indent="-228600" defTabSz="898525">
                        <a:spcBef>
                          <a:spcPts val="600"/>
                        </a:spcBef>
                        <a:defRPr sz="14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3pPr>
                      <a:lvl4pPr marL="1600200" indent="-228600" defTabSz="898525">
                        <a:spcBef>
                          <a:spcPts val="300"/>
                        </a:spcBef>
                        <a:buFont typeface="HY헤드라인M" pitchFamily="18" charset="-127"/>
                        <a:defRPr sz="13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4pPr>
                      <a:lvl5pPr marL="2057400" indent="-228600" defTabSz="898525">
                        <a:spcBef>
                          <a:spcPts val="300"/>
                        </a:spcBef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5pPr>
                      <a:lvl6pPr marL="25146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6pPr>
                      <a:lvl7pPr marL="29718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7pPr>
                      <a:lvl8pPr marL="34290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8pPr>
                      <a:lvl9pPr marL="38862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9pPr>
                    </a:lstStyle>
                    <a:p>
                      <a:pPr marL="0" marR="0" lvl="0" indent="0" algn="ctr" defTabSz="898525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12</a:t>
                      </a:r>
                      <a:r>
                        <a:rPr kumimoji="0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점</a:t>
                      </a:r>
                      <a:endParaRPr kumimoji="0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marL="10879" marR="10879" marT="10883" marB="10883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1948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>
                      <a:lvl1pPr defTabSz="898525">
                        <a:spcBef>
                          <a:spcPts val="1000"/>
                        </a:spcBef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1pPr>
                      <a:lvl2pPr marL="742950" indent="-285750" defTabSz="898525">
                        <a:spcBef>
                          <a:spcPts val="1000"/>
                        </a:spcBef>
                        <a:defRPr sz="15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2pPr>
                      <a:lvl3pPr marL="1143000" indent="-228600" defTabSz="898525">
                        <a:spcBef>
                          <a:spcPts val="600"/>
                        </a:spcBef>
                        <a:defRPr sz="14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3pPr>
                      <a:lvl4pPr marL="1600200" indent="-228600" defTabSz="898525">
                        <a:spcBef>
                          <a:spcPts val="300"/>
                        </a:spcBef>
                        <a:buFont typeface="HY헤드라인M" pitchFamily="18" charset="-127"/>
                        <a:defRPr sz="13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4pPr>
                      <a:lvl5pPr marL="2057400" indent="-228600" defTabSz="898525">
                        <a:spcBef>
                          <a:spcPts val="300"/>
                        </a:spcBef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5pPr>
                      <a:lvl6pPr marL="25146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6pPr>
                      <a:lvl7pPr marL="29718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7pPr>
                      <a:lvl8pPr marL="34290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8pPr>
                      <a:lvl9pPr marL="38862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9pPr>
                    </a:lstStyle>
                    <a:p>
                      <a:pPr marL="0" marR="0" lvl="0" indent="0" algn="ctr" defTabSz="898525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역량</a:t>
                      </a:r>
                    </a:p>
                  </a:txBody>
                  <a:tcPr marL="10879" marR="10879" marT="10883" marB="10883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defTabSz="898525">
                        <a:spcBef>
                          <a:spcPts val="1000"/>
                        </a:spcBef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1pPr>
                      <a:lvl2pPr marL="742950" indent="-285750" defTabSz="898525">
                        <a:spcBef>
                          <a:spcPts val="1000"/>
                        </a:spcBef>
                        <a:defRPr sz="15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2pPr>
                      <a:lvl3pPr marL="1143000" indent="-228600" defTabSz="898525">
                        <a:spcBef>
                          <a:spcPts val="600"/>
                        </a:spcBef>
                        <a:defRPr sz="14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3pPr>
                      <a:lvl4pPr marL="1600200" indent="-228600" defTabSz="898525">
                        <a:spcBef>
                          <a:spcPts val="300"/>
                        </a:spcBef>
                        <a:buFont typeface="HY헤드라인M" pitchFamily="18" charset="-127"/>
                        <a:defRPr sz="13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4pPr>
                      <a:lvl5pPr marL="2057400" indent="-228600" defTabSz="898525">
                        <a:spcBef>
                          <a:spcPts val="300"/>
                        </a:spcBef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5pPr>
                      <a:lvl6pPr marL="25146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6pPr>
                      <a:lvl7pPr marL="29718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7pPr>
                      <a:lvl8pPr marL="34290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8pPr>
                      <a:lvl9pPr marL="38862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9pPr>
                    </a:lstStyle>
                    <a:p>
                      <a:pPr marL="0" marR="0" lvl="0" indent="0" algn="ctr" defTabSz="898525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공동수급체</a:t>
                      </a:r>
                      <a:r>
                        <a:rPr kumimoji="0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 구성</a:t>
                      </a:r>
                    </a:p>
                  </a:txBody>
                  <a:tcPr marL="10879" marR="10879" marT="10883" marB="10883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defTabSz="898525">
                        <a:spcBef>
                          <a:spcPts val="1000"/>
                        </a:spcBef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1pPr>
                      <a:lvl2pPr marL="742950" indent="-285750" defTabSz="898525">
                        <a:spcBef>
                          <a:spcPts val="1000"/>
                        </a:spcBef>
                        <a:defRPr sz="15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2pPr>
                      <a:lvl3pPr marL="1143000" indent="-228600" defTabSz="898525">
                        <a:spcBef>
                          <a:spcPts val="600"/>
                        </a:spcBef>
                        <a:defRPr sz="14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3pPr>
                      <a:lvl4pPr marL="1600200" indent="-228600" defTabSz="898525">
                        <a:spcBef>
                          <a:spcPts val="300"/>
                        </a:spcBef>
                        <a:buFont typeface="HY헤드라인M" pitchFamily="18" charset="-127"/>
                        <a:defRPr sz="13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4pPr>
                      <a:lvl5pPr marL="2057400" indent="-228600" defTabSz="898525">
                        <a:spcBef>
                          <a:spcPts val="300"/>
                        </a:spcBef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5pPr>
                      <a:lvl6pPr marL="25146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6pPr>
                      <a:lvl7pPr marL="29718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7pPr>
                      <a:lvl8pPr marL="34290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8pPr>
                      <a:lvl9pPr marL="38862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9pPr>
                    </a:lstStyle>
                    <a:p>
                      <a:pPr marL="0" marR="0" lvl="0" indent="0" algn="ctr" defTabSz="898525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  4</a:t>
                      </a:r>
                      <a:r>
                        <a:rPr kumimoji="0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점</a:t>
                      </a:r>
                      <a:endParaRPr kumimoji="0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marL="10879" marR="10879" marT="10883" marB="10883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204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defTabSz="898525">
                        <a:spcBef>
                          <a:spcPts val="1000"/>
                        </a:spcBef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1pPr>
                      <a:lvl2pPr marL="742950" indent="-285750" defTabSz="898525">
                        <a:spcBef>
                          <a:spcPts val="1000"/>
                        </a:spcBef>
                        <a:defRPr sz="15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2pPr>
                      <a:lvl3pPr marL="1143000" indent="-228600" defTabSz="898525">
                        <a:spcBef>
                          <a:spcPts val="600"/>
                        </a:spcBef>
                        <a:defRPr sz="14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3pPr>
                      <a:lvl4pPr marL="1600200" indent="-228600" defTabSz="898525">
                        <a:spcBef>
                          <a:spcPts val="300"/>
                        </a:spcBef>
                        <a:buFont typeface="HY헤드라인M" pitchFamily="18" charset="-127"/>
                        <a:defRPr sz="13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4pPr>
                      <a:lvl5pPr marL="2057400" indent="-228600" defTabSz="898525">
                        <a:spcBef>
                          <a:spcPts val="300"/>
                        </a:spcBef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5pPr>
                      <a:lvl6pPr marL="25146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6pPr>
                      <a:lvl7pPr marL="29718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7pPr>
                      <a:lvl8pPr marL="34290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8pPr>
                      <a:lvl9pPr marL="38862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9pPr>
                    </a:lstStyle>
                    <a:p>
                      <a:pPr marL="0" marR="0" lvl="0" indent="0" algn="ctr" defTabSz="898525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경영상태</a:t>
                      </a: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(</a:t>
                      </a:r>
                      <a:r>
                        <a:rPr kumimoji="0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신용평가등급</a:t>
                      </a: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)</a:t>
                      </a:r>
                      <a:endParaRPr kumimoji="0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marL="10879" marR="10879" marT="10883" marB="10883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defTabSz="898525">
                        <a:spcBef>
                          <a:spcPts val="1000"/>
                        </a:spcBef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1pPr>
                      <a:lvl2pPr marL="742950" indent="-285750" defTabSz="898525">
                        <a:spcBef>
                          <a:spcPts val="1000"/>
                        </a:spcBef>
                        <a:defRPr sz="15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2pPr>
                      <a:lvl3pPr marL="1143000" indent="-228600" defTabSz="898525">
                        <a:spcBef>
                          <a:spcPts val="600"/>
                        </a:spcBef>
                        <a:defRPr sz="14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3pPr>
                      <a:lvl4pPr marL="1600200" indent="-228600" defTabSz="898525">
                        <a:spcBef>
                          <a:spcPts val="300"/>
                        </a:spcBef>
                        <a:buFont typeface="HY헤드라인M" pitchFamily="18" charset="-127"/>
                        <a:defRPr sz="13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4pPr>
                      <a:lvl5pPr marL="2057400" indent="-228600" defTabSz="898525">
                        <a:spcBef>
                          <a:spcPts val="300"/>
                        </a:spcBef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5pPr>
                      <a:lvl6pPr marL="25146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6pPr>
                      <a:lvl7pPr marL="29718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7pPr>
                      <a:lvl8pPr marL="34290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8pPr>
                      <a:lvl9pPr marL="38862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9pPr>
                    </a:lstStyle>
                    <a:p>
                      <a:pPr marL="0" marR="0" lvl="0" indent="0" algn="ctr" defTabSz="898525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 12</a:t>
                      </a:r>
                      <a:r>
                        <a:rPr kumimoji="0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점</a:t>
                      </a:r>
                      <a:endParaRPr kumimoji="0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marL="10879" marR="10879" marT="10883" marB="10883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6667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defTabSz="898525">
                        <a:spcBef>
                          <a:spcPts val="1000"/>
                        </a:spcBef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1pPr>
                      <a:lvl2pPr marL="742950" indent="-285750" defTabSz="898525">
                        <a:spcBef>
                          <a:spcPts val="1000"/>
                        </a:spcBef>
                        <a:defRPr sz="15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2pPr>
                      <a:lvl3pPr marL="1143000" indent="-228600" defTabSz="898525">
                        <a:spcBef>
                          <a:spcPts val="600"/>
                        </a:spcBef>
                        <a:defRPr sz="14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3pPr>
                      <a:lvl4pPr marL="1600200" indent="-228600" defTabSz="898525">
                        <a:spcBef>
                          <a:spcPts val="300"/>
                        </a:spcBef>
                        <a:buFont typeface="HY헤드라인M" pitchFamily="18" charset="-127"/>
                        <a:defRPr sz="13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4pPr>
                      <a:lvl5pPr marL="2057400" indent="-228600" defTabSz="898525">
                        <a:spcBef>
                          <a:spcPts val="300"/>
                        </a:spcBef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5pPr>
                      <a:lvl6pPr marL="25146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6pPr>
                      <a:lvl7pPr marL="29718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7pPr>
                      <a:lvl8pPr marL="34290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8pPr>
                      <a:lvl9pPr marL="38862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9pPr>
                    </a:lstStyle>
                    <a:p>
                      <a:pPr marL="0" marR="0" lvl="0" indent="0" algn="ctr" defTabSz="898525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소     계</a:t>
                      </a:r>
                    </a:p>
                  </a:txBody>
                  <a:tcPr marL="10879" marR="10879" marT="10883" marB="10883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defTabSz="898525">
                        <a:spcBef>
                          <a:spcPts val="1000"/>
                        </a:spcBef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1pPr>
                      <a:lvl2pPr marL="742950" indent="-285750" defTabSz="898525">
                        <a:spcBef>
                          <a:spcPts val="1000"/>
                        </a:spcBef>
                        <a:defRPr sz="15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2pPr>
                      <a:lvl3pPr marL="1143000" indent="-228600" defTabSz="898525">
                        <a:spcBef>
                          <a:spcPts val="600"/>
                        </a:spcBef>
                        <a:defRPr sz="14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3pPr>
                      <a:lvl4pPr marL="1600200" indent="-228600" defTabSz="898525">
                        <a:spcBef>
                          <a:spcPts val="300"/>
                        </a:spcBef>
                        <a:buFont typeface="HY헤드라인M" pitchFamily="18" charset="-127"/>
                        <a:defRPr sz="13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4pPr>
                      <a:lvl5pPr marL="2057400" indent="-228600" defTabSz="898525">
                        <a:spcBef>
                          <a:spcPts val="300"/>
                        </a:spcBef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5pPr>
                      <a:lvl6pPr marL="25146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6pPr>
                      <a:lvl7pPr marL="29718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7pPr>
                      <a:lvl8pPr marL="34290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8pPr>
                      <a:lvl9pPr marL="38862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9pPr>
                    </a:lstStyle>
                    <a:p>
                      <a:pPr marL="0" marR="0" lvl="0" indent="0" algn="ctr" defTabSz="898525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40</a:t>
                      </a:r>
                      <a:r>
                        <a:rPr kumimoji="0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점</a:t>
                      </a:r>
                      <a:endParaRPr kumimoji="0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marL="10879" marR="10879" marT="10883" marB="10883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10249">
                <a:tc rowSpan="3">
                  <a:txBody>
                    <a:bodyPr/>
                    <a:lstStyle>
                      <a:lvl1pPr defTabSz="898525">
                        <a:spcBef>
                          <a:spcPts val="1000"/>
                        </a:spcBef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1pPr>
                      <a:lvl2pPr marL="742950" indent="-285750" defTabSz="898525">
                        <a:spcBef>
                          <a:spcPts val="1000"/>
                        </a:spcBef>
                        <a:defRPr sz="15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2pPr>
                      <a:lvl3pPr marL="1143000" indent="-228600" defTabSz="898525">
                        <a:spcBef>
                          <a:spcPts val="600"/>
                        </a:spcBef>
                        <a:defRPr sz="14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3pPr>
                      <a:lvl4pPr marL="1600200" indent="-228600" defTabSz="898525">
                        <a:spcBef>
                          <a:spcPts val="300"/>
                        </a:spcBef>
                        <a:buFont typeface="HY헤드라인M" pitchFamily="18" charset="-127"/>
                        <a:defRPr sz="13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4pPr>
                      <a:lvl5pPr marL="2057400" indent="-228600" defTabSz="898525">
                        <a:spcBef>
                          <a:spcPts val="300"/>
                        </a:spcBef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5pPr>
                      <a:lvl6pPr marL="25146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6pPr>
                      <a:lvl7pPr marL="29718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7pPr>
                      <a:lvl8pPr marL="34290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8pPr>
                      <a:lvl9pPr marL="38862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9pPr>
                    </a:lstStyle>
                    <a:p>
                      <a:pPr marL="0" marR="0" lvl="0" indent="0" algn="ctr" defTabSz="898525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입찰금액</a:t>
                      </a:r>
                    </a:p>
                    <a:p>
                      <a:pPr marL="0" marR="0" lvl="0" indent="0" algn="ctr" defTabSz="898525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(60</a:t>
                      </a:r>
                      <a:r>
                        <a:rPr kumimoji="0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점</a:t>
                      </a:r>
                      <a:r>
                        <a:rPr kumimoji="0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)</a:t>
                      </a:r>
                      <a:endParaRPr kumimoji="0" lang="ko-KR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marL="10879" marR="10879" marT="10883" marB="1088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4FF"/>
                    </a:solidFill>
                  </a:tcPr>
                </a:tc>
                <a:tc gridSpan="2">
                  <a:txBody>
                    <a:bodyPr/>
                    <a:lstStyle>
                      <a:lvl1pPr defTabSz="898525">
                        <a:spcBef>
                          <a:spcPts val="1000"/>
                        </a:spcBef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1pPr>
                      <a:lvl2pPr marL="742950" indent="-285750" defTabSz="898525">
                        <a:spcBef>
                          <a:spcPts val="1000"/>
                        </a:spcBef>
                        <a:defRPr sz="15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2pPr>
                      <a:lvl3pPr marL="1143000" indent="-228600" defTabSz="898525">
                        <a:spcBef>
                          <a:spcPts val="600"/>
                        </a:spcBef>
                        <a:defRPr sz="14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3pPr>
                      <a:lvl4pPr marL="1600200" indent="-228600" defTabSz="898525">
                        <a:spcBef>
                          <a:spcPts val="300"/>
                        </a:spcBef>
                        <a:buFont typeface="HY헤드라인M" pitchFamily="18" charset="-127"/>
                        <a:defRPr sz="13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4pPr>
                      <a:lvl5pPr marL="2057400" indent="-228600" defTabSz="898525">
                        <a:spcBef>
                          <a:spcPts val="300"/>
                        </a:spcBef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5pPr>
                      <a:lvl6pPr marL="25146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6pPr>
                      <a:lvl7pPr marL="29718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7pPr>
                      <a:lvl8pPr marL="34290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8pPr>
                      <a:lvl9pPr marL="38862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9pPr>
                    </a:lstStyle>
                    <a:p>
                      <a:pPr marL="0" marR="0" lvl="0" indent="0" algn="ctr" defTabSz="898525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입찰금액 심사</a:t>
                      </a:r>
                    </a:p>
                  </a:txBody>
                  <a:tcPr marL="10879" marR="10879" marT="10883" marB="10883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defTabSz="898525">
                        <a:spcBef>
                          <a:spcPts val="1000"/>
                        </a:spcBef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1pPr>
                      <a:lvl2pPr marL="742950" indent="-285750" defTabSz="898525">
                        <a:spcBef>
                          <a:spcPts val="1000"/>
                        </a:spcBef>
                        <a:defRPr sz="15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2pPr>
                      <a:lvl3pPr marL="1143000" indent="-228600" defTabSz="898525">
                        <a:spcBef>
                          <a:spcPts val="600"/>
                        </a:spcBef>
                        <a:defRPr sz="14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3pPr>
                      <a:lvl4pPr marL="1600200" indent="-228600" defTabSz="898525">
                        <a:spcBef>
                          <a:spcPts val="300"/>
                        </a:spcBef>
                        <a:buFont typeface="HY헤드라인M" pitchFamily="18" charset="-127"/>
                        <a:defRPr sz="13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4pPr>
                      <a:lvl5pPr marL="2057400" indent="-228600" defTabSz="898525">
                        <a:spcBef>
                          <a:spcPts val="300"/>
                        </a:spcBef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5pPr>
                      <a:lvl6pPr marL="25146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6pPr>
                      <a:lvl7pPr marL="29718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7pPr>
                      <a:lvl8pPr marL="34290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8pPr>
                      <a:lvl9pPr marL="38862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9pPr>
                    </a:lstStyle>
                    <a:p>
                      <a:pPr marL="0" marR="0" lvl="0" indent="0" algn="ctr" defTabSz="898525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60</a:t>
                      </a:r>
                      <a:r>
                        <a:rPr kumimoji="0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점</a:t>
                      </a:r>
                      <a:endParaRPr kumimoji="0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marL="10879" marR="10879" marT="10883" marB="10883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898525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단가심사</a:t>
                      </a:r>
                      <a:endParaRPr kumimoji="0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marL="10879" marR="10879" marT="10883" marB="10883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898525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-4</a:t>
                      </a:r>
                      <a:r>
                        <a:rPr kumimoji="0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점</a:t>
                      </a:r>
                      <a:endParaRPr kumimoji="0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marL="10879" marR="10879" marT="10883" marB="10883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72108556"/>
                  </a:ext>
                </a:extLst>
              </a:tr>
              <a:tr h="2204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defTabSz="898525">
                        <a:spcBef>
                          <a:spcPts val="1000"/>
                        </a:spcBef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1pPr>
                      <a:lvl2pPr marL="742950" indent="-285750" defTabSz="898525">
                        <a:spcBef>
                          <a:spcPts val="1000"/>
                        </a:spcBef>
                        <a:defRPr sz="15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2pPr>
                      <a:lvl3pPr marL="1143000" indent="-228600" defTabSz="898525">
                        <a:spcBef>
                          <a:spcPts val="600"/>
                        </a:spcBef>
                        <a:defRPr sz="14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3pPr>
                      <a:lvl4pPr marL="1600200" indent="-228600" defTabSz="898525">
                        <a:spcBef>
                          <a:spcPts val="300"/>
                        </a:spcBef>
                        <a:buFont typeface="HY헤드라인M" pitchFamily="18" charset="-127"/>
                        <a:defRPr sz="13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4pPr>
                      <a:lvl5pPr marL="2057400" indent="-228600" defTabSz="898525">
                        <a:spcBef>
                          <a:spcPts val="300"/>
                        </a:spcBef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5pPr>
                      <a:lvl6pPr marL="25146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6pPr>
                      <a:lvl7pPr marL="29718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7pPr>
                      <a:lvl8pPr marL="34290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8pPr>
                      <a:lvl9pPr marL="38862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9pPr>
                    </a:lstStyle>
                    <a:p>
                      <a:pPr marL="0" marR="0" lvl="0" indent="0" algn="ctr" defTabSz="898525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하도급계획</a:t>
                      </a:r>
                      <a:r>
                        <a:rPr kumimoji="0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 심사</a:t>
                      </a:r>
                    </a:p>
                  </a:txBody>
                  <a:tcPr marL="10879" marR="10879" marT="10883" marB="10883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defTabSz="898525">
                        <a:spcBef>
                          <a:spcPts val="1000"/>
                        </a:spcBef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1pPr>
                      <a:lvl2pPr marL="742950" indent="-285750" defTabSz="898525">
                        <a:spcBef>
                          <a:spcPts val="1000"/>
                        </a:spcBef>
                        <a:defRPr sz="15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2pPr>
                      <a:lvl3pPr marL="1143000" indent="-228600" defTabSz="898525">
                        <a:spcBef>
                          <a:spcPts val="600"/>
                        </a:spcBef>
                        <a:defRPr sz="14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3pPr>
                      <a:lvl4pPr marL="1600200" indent="-228600" defTabSz="898525">
                        <a:spcBef>
                          <a:spcPts val="300"/>
                        </a:spcBef>
                        <a:buFont typeface="HY헤드라인M" pitchFamily="18" charset="-127"/>
                        <a:defRPr sz="13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4pPr>
                      <a:lvl5pPr marL="2057400" indent="-228600" defTabSz="898525">
                        <a:spcBef>
                          <a:spcPts val="300"/>
                        </a:spcBef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5pPr>
                      <a:lvl6pPr marL="25146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6pPr>
                      <a:lvl7pPr marL="29718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7pPr>
                      <a:lvl8pPr marL="34290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8pPr>
                      <a:lvl9pPr marL="38862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9pPr>
                    </a:lstStyle>
                    <a:p>
                      <a:pPr marL="0" marR="0" lvl="0" indent="0" algn="ctr" defTabSz="898525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-2</a:t>
                      </a:r>
                      <a:r>
                        <a:rPr kumimoji="0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점</a:t>
                      </a:r>
                      <a:endParaRPr kumimoji="0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marL="10879" marR="10879" marT="10883" marB="10883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20497">
                <a:tc rowSpan="5">
                  <a:txBody>
                    <a:bodyPr/>
                    <a:lstStyle>
                      <a:lvl1pPr defTabSz="898525">
                        <a:spcBef>
                          <a:spcPts val="1000"/>
                        </a:spcBef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1pPr>
                      <a:lvl2pPr marL="742950" indent="-285750" defTabSz="898525">
                        <a:spcBef>
                          <a:spcPts val="1000"/>
                        </a:spcBef>
                        <a:defRPr sz="15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2pPr>
                      <a:lvl3pPr marL="1143000" indent="-228600" defTabSz="898525">
                        <a:spcBef>
                          <a:spcPts val="600"/>
                        </a:spcBef>
                        <a:defRPr sz="14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3pPr>
                      <a:lvl4pPr marL="1600200" indent="-228600" defTabSz="898525">
                        <a:spcBef>
                          <a:spcPts val="300"/>
                        </a:spcBef>
                        <a:buFont typeface="HY헤드라인M" pitchFamily="18" charset="-127"/>
                        <a:defRPr sz="13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4pPr>
                      <a:lvl5pPr marL="2057400" indent="-228600" defTabSz="898525">
                        <a:spcBef>
                          <a:spcPts val="300"/>
                        </a:spcBef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5pPr>
                      <a:lvl6pPr marL="25146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6pPr>
                      <a:lvl7pPr marL="29718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7pPr>
                      <a:lvl8pPr marL="34290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8pPr>
                      <a:lvl9pPr marL="38862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9pPr>
                    </a:lstStyle>
                    <a:p>
                      <a:pPr marL="0" marR="0" lvl="0" indent="0" algn="ctr" defTabSz="898525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사회적 책임</a:t>
                      </a:r>
                    </a:p>
                    <a:p>
                      <a:pPr marL="0" marR="0" lvl="0" indent="0" algn="ctr" defTabSz="898525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(</a:t>
                      </a:r>
                      <a:r>
                        <a:rPr kumimoji="0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가점 </a:t>
                      </a:r>
                      <a:r>
                        <a:rPr kumimoji="0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2</a:t>
                      </a:r>
                      <a:r>
                        <a:rPr kumimoji="0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점</a:t>
                      </a:r>
                      <a:r>
                        <a:rPr kumimoji="0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)</a:t>
                      </a:r>
                    </a:p>
                  </a:txBody>
                  <a:tcPr marL="10879" marR="10879" marT="10883" marB="1088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4FF"/>
                    </a:solidFill>
                  </a:tcPr>
                </a:tc>
                <a:tc gridSpan="2">
                  <a:txBody>
                    <a:bodyPr/>
                    <a:lstStyle>
                      <a:lvl1pPr defTabSz="898525">
                        <a:spcBef>
                          <a:spcPts val="1000"/>
                        </a:spcBef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1pPr>
                      <a:lvl2pPr marL="742950" indent="-285750" defTabSz="898525">
                        <a:spcBef>
                          <a:spcPts val="1000"/>
                        </a:spcBef>
                        <a:defRPr sz="15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2pPr>
                      <a:lvl3pPr marL="1143000" indent="-228600" defTabSz="898525">
                        <a:spcBef>
                          <a:spcPts val="600"/>
                        </a:spcBef>
                        <a:defRPr sz="14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3pPr>
                      <a:lvl4pPr marL="1600200" indent="-228600" defTabSz="898525">
                        <a:spcBef>
                          <a:spcPts val="300"/>
                        </a:spcBef>
                        <a:buFont typeface="HY헤드라인M" pitchFamily="18" charset="-127"/>
                        <a:defRPr sz="13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4pPr>
                      <a:lvl5pPr marL="2057400" indent="-228600" defTabSz="898525">
                        <a:spcBef>
                          <a:spcPts val="300"/>
                        </a:spcBef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5pPr>
                      <a:lvl6pPr marL="25146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6pPr>
                      <a:lvl7pPr marL="29718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7pPr>
                      <a:lvl8pPr marL="34290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8pPr>
                      <a:lvl9pPr marL="38862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9pPr>
                    </a:lstStyle>
                    <a:p>
                      <a:pPr marL="0" marR="0" lvl="0" indent="0" algn="ctr" defTabSz="898525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건설인력 고용</a:t>
                      </a:r>
                    </a:p>
                  </a:txBody>
                  <a:tcPr marL="10879" marR="10879" marT="10883" marB="10883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defTabSz="898525">
                        <a:spcBef>
                          <a:spcPts val="1000"/>
                        </a:spcBef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1pPr>
                      <a:lvl2pPr marL="742950" indent="-285750" defTabSz="898525">
                        <a:spcBef>
                          <a:spcPts val="1000"/>
                        </a:spcBef>
                        <a:defRPr sz="15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2pPr>
                      <a:lvl3pPr marL="1143000" indent="-228600" defTabSz="898525">
                        <a:spcBef>
                          <a:spcPts val="600"/>
                        </a:spcBef>
                        <a:defRPr sz="14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3pPr>
                      <a:lvl4pPr marL="1600200" indent="-228600" defTabSz="898525">
                        <a:spcBef>
                          <a:spcPts val="300"/>
                        </a:spcBef>
                        <a:buFont typeface="HY헤드라인M" pitchFamily="18" charset="-127"/>
                        <a:defRPr sz="13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4pPr>
                      <a:lvl5pPr marL="2057400" indent="-228600" defTabSz="898525">
                        <a:spcBef>
                          <a:spcPts val="300"/>
                        </a:spcBef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5pPr>
                      <a:lvl6pPr marL="25146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6pPr>
                      <a:lvl7pPr marL="29718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7pPr>
                      <a:lvl8pPr marL="34290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8pPr>
                      <a:lvl9pPr marL="38862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9pPr>
                    </a:lstStyle>
                    <a:p>
                      <a:pPr marL="0" marR="0" lvl="0" indent="0" algn="ctr" defTabSz="898525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0.6</a:t>
                      </a:r>
                      <a:r>
                        <a:rPr kumimoji="0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점</a:t>
                      </a:r>
                      <a:endParaRPr kumimoji="0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marL="10879" marR="10879" marT="10883" marB="10883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204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defTabSz="898525">
                        <a:spcBef>
                          <a:spcPts val="1000"/>
                        </a:spcBef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1pPr>
                      <a:lvl2pPr marL="742950" indent="-285750" defTabSz="898525">
                        <a:spcBef>
                          <a:spcPts val="1000"/>
                        </a:spcBef>
                        <a:defRPr sz="15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2pPr>
                      <a:lvl3pPr marL="1143000" indent="-228600" defTabSz="898525">
                        <a:spcBef>
                          <a:spcPts val="600"/>
                        </a:spcBef>
                        <a:defRPr sz="14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3pPr>
                      <a:lvl4pPr marL="1600200" indent="-228600" defTabSz="898525">
                        <a:spcBef>
                          <a:spcPts val="300"/>
                        </a:spcBef>
                        <a:buFont typeface="HY헤드라인M" pitchFamily="18" charset="-127"/>
                        <a:defRPr sz="13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4pPr>
                      <a:lvl5pPr marL="2057400" indent="-228600" defTabSz="898525">
                        <a:spcBef>
                          <a:spcPts val="300"/>
                        </a:spcBef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5pPr>
                      <a:lvl6pPr marL="25146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6pPr>
                      <a:lvl7pPr marL="29718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7pPr>
                      <a:lvl8pPr marL="34290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8pPr>
                      <a:lvl9pPr marL="38862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9pPr>
                    </a:lstStyle>
                    <a:p>
                      <a:pPr marL="0" marR="0" lvl="0" indent="0" algn="ctr" defTabSz="898525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건설안전</a:t>
                      </a:r>
                      <a:endParaRPr kumimoji="0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marL="10879" marR="10879" marT="10883" marB="10883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defTabSz="898525">
                        <a:spcBef>
                          <a:spcPts val="1000"/>
                        </a:spcBef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1pPr>
                      <a:lvl2pPr marL="742950" indent="-285750" defTabSz="898525">
                        <a:spcBef>
                          <a:spcPts val="1000"/>
                        </a:spcBef>
                        <a:defRPr sz="15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2pPr>
                      <a:lvl3pPr marL="1143000" indent="-228600" defTabSz="898525">
                        <a:spcBef>
                          <a:spcPts val="600"/>
                        </a:spcBef>
                        <a:defRPr sz="14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3pPr>
                      <a:lvl4pPr marL="1600200" indent="-228600" defTabSz="898525">
                        <a:spcBef>
                          <a:spcPts val="300"/>
                        </a:spcBef>
                        <a:buFont typeface="HY헤드라인M" pitchFamily="18" charset="-127"/>
                        <a:defRPr sz="13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4pPr>
                      <a:lvl5pPr marL="2057400" indent="-228600" defTabSz="898525">
                        <a:spcBef>
                          <a:spcPts val="300"/>
                        </a:spcBef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5pPr>
                      <a:lvl6pPr marL="25146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6pPr>
                      <a:lvl7pPr marL="29718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7pPr>
                      <a:lvl8pPr marL="34290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8pPr>
                      <a:lvl9pPr marL="38862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9pPr>
                    </a:lstStyle>
                    <a:p>
                      <a:pPr marL="0" marR="0" lvl="0" indent="0" algn="ctr" defTabSz="898525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0.4</a:t>
                      </a:r>
                      <a:r>
                        <a:rPr kumimoji="0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점</a:t>
                      </a:r>
                      <a:endParaRPr kumimoji="0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marL="10879" marR="10879" marT="10883" marB="10883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2204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defTabSz="898525">
                        <a:spcBef>
                          <a:spcPts val="1000"/>
                        </a:spcBef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1pPr>
                      <a:lvl2pPr marL="742950" indent="-285750" defTabSz="898525">
                        <a:spcBef>
                          <a:spcPts val="1000"/>
                        </a:spcBef>
                        <a:defRPr sz="15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2pPr>
                      <a:lvl3pPr marL="1143000" indent="-228600" defTabSz="898525">
                        <a:spcBef>
                          <a:spcPts val="600"/>
                        </a:spcBef>
                        <a:defRPr sz="14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3pPr>
                      <a:lvl4pPr marL="1600200" indent="-228600" defTabSz="898525">
                        <a:spcBef>
                          <a:spcPts val="300"/>
                        </a:spcBef>
                        <a:buFont typeface="HY헤드라인M" pitchFamily="18" charset="-127"/>
                        <a:defRPr sz="13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4pPr>
                      <a:lvl5pPr marL="2057400" indent="-228600" defTabSz="898525">
                        <a:spcBef>
                          <a:spcPts val="300"/>
                        </a:spcBef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5pPr>
                      <a:lvl6pPr marL="25146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6pPr>
                      <a:lvl7pPr marL="29718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7pPr>
                      <a:lvl8pPr marL="34290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8pPr>
                      <a:lvl9pPr marL="38862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9pPr>
                    </a:lstStyle>
                    <a:p>
                      <a:pPr marL="0" marR="0" lvl="0" indent="0" algn="ctr" defTabSz="898525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공정거래</a:t>
                      </a:r>
                    </a:p>
                  </a:txBody>
                  <a:tcPr marL="10879" marR="10879" marT="10883" marB="10883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defTabSz="898525">
                        <a:spcBef>
                          <a:spcPts val="1000"/>
                        </a:spcBef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1pPr>
                      <a:lvl2pPr marL="742950" indent="-285750" defTabSz="898525">
                        <a:spcBef>
                          <a:spcPts val="1000"/>
                        </a:spcBef>
                        <a:defRPr sz="15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2pPr>
                      <a:lvl3pPr marL="1143000" indent="-228600" defTabSz="898525">
                        <a:spcBef>
                          <a:spcPts val="600"/>
                        </a:spcBef>
                        <a:defRPr sz="14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3pPr>
                      <a:lvl4pPr marL="1600200" indent="-228600" defTabSz="898525">
                        <a:spcBef>
                          <a:spcPts val="300"/>
                        </a:spcBef>
                        <a:buFont typeface="HY헤드라인M" pitchFamily="18" charset="-127"/>
                        <a:defRPr sz="13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4pPr>
                      <a:lvl5pPr marL="2057400" indent="-228600" defTabSz="898525">
                        <a:spcBef>
                          <a:spcPts val="300"/>
                        </a:spcBef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5pPr>
                      <a:lvl6pPr marL="25146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6pPr>
                      <a:lvl7pPr marL="29718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7pPr>
                      <a:lvl8pPr marL="34290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8pPr>
                      <a:lvl9pPr marL="38862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9pPr>
                    </a:lstStyle>
                    <a:p>
                      <a:pPr marL="0" marR="0" lvl="0" indent="0" algn="ctr" defTabSz="898525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0.4</a:t>
                      </a:r>
                      <a:r>
                        <a:rPr kumimoji="0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점</a:t>
                      </a:r>
                      <a:endParaRPr kumimoji="0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marL="10879" marR="10879" marT="10883" marB="10883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2204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defTabSz="898525">
                        <a:spcBef>
                          <a:spcPts val="1000"/>
                        </a:spcBef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1pPr>
                      <a:lvl2pPr marL="742950" indent="-285750" defTabSz="898525">
                        <a:spcBef>
                          <a:spcPts val="1000"/>
                        </a:spcBef>
                        <a:defRPr sz="15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2pPr>
                      <a:lvl3pPr marL="1143000" indent="-228600" defTabSz="898525">
                        <a:spcBef>
                          <a:spcPts val="600"/>
                        </a:spcBef>
                        <a:defRPr sz="14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3pPr>
                      <a:lvl4pPr marL="1600200" indent="-228600" defTabSz="898525">
                        <a:spcBef>
                          <a:spcPts val="300"/>
                        </a:spcBef>
                        <a:buFont typeface="HY헤드라인M" pitchFamily="18" charset="-127"/>
                        <a:defRPr sz="13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4pPr>
                      <a:lvl5pPr marL="2057400" indent="-228600" defTabSz="898525">
                        <a:spcBef>
                          <a:spcPts val="300"/>
                        </a:spcBef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5pPr>
                      <a:lvl6pPr marL="25146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6pPr>
                      <a:lvl7pPr marL="29718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7pPr>
                      <a:lvl8pPr marL="34290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8pPr>
                      <a:lvl9pPr marL="38862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9pPr>
                    </a:lstStyle>
                    <a:p>
                      <a:pPr marL="0" marR="0" lvl="0" indent="0" algn="ctr" defTabSz="898525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지역경제 기여도</a:t>
                      </a:r>
                    </a:p>
                  </a:txBody>
                  <a:tcPr marL="10879" marR="10879" marT="10883" marB="10883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defTabSz="898525">
                        <a:spcBef>
                          <a:spcPts val="1000"/>
                        </a:spcBef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1pPr>
                      <a:lvl2pPr marL="742950" indent="-285750" defTabSz="898525">
                        <a:spcBef>
                          <a:spcPts val="1000"/>
                        </a:spcBef>
                        <a:defRPr sz="15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2pPr>
                      <a:lvl3pPr marL="1143000" indent="-228600" defTabSz="898525">
                        <a:spcBef>
                          <a:spcPts val="600"/>
                        </a:spcBef>
                        <a:defRPr sz="14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3pPr>
                      <a:lvl4pPr marL="1600200" indent="-228600" defTabSz="898525">
                        <a:spcBef>
                          <a:spcPts val="300"/>
                        </a:spcBef>
                        <a:buFont typeface="HY헤드라인M" pitchFamily="18" charset="-127"/>
                        <a:defRPr sz="13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4pPr>
                      <a:lvl5pPr marL="2057400" indent="-228600" defTabSz="898525">
                        <a:spcBef>
                          <a:spcPts val="300"/>
                        </a:spcBef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5pPr>
                      <a:lvl6pPr marL="25146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6pPr>
                      <a:lvl7pPr marL="29718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7pPr>
                      <a:lvl8pPr marL="34290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8pPr>
                      <a:lvl9pPr marL="38862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9pPr>
                    </a:lstStyle>
                    <a:p>
                      <a:pPr marL="0" marR="0" lvl="0" indent="0" algn="ctr" defTabSz="898525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0.6</a:t>
                      </a:r>
                      <a:r>
                        <a:rPr kumimoji="0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점</a:t>
                      </a:r>
                      <a:endParaRPr kumimoji="0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marL="10879" marR="10879" marT="10883" marB="10883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2204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defTabSz="898525">
                        <a:spcBef>
                          <a:spcPts val="1000"/>
                        </a:spcBef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1pPr>
                      <a:lvl2pPr marL="742950" indent="-285750" defTabSz="898525">
                        <a:spcBef>
                          <a:spcPts val="1000"/>
                        </a:spcBef>
                        <a:defRPr sz="15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2pPr>
                      <a:lvl3pPr marL="1143000" indent="-228600" defTabSz="898525">
                        <a:spcBef>
                          <a:spcPts val="600"/>
                        </a:spcBef>
                        <a:defRPr sz="14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3pPr>
                      <a:lvl4pPr marL="1600200" indent="-228600" defTabSz="898525">
                        <a:spcBef>
                          <a:spcPts val="300"/>
                        </a:spcBef>
                        <a:buFont typeface="HY헤드라인M" pitchFamily="18" charset="-127"/>
                        <a:defRPr sz="13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4pPr>
                      <a:lvl5pPr marL="2057400" indent="-228600" defTabSz="898525">
                        <a:spcBef>
                          <a:spcPts val="300"/>
                        </a:spcBef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5pPr>
                      <a:lvl6pPr marL="25146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6pPr>
                      <a:lvl7pPr marL="29718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7pPr>
                      <a:lvl8pPr marL="34290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8pPr>
                      <a:lvl9pPr marL="38862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9pPr>
                    </a:lstStyle>
                    <a:p>
                      <a:pPr marL="0" marR="0" lvl="0" indent="0" algn="ctr" defTabSz="898525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소     계</a:t>
                      </a:r>
                    </a:p>
                  </a:txBody>
                  <a:tcPr marL="10879" marR="10879" marT="10883" marB="10883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defTabSz="898525">
                        <a:spcBef>
                          <a:spcPts val="1000"/>
                        </a:spcBef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1pPr>
                      <a:lvl2pPr marL="742950" indent="-285750" defTabSz="898525">
                        <a:spcBef>
                          <a:spcPts val="1000"/>
                        </a:spcBef>
                        <a:defRPr sz="15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2pPr>
                      <a:lvl3pPr marL="1143000" indent="-228600" defTabSz="898525">
                        <a:spcBef>
                          <a:spcPts val="600"/>
                        </a:spcBef>
                        <a:defRPr sz="14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3pPr>
                      <a:lvl4pPr marL="1600200" indent="-228600" defTabSz="898525">
                        <a:spcBef>
                          <a:spcPts val="300"/>
                        </a:spcBef>
                        <a:buFont typeface="HY헤드라인M" pitchFamily="18" charset="-127"/>
                        <a:defRPr sz="13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4pPr>
                      <a:lvl5pPr marL="2057400" indent="-228600" defTabSz="898525">
                        <a:spcBef>
                          <a:spcPts val="300"/>
                        </a:spcBef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5pPr>
                      <a:lvl6pPr marL="25146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6pPr>
                      <a:lvl7pPr marL="29718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7pPr>
                      <a:lvl8pPr marL="34290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8pPr>
                      <a:lvl9pPr marL="38862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9pPr>
                    </a:lstStyle>
                    <a:p>
                      <a:pPr marL="0" marR="0" lvl="0" indent="0" algn="ctr" defTabSz="898525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2.0</a:t>
                      </a:r>
                      <a:r>
                        <a:rPr kumimoji="0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점</a:t>
                      </a:r>
                      <a:endParaRPr kumimoji="0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marL="10879" marR="10879" marT="10883" marB="10883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219488">
                <a:tc rowSpan="3">
                  <a:txBody>
                    <a:bodyPr/>
                    <a:lstStyle>
                      <a:lvl1pPr defTabSz="898525">
                        <a:spcBef>
                          <a:spcPts val="1000"/>
                        </a:spcBef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1pPr>
                      <a:lvl2pPr marL="742950" indent="-285750" defTabSz="898525">
                        <a:spcBef>
                          <a:spcPts val="1000"/>
                        </a:spcBef>
                        <a:defRPr sz="15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2pPr>
                      <a:lvl3pPr marL="1143000" indent="-228600" defTabSz="898525">
                        <a:spcBef>
                          <a:spcPts val="600"/>
                        </a:spcBef>
                        <a:defRPr sz="14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3pPr>
                      <a:lvl4pPr marL="1600200" indent="-228600" defTabSz="898525">
                        <a:spcBef>
                          <a:spcPts val="300"/>
                        </a:spcBef>
                        <a:buFont typeface="HY헤드라인M" pitchFamily="18" charset="-127"/>
                        <a:defRPr sz="13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4pPr>
                      <a:lvl5pPr marL="2057400" indent="-228600" defTabSz="898525">
                        <a:spcBef>
                          <a:spcPts val="300"/>
                        </a:spcBef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5pPr>
                      <a:lvl6pPr marL="25146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6pPr>
                      <a:lvl7pPr marL="29718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7pPr>
                      <a:lvl8pPr marL="34290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8pPr>
                      <a:lvl9pPr marL="38862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9pPr>
                    </a:lstStyle>
                    <a:p>
                      <a:pPr marL="0" marR="0" lvl="0" indent="0" algn="ctr" defTabSz="898525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계약 신뢰도</a:t>
                      </a:r>
                    </a:p>
                    <a:p>
                      <a:pPr marL="0" marR="0" lvl="0" indent="0" algn="ctr" defTabSz="898525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(</a:t>
                      </a:r>
                      <a:r>
                        <a:rPr kumimoji="0" lang="ko-KR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감점</a:t>
                      </a:r>
                      <a:r>
                        <a:rPr kumimoji="0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)</a:t>
                      </a:r>
                      <a:endParaRPr kumimoji="0" lang="ko-KR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marL="10879" marR="10879" marT="10883" marB="1088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4FF"/>
                    </a:solidFill>
                  </a:tcPr>
                </a:tc>
                <a:tc gridSpan="2">
                  <a:txBody>
                    <a:bodyPr/>
                    <a:lstStyle>
                      <a:lvl1pPr defTabSz="898525">
                        <a:spcBef>
                          <a:spcPts val="1000"/>
                        </a:spcBef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1pPr>
                      <a:lvl2pPr marL="742950" indent="-285750" defTabSz="898525">
                        <a:spcBef>
                          <a:spcPts val="1000"/>
                        </a:spcBef>
                        <a:defRPr sz="15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2pPr>
                      <a:lvl3pPr marL="1143000" indent="-228600" defTabSz="898525">
                        <a:spcBef>
                          <a:spcPts val="600"/>
                        </a:spcBef>
                        <a:defRPr sz="14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3pPr>
                      <a:lvl4pPr marL="1600200" indent="-228600" defTabSz="898525">
                        <a:spcBef>
                          <a:spcPts val="300"/>
                        </a:spcBef>
                        <a:buFont typeface="HY헤드라인M" pitchFamily="18" charset="-127"/>
                        <a:defRPr sz="13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4pPr>
                      <a:lvl5pPr marL="2057400" indent="-228600" defTabSz="898525">
                        <a:spcBef>
                          <a:spcPts val="300"/>
                        </a:spcBef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5pPr>
                      <a:lvl6pPr marL="25146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6pPr>
                      <a:lvl7pPr marL="29718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7pPr>
                      <a:lvl8pPr marL="34290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8pPr>
                      <a:lvl9pPr marL="38862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9pPr>
                    </a:lstStyle>
                    <a:p>
                      <a:pPr marL="0" marR="0" lvl="0" indent="0" algn="ctr" defTabSz="898525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배치기술자</a:t>
                      </a:r>
                      <a:r>
                        <a:rPr kumimoji="0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 </a:t>
                      </a:r>
                      <a:r>
                        <a:rPr kumimoji="0" lang="ko-KR" alt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투입계획</a:t>
                      </a:r>
                      <a:r>
                        <a:rPr kumimoji="0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 위반</a:t>
                      </a:r>
                    </a:p>
                  </a:txBody>
                  <a:tcPr marL="10879" marR="10879" marT="10883" marB="10883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defTabSz="898525">
                        <a:spcBef>
                          <a:spcPts val="1000"/>
                        </a:spcBef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1pPr>
                      <a:lvl2pPr marL="742950" indent="-285750" defTabSz="898525">
                        <a:spcBef>
                          <a:spcPts val="1000"/>
                        </a:spcBef>
                        <a:defRPr sz="15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2pPr>
                      <a:lvl3pPr marL="1143000" indent="-228600" defTabSz="898525">
                        <a:spcBef>
                          <a:spcPts val="600"/>
                        </a:spcBef>
                        <a:defRPr sz="14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3pPr>
                      <a:lvl4pPr marL="1600200" indent="-228600" defTabSz="898525">
                        <a:spcBef>
                          <a:spcPts val="300"/>
                        </a:spcBef>
                        <a:buFont typeface="HY헤드라인M" pitchFamily="18" charset="-127"/>
                        <a:defRPr sz="13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4pPr>
                      <a:lvl5pPr marL="2057400" indent="-228600" defTabSz="898525">
                        <a:spcBef>
                          <a:spcPts val="300"/>
                        </a:spcBef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5pPr>
                      <a:lvl6pPr marL="25146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6pPr>
                      <a:lvl7pPr marL="29718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7pPr>
                      <a:lvl8pPr marL="34290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8pPr>
                      <a:lvl9pPr marL="3886200" indent="-228600" defTabSz="898525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9pPr>
                    </a:lstStyle>
                    <a:p>
                      <a:pPr marL="0" marR="0" lvl="0" indent="0" algn="ctr" defTabSz="898525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-1.2</a:t>
                      </a:r>
                      <a:r>
                        <a:rPr kumimoji="0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점</a:t>
                      </a: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/</a:t>
                      </a:r>
                      <a:r>
                        <a:rPr kumimoji="0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건</a:t>
                      </a:r>
                    </a:p>
                  </a:txBody>
                  <a:tcPr marL="10879" marR="10879" marT="10883" marB="10883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21948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898525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하도급계획</a:t>
                      </a:r>
                      <a:r>
                        <a:rPr kumimoji="0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 위반</a:t>
                      </a:r>
                    </a:p>
                  </a:txBody>
                  <a:tcPr marL="10879" marR="10879" marT="10883" marB="10883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898525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-1.2</a:t>
                      </a:r>
                      <a:r>
                        <a:rPr kumimoji="0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점</a:t>
                      </a: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/</a:t>
                      </a:r>
                      <a:r>
                        <a:rPr kumimoji="0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건</a:t>
                      </a:r>
                    </a:p>
                  </a:txBody>
                  <a:tcPr marL="10879" marR="10879" marT="10883" marB="10883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3770391"/>
                  </a:ext>
                </a:extLst>
              </a:tr>
              <a:tr h="21948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898525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하도급계획</a:t>
                      </a:r>
                      <a:r>
                        <a:rPr kumimoji="0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 비율 변경 범위 위반</a:t>
                      </a:r>
                    </a:p>
                  </a:txBody>
                  <a:tcPr marL="10879" marR="10879" marT="10883" marB="10883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898525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-0.1</a:t>
                      </a:r>
                      <a:r>
                        <a:rPr kumimoji="0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점</a:t>
                      </a: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 ~ -0.3</a:t>
                      </a:r>
                      <a:r>
                        <a:rPr kumimoji="0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점</a:t>
                      </a:r>
                    </a:p>
                  </a:txBody>
                  <a:tcPr marL="10879" marR="10879" marT="10883" marB="10883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372497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9906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193321"/>
            <a:ext cx="9144000" cy="576064"/>
          </a:xfrm>
        </p:spPr>
        <p:txBody>
          <a:bodyPr/>
          <a:lstStyle/>
          <a:p>
            <a:pPr algn="l"/>
            <a:r>
              <a:rPr lang="en-US" altLang="ko-KR" dirty="0" smtClean="0">
                <a:solidFill>
                  <a:srgbClr val="00206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2800" b="1" dirty="0"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II. </a:t>
            </a:r>
            <a:r>
              <a:rPr lang="ko-KR" altLang="en-US" sz="2800" b="1" dirty="0" smtClean="0"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평 가 세 부 항 목 </a:t>
            </a:r>
            <a:r>
              <a:rPr lang="en-US" altLang="ko-KR" sz="2800" b="1" u="sng" dirty="0" smtClean="0">
                <a:solidFill>
                  <a:srgbClr val="C0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(</a:t>
            </a:r>
            <a:r>
              <a:rPr lang="ko-KR" altLang="en-US" sz="2800" b="1" u="sng" dirty="0" smtClean="0">
                <a:solidFill>
                  <a:srgbClr val="C0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수행능력</a:t>
            </a:r>
            <a:r>
              <a:rPr lang="en-US" altLang="ko-KR" sz="2800" b="1" u="sng" dirty="0">
                <a:solidFill>
                  <a:srgbClr val="C0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)</a:t>
            </a:r>
            <a:endParaRPr lang="en-US" altLang="ko-KR" sz="2800" b="1" u="sng" dirty="0" smtClean="0">
              <a:solidFill>
                <a:srgbClr val="C0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pic>
        <p:nvPicPr>
          <p:cNvPr id="12" name="Picture 18" descr="그림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6499" y="208717"/>
            <a:ext cx="1953434" cy="49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그룹 12"/>
          <p:cNvGrpSpPr/>
          <p:nvPr/>
        </p:nvGrpSpPr>
        <p:grpSpPr>
          <a:xfrm>
            <a:off x="7048500" y="0"/>
            <a:ext cx="2161433" cy="990600"/>
            <a:chOff x="7056120" y="-7620"/>
            <a:chExt cx="2161433" cy="990600"/>
          </a:xfrm>
        </p:grpSpPr>
        <p:sp>
          <p:nvSpPr>
            <p:cNvPr id="14" name="자유형 13"/>
            <p:cNvSpPr/>
            <p:nvPr/>
          </p:nvSpPr>
          <p:spPr>
            <a:xfrm>
              <a:off x="7056120" y="-7620"/>
              <a:ext cx="2095500" cy="990600"/>
            </a:xfrm>
            <a:custGeom>
              <a:avLst/>
              <a:gdLst>
                <a:gd name="connsiteX0" fmla="*/ 0 w 2095500"/>
                <a:gd name="connsiteY0" fmla="*/ 0 h 990600"/>
                <a:gd name="connsiteX1" fmla="*/ 2080260 w 2095500"/>
                <a:gd name="connsiteY1" fmla="*/ 7620 h 990600"/>
                <a:gd name="connsiteX2" fmla="*/ 2095500 w 2095500"/>
                <a:gd name="connsiteY2" fmla="*/ 990600 h 990600"/>
                <a:gd name="connsiteX3" fmla="*/ 1965960 w 2095500"/>
                <a:gd name="connsiteY3" fmla="*/ 967740 h 990600"/>
                <a:gd name="connsiteX4" fmla="*/ 1737360 w 2095500"/>
                <a:gd name="connsiteY4" fmla="*/ 967740 h 990600"/>
                <a:gd name="connsiteX5" fmla="*/ 1386840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  <a:gd name="connsiteX0" fmla="*/ 0 w 2095500"/>
                <a:gd name="connsiteY0" fmla="*/ 0 h 990600"/>
                <a:gd name="connsiteX1" fmla="*/ 2094548 w 2095500"/>
                <a:gd name="connsiteY1" fmla="*/ 7620 h 990600"/>
                <a:gd name="connsiteX2" fmla="*/ 2095500 w 2095500"/>
                <a:gd name="connsiteY2" fmla="*/ 990600 h 990600"/>
                <a:gd name="connsiteX3" fmla="*/ 1965960 w 2095500"/>
                <a:gd name="connsiteY3" fmla="*/ 967740 h 990600"/>
                <a:gd name="connsiteX4" fmla="*/ 1737360 w 2095500"/>
                <a:gd name="connsiteY4" fmla="*/ 967740 h 990600"/>
                <a:gd name="connsiteX5" fmla="*/ 1386840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  <a:gd name="connsiteX0" fmla="*/ 0 w 2095500"/>
                <a:gd name="connsiteY0" fmla="*/ 0 h 990600"/>
                <a:gd name="connsiteX1" fmla="*/ 2094548 w 2095500"/>
                <a:gd name="connsiteY1" fmla="*/ 7620 h 990600"/>
                <a:gd name="connsiteX2" fmla="*/ 2095500 w 2095500"/>
                <a:gd name="connsiteY2" fmla="*/ 990600 h 990600"/>
                <a:gd name="connsiteX3" fmla="*/ 1980247 w 2095500"/>
                <a:gd name="connsiteY3" fmla="*/ 972502 h 990600"/>
                <a:gd name="connsiteX4" fmla="*/ 1737360 w 2095500"/>
                <a:gd name="connsiteY4" fmla="*/ 967740 h 990600"/>
                <a:gd name="connsiteX5" fmla="*/ 1386840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  <a:gd name="connsiteX0" fmla="*/ 0 w 2095500"/>
                <a:gd name="connsiteY0" fmla="*/ 0 h 990600"/>
                <a:gd name="connsiteX1" fmla="*/ 2094548 w 2095500"/>
                <a:gd name="connsiteY1" fmla="*/ 7620 h 990600"/>
                <a:gd name="connsiteX2" fmla="*/ 2095500 w 2095500"/>
                <a:gd name="connsiteY2" fmla="*/ 990600 h 990600"/>
                <a:gd name="connsiteX3" fmla="*/ 1980247 w 2095500"/>
                <a:gd name="connsiteY3" fmla="*/ 972502 h 990600"/>
                <a:gd name="connsiteX4" fmla="*/ 1737360 w 2095500"/>
                <a:gd name="connsiteY4" fmla="*/ 967740 h 990600"/>
                <a:gd name="connsiteX5" fmla="*/ 1401128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  <a:gd name="connsiteX0" fmla="*/ 0 w 2095500"/>
                <a:gd name="connsiteY0" fmla="*/ 0 h 990600"/>
                <a:gd name="connsiteX1" fmla="*/ 2094548 w 2095500"/>
                <a:gd name="connsiteY1" fmla="*/ 7620 h 990600"/>
                <a:gd name="connsiteX2" fmla="*/ 2095500 w 2095500"/>
                <a:gd name="connsiteY2" fmla="*/ 990600 h 990600"/>
                <a:gd name="connsiteX3" fmla="*/ 1980247 w 2095500"/>
                <a:gd name="connsiteY3" fmla="*/ 982027 h 990600"/>
                <a:gd name="connsiteX4" fmla="*/ 1737360 w 2095500"/>
                <a:gd name="connsiteY4" fmla="*/ 967740 h 990600"/>
                <a:gd name="connsiteX5" fmla="*/ 1401128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095500" h="990600">
                  <a:moveTo>
                    <a:pt x="0" y="0"/>
                  </a:moveTo>
                  <a:lnTo>
                    <a:pt x="2094548" y="7620"/>
                  </a:lnTo>
                  <a:cubicBezTo>
                    <a:pt x="2094865" y="335280"/>
                    <a:pt x="2095183" y="662940"/>
                    <a:pt x="2095500" y="990600"/>
                  </a:cubicBezTo>
                  <a:lnTo>
                    <a:pt x="1980247" y="982027"/>
                  </a:lnTo>
                  <a:lnTo>
                    <a:pt x="1737360" y="967740"/>
                  </a:lnTo>
                  <a:lnTo>
                    <a:pt x="1401128" y="929640"/>
                  </a:lnTo>
                  <a:lnTo>
                    <a:pt x="1158240" y="868680"/>
                  </a:lnTo>
                  <a:lnTo>
                    <a:pt x="891540" y="784860"/>
                  </a:lnTo>
                  <a:lnTo>
                    <a:pt x="670560" y="701040"/>
                  </a:lnTo>
                  <a:lnTo>
                    <a:pt x="472440" y="586740"/>
                  </a:lnTo>
                  <a:lnTo>
                    <a:pt x="297180" y="449580"/>
                  </a:lnTo>
                  <a:lnTo>
                    <a:pt x="167640" y="297180"/>
                  </a:lnTo>
                  <a:lnTo>
                    <a:pt x="76200" y="1676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+mn-cs"/>
              </a:endParaRPr>
            </a:p>
          </p:txBody>
        </p:sp>
        <p:pic>
          <p:nvPicPr>
            <p:cNvPr id="15" name="Picture 18" descr="그림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64119" y="201097"/>
              <a:ext cx="1953434" cy="490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" name="TextBox 15"/>
          <p:cNvSpPr txBox="1"/>
          <p:nvPr/>
        </p:nvSpPr>
        <p:spPr bwMode="auto">
          <a:xfrm>
            <a:off x="179512" y="3545360"/>
            <a:ext cx="8568952" cy="138499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arenR"/>
              <a:tabLst/>
              <a:defRPr/>
            </a:pPr>
            <a:r>
              <a:rPr lang="ko-KR" altLang="en-US" sz="1400" b="1" noProof="0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입찰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공고일 기준 </a:t>
            </a: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10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년 이내 준공된 해당 공사와 동일한 </a:t>
            </a:r>
            <a:r>
              <a:rPr lang="ko-KR" altLang="en-US" sz="1400" b="1" dirty="0" err="1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시공실적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금액</a:t>
            </a: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또는 최근 </a:t>
            </a: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5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년 동일 </a:t>
            </a:r>
            <a:r>
              <a:rPr lang="ko-KR" altLang="en-US" sz="1400" b="1" dirty="0" err="1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업종실적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</a:t>
            </a:r>
            <a:endParaRPr lang="en-US" altLang="ko-KR" sz="1400" b="1" dirty="0" smtClean="0">
              <a:solidFill>
                <a:schemeClr val="accent5"/>
              </a:solidFill>
              <a:latin typeface="HY목각파임B" panose="02030600000101010101" pitchFamily="18" charset="-127"/>
              <a:ea typeface="HY목각파임B" panose="02030600000101010101" pitchFamily="18" charset="-127"/>
              <a:cs typeface="Arial" pitchFamily="34" charset="0"/>
            </a:endParaRPr>
          </a:p>
          <a:p>
            <a:pPr marR="0" lvl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sz="1400" b="1" dirty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</a:t>
            </a: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    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금액 중 </a:t>
            </a:r>
            <a:r>
              <a:rPr lang="ko-KR" altLang="en-US" sz="1400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발주부서에서 선택하여 심사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한다</a:t>
            </a: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.</a:t>
            </a:r>
          </a:p>
          <a:p>
            <a:pPr lvl="0">
              <a:lnSpc>
                <a:spcPct val="150000"/>
              </a:lnSpc>
              <a:defRPr/>
            </a:pPr>
            <a:r>
              <a:rPr lang="en-US" altLang="ko-KR" sz="1400" b="1" dirty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</a:t>
            </a: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    ※ </a:t>
            </a:r>
            <a:r>
              <a:rPr lang="ko-KR" altLang="en-US" sz="1200" b="1" dirty="0" err="1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동일공사</a:t>
            </a:r>
            <a:r>
              <a:rPr lang="ko-KR" altLang="en-US" sz="12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실적 </a:t>
            </a:r>
            <a:r>
              <a:rPr lang="ko-KR" altLang="en-US" sz="1200" b="1" dirty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분류 및 인정기준은 공단 </a:t>
            </a:r>
            <a:r>
              <a:rPr lang="en-US" altLang="ko-KR" sz="1200" b="1" dirty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PQ</a:t>
            </a:r>
            <a:r>
              <a:rPr lang="ko-KR" altLang="en-US" sz="1200" b="1" dirty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기준 </a:t>
            </a:r>
            <a:r>
              <a:rPr lang="en-US" altLang="ko-KR" sz="1200" b="1" dirty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[</a:t>
            </a:r>
            <a:r>
              <a:rPr lang="ko-KR" altLang="en-US" sz="1200" b="1" dirty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별표</a:t>
            </a:r>
            <a:r>
              <a:rPr lang="en-US" altLang="ko-KR" sz="1200" b="1" dirty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1]</a:t>
            </a:r>
            <a:r>
              <a:rPr lang="ko-KR" altLang="en-US" sz="1200" b="1" dirty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에서 정하는 바에 따른다</a:t>
            </a:r>
            <a:endParaRPr lang="en-US" altLang="ko-KR" sz="1200" b="1" dirty="0" smtClean="0">
              <a:solidFill>
                <a:schemeClr val="accent5"/>
              </a:solidFill>
              <a:latin typeface="HY목각파임B" panose="02030600000101010101" pitchFamily="18" charset="-127"/>
              <a:ea typeface="HY목각파임B" panose="02030600000101010101" pitchFamily="18" charset="-127"/>
              <a:cs typeface="Arial" pitchFamily="34" charset="0"/>
            </a:endParaRPr>
          </a:p>
          <a:p>
            <a:pPr lvl="0">
              <a:lnSpc>
                <a:spcPct val="150000"/>
              </a:lnSpc>
              <a:defRPr/>
            </a:pP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2) </a:t>
            </a:r>
            <a:r>
              <a:rPr lang="ko-KR" altLang="en-US" sz="1400" b="1" dirty="0" err="1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시공실적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심사는 </a:t>
            </a:r>
            <a:r>
              <a:rPr lang="ko-KR" altLang="en-US" sz="1400" b="1" dirty="0" err="1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공동수급체</a:t>
            </a:r>
            <a:r>
              <a:rPr lang="ko-KR" altLang="en-US" sz="1400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구성원의 </a:t>
            </a:r>
            <a:r>
              <a:rPr lang="ko-KR" altLang="en-US" sz="1400" b="1" dirty="0" err="1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시공실적에</a:t>
            </a:r>
            <a:r>
              <a:rPr lang="ko-KR" altLang="en-US" sz="1400" b="1" dirty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</a:t>
            </a:r>
            <a:r>
              <a:rPr lang="ko-KR" altLang="en-US" sz="1400" b="1" dirty="0" err="1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시공비율을</a:t>
            </a:r>
            <a:r>
              <a:rPr lang="ko-KR" altLang="en-US" sz="1400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곱한 후 합산하여 </a:t>
            </a:r>
            <a:r>
              <a:rPr lang="ko-KR" altLang="en-US" sz="1400" b="1" dirty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평가</a:t>
            </a:r>
            <a:r>
              <a:rPr lang="ko-KR" altLang="en-US" sz="1400" b="1" dirty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한다</a:t>
            </a: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.</a:t>
            </a:r>
            <a:endParaRPr lang="en-US" altLang="ko-KR" sz="1400" b="1" dirty="0">
              <a:solidFill>
                <a:schemeClr val="accent5"/>
              </a:solidFill>
              <a:latin typeface="HY목각파임B" panose="02030600000101010101" pitchFamily="18" charset="-127"/>
              <a:ea typeface="HY목각파임B" panose="02030600000101010101" pitchFamily="18" charset="-127"/>
              <a:cs typeface="Arial" pitchFamily="34" charset="0"/>
            </a:endParaRPr>
          </a:p>
        </p:txBody>
      </p:sp>
      <p:sp>
        <p:nvSpPr>
          <p:cNvPr id="17" name="대각선 방향의 모서리가 둥근 사각형 16"/>
          <p:cNvSpPr/>
          <p:nvPr/>
        </p:nvSpPr>
        <p:spPr>
          <a:xfrm>
            <a:off x="273049" y="1124744"/>
            <a:ext cx="2570759" cy="366886"/>
          </a:xfrm>
          <a:prstGeom prst="round2Diag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1. </a:t>
            </a:r>
            <a:r>
              <a:rPr lang="ko-KR" altLang="en-US" dirty="0" err="1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시공실적</a:t>
            </a:r>
            <a:r>
              <a:rPr lang="ko-KR" altLang="en-US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심사</a:t>
            </a:r>
            <a:endParaRPr lang="ko-KR" altLang="en-US" dirty="0">
              <a:solidFill>
                <a:schemeClr val="tx1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graphicFrame>
        <p:nvGraphicFramePr>
          <p:cNvPr id="18" name="표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9562573"/>
              </p:ext>
            </p:extLst>
          </p:nvPr>
        </p:nvGraphicFramePr>
        <p:xfrm>
          <a:off x="300934" y="1576513"/>
          <a:ext cx="8231506" cy="1772229"/>
        </p:xfrm>
        <a:graphic>
          <a:graphicData uri="http://schemas.openxmlformats.org/drawingml/2006/table">
            <a:tbl>
              <a:tblPr/>
              <a:tblGrid>
                <a:gridCol w="151415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1908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1540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88286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54547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심사항목</a:t>
                      </a:r>
                    </a:p>
                  </a:txBody>
                  <a:tcPr marL="91434" marR="91434" marT="45709" marB="4570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심사요소</a:t>
                      </a:r>
                    </a:p>
                  </a:txBody>
                  <a:tcPr marL="91434" marR="91434" marT="45709" marB="4570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배점</a:t>
                      </a:r>
                    </a:p>
                  </a:txBody>
                  <a:tcPr marL="91434" marR="91434" marT="45709" marB="4570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err="1" smtClean="0">
                          <a:solidFill>
                            <a:srgbClr val="000000"/>
                          </a:solidFill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점수산정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latin typeface="HY목각파임B" panose="02030600000101010101" pitchFamily="18" charset="-127"/>
                        <a:ea typeface="HY목각파임B" panose="02030600000101010101" pitchFamily="18" charset="-127"/>
                      </a:endParaRPr>
                    </a:p>
                  </a:txBody>
                  <a:tcPr marL="91434" marR="91434" marT="45709" marB="4570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360771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최근 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10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년</a:t>
                      </a:r>
                      <a:endParaRPr lang="en-US" altLang="ko-KR" sz="1200" b="1" dirty="0" smtClean="0">
                        <a:solidFill>
                          <a:srgbClr val="000000"/>
                        </a:solidFill>
                        <a:latin typeface="HY목각파임B" panose="02030600000101010101" pitchFamily="18" charset="-127"/>
                        <a:ea typeface="HY목각파임B" panose="02030600000101010101" pitchFamily="18" charset="-127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 </a:t>
                      </a:r>
                      <a:r>
                        <a:rPr lang="ko-KR" altLang="en-US" sz="1200" b="1" dirty="0" err="1" smtClean="0">
                          <a:solidFill>
                            <a:srgbClr val="000000"/>
                          </a:solidFill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동일공사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 실적</a:t>
                      </a:r>
                      <a:endParaRPr lang="en-US" altLang="ko-KR" sz="1200" b="1" dirty="0" smtClean="0">
                        <a:solidFill>
                          <a:srgbClr val="000000"/>
                        </a:solidFill>
                        <a:latin typeface="HY목각파임B" panose="02030600000101010101" pitchFamily="18" charset="-127"/>
                        <a:ea typeface="HY목각파임B" panose="02030600000101010101" pitchFamily="18" charset="-127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또는</a:t>
                      </a:r>
                      <a:endParaRPr lang="en-US" altLang="ko-KR" sz="1200" b="1" dirty="0" smtClean="0">
                        <a:solidFill>
                          <a:srgbClr val="000000"/>
                        </a:solidFill>
                        <a:latin typeface="HY목각파임B" panose="02030600000101010101" pitchFamily="18" charset="-127"/>
                        <a:ea typeface="HY목각파임B" panose="02030600000101010101" pitchFamily="18" charset="-127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최근 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5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년 업종 실적 </a:t>
                      </a:r>
                      <a:endParaRPr lang="en-US" altLang="ko-KR" sz="1200" b="1" dirty="0" smtClean="0">
                        <a:solidFill>
                          <a:srgbClr val="000000"/>
                        </a:solidFill>
                        <a:latin typeface="HY목각파임B" panose="02030600000101010101" pitchFamily="18" charset="-127"/>
                        <a:ea typeface="HY목각파임B" panose="02030600000101010101" pitchFamily="18" charset="-127"/>
                      </a:endParaRPr>
                    </a:p>
                  </a:txBody>
                  <a:tcPr marL="91434" marR="91434" marT="45709" marB="4570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err="1" smtClean="0">
                          <a:solidFill>
                            <a:srgbClr val="000000"/>
                          </a:solidFill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해당공사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 </a:t>
                      </a:r>
                      <a:r>
                        <a:rPr lang="ko-KR" altLang="en-US" sz="1400" b="1" dirty="0" err="1" smtClean="0">
                          <a:solidFill>
                            <a:srgbClr val="000000"/>
                          </a:solidFill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실적금액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HY목각파임B" panose="02030600000101010101" pitchFamily="18" charset="-127"/>
                        <a:ea typeface="HY목각파임B" panose="02030600000101010101" pitchFamily="18" charset="-127"/>
                      </a:endParaRPr>
                    </a:p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※ </a:t>
                      </a:r>
                      <a:r>
                        <a:rPr lang="ko-KR" altLang="en-US" sz="1200" b="1" dirty="0" err="1" smtClean="0">
                          <a:solidFill>
                            <a:srgbClr val="000000"/>
                          </a:solidFill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동일공사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 기준 금액은 </a:t>
                      </a:r>
                    </a:p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    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입찰공고문에 명시 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HY목각파임B" panose="02030600000101010101" pitchFamily="18" charset="-127"/>
                        <a:ea typeface="HY목각파임B" panose="02030600000101010101" pitchFamily="18" charset="-127"/>
                      </a:endParaRPr>
                    </a:p>
                  </a:txBody>
                  <a:tcPr marL="91434" marR="91434" marT="45709" marB="4570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000000"/>
                          </a:solidFill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12</a:t>
                      </a:r>
                      <a:endParaRPr lang="en-US" sz="1400" b="1" dirty="0">
                        <a:solidFill>
                          <a:srgbClr val="000000"/>
                        </a:solidFill>
                        <a:latin typeface="HY목각파임B" panose="02030600000101010101" pitchFamily="18" charset="-127"/>
                        <a:ea typeface="HY목각파임B" panose="02030600000101010101" pitchFamily="18" charset="-127"/>
                      </a:endParaRPr>
                    </a:p>
                  </a:txBody>
                  <a:tcPr marL="91434" marR="91434" marT="45709" marB="4570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altLang="ko-KR" sz="1400" b="1" kern="1200" dirty="0" smtClean="0">
                        <a:solidFill>
                          <a:schemeClr val="tx1"/>
                        </a:solidFill>
                        <a:effectLst/>
                        <a:latin typeface="HY목각파임B" panose="02030600000101010101" pitchFamily="18" charset="-127"/>
                        <a:ea typeface="HY목각파임B" panose="02030600000101010101" pitchFamily="18" charset="-127"/>
                        <a:cs typeface="+mn-cs"/>
                      </a:endParaRPr>
                    </a:p>
                    <a:p>
                      <a:pPr algn="ctr"/>
                      <a:endParaRPr lang="en-US" altLang="ko-KR" sz="1400" b="1" kern="1200" dirty="0" smtClean="0">
                        <a:solidFill>
                          <a:schemeClr val="tx1"/>
                        </a:solidFill>
                        <a:effectLst/>
                        <a:latin typeface="HY목각파임B" panose="02030600000101010101" pitchFamily="18" charset="-127"/>
                        <a:ea typeface="HY목각파임B" panose="02030600000101010101" pitchFamily="18" charset="-127"/>
                        <a:cs typeface="+mn-cs"/>
                      </a:endParaRPr>
                    </a:p>
                    <a:p>
                      <a:pPr algn="ctr"/>
                      <a:endParaRPr lang="en-US" altLang="ko-KR" sz="1400" b="1" kern="1200" dirty="0" smtClean="0">
                        <a:solidFill>
                          <a:schemeClr val="tx1"/>
                        </a:solidFill>
                        <a:effectLst/>
                        <a:latin typeface="HY목각파임B" panose="02030600000101010101" pitchFamily="18" charset="-127"/>
                        <a:ea typeface="HY목각파임B" panose="02030600000101010101" pitchFamily="18" charset="-127"/>
                        <a:cs typeface="+mn-cs"/>
                      </a:endParaRPr>
                    </a:p>
                    <a:p>
                      <a:pPr algn="l"/>
                      <a:r>
                        <a:rPr lang="en-US" altLang="ko-KR" sz="1400" b="1" kern="1200" dirty="0" smtClean="0">
                          <a:solidFill>
                            <a:srgbClr val="C00000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  <a:cs typeface="+mn-cs"/>
                        </a:rPr>
                        <a:t>※ B(</a:t>
                      </a:r>
                      <a:r>
                        <a:rPr lang="ko-KR" altLang="en-US" sz="1400" b="1" kern="1200" dirty="0" err="1" smtClean="0">
                          <a:solidFill>
                            <a:srgbClr val="C00000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  <a:cs typeface="+mn-cs"/>
                        </a:rPr>
                        <a:t>만점기준</a:t>
                      </a:r>
                      <a:r>
                        <a:rPr lang="ko-KR" altLang="en-US" sz="1400" b="1" kern="1200" dirty="0" smtClean="0">
                          <a:solidFill>
                            <a:srgbClr val="C00000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  <a:cs typeface="+mn-cs"/>
                        </a:rPr>
                        <a:t> 조정계수</a:t>
                      </a:r>
                      <a:r>
                        <a:rPr lang="en-US" altLang="ko-KR" sz="1400" b="1" kern="1200" dirty="0" smtClean="0">
                          <a:solidFill>
                            <a:srgbClr val="C00000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  <a:cs typeface="+mn-cs"/>
                        </a:rPr>
                        <a:t>)</a:t>
                      </a:r>
                      <a:r>
                        <a:rPr lang="ko-KR" altLang="en-US" sz="1400" b="1" kern="1200" dirty="0" smtClean="0">
                          <a:solidFill>
                            <a:srgbClr val="C00000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  <a:cs typeface="+mn-cs"/>
                        </a:rPr>
                        <a:t>는 </a:t>
                      </a:r>
                      <a:r>
                        <a:rPr lang="en-US" altLang="ko-KR" sz="1400" b="1" kern="1200" dirty="0" smtClean="0">
                          <a:solidFill>
                            <a:srgbClr val="C00000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  <a:cs typeface="+mn-cs"/>
                        </a:rPr>
                        <a:t>1∼5 </a:t>
                      </a:r>
                      <a:r>
                        <a:rPr lang="ko-KR" altLang="en-US" sz="1400" b="1" kern="1200" dirty="0" err="1" smtClean="0">
                          <a:solidFill>
                            <a:srgbClr val="C00000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  <a:cs typeface="+mn-cs"/>
                        </a:rPr>
                        <a:t>범위이내</a:t>
                      </a:r>
                      <a:endParaRPr lang="ko-KR" altLang="en-US" sz="1400" b="1" kern="1200" dirty="0" smtClean="0">
                        <a:solidFill>
                          <a:srgbClr val="C00000"/>
                        </a:solidFill>
                        <a:effectLst/>
                        <a:latin typeface="HY목각파임B" panose="02030600000101010101" pitchFamily="18" charset="-127"/>
                        <a:ea typeface="HY목각파임B" panose="02030600000101010101" pitchFamily="18" charset="-127"/>
                        <a:cs typeface="+mn-cs"/>
                      </a:endParaRPr>
                    </a:p>
                  </a:txBody>
                  <a:tcPr marL="91434" marR="91434" marT="45709" marB="4570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4" name="그림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101281"/>
            <a:ext cx="3597572" cy="722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01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193321"/>
            <a:ext cx="9144000" cy="576064"/>
          </a:xfrm>
        </p:spPr>
        <p:txBody>
          <a:bodyPr/>
          <a:lstStyle/>
          <a:p>
            <a:pPr algn="l"/>
            <a:r>
              <a:rPr lang="en-US" altLang="ko-KR" dirty="0" smtClean="0">
                <a:solidFill>
                  <a:srgbClr val="00206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2800" b="1" dirty="0"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II. </a:t>
            </a:r>
            <a:r>
              <a:rPr lang="ko-KR" altLang="en-US" sz="2800" b="1" dirty="0" smtClean="0"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평 가 세 부 항 목 </a:t>
            </a:r>
            <a:r>
              <a:rPr lang="en-US" altLang="ko-KR" sz="2800" b="1" u="sng" dirty="0" smtClean="0">
                <a:solidFill>
                  <a:srgbClr val="C0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(</a:t>
            </a:r>
            <a:r>
              <a:rPr lang="ko-KR" altLang="en-US" sz="2800" b="1" u="sng" dirty="0" smtClean="0">
                <a:solidFill>
                  <a:srgbClr val="C0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수행능력</a:t>
            </a:r>
            <a:r>
              <a:rPr lang="en-US" altLang="ko-KR" sz="2800" b="1" u="sng" dirty="0">
                <a:solidFill>
                  <a:srgbClr val="C0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)</a:t>
            </a:r>
            <a:endParaRPr lang="en-US" altLang="ko-KR" sz="2800" b="1" u="sng" dirty="0" smtClean="0">
              <a:solidFill>
                <a:srgbClr val="C0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pic>
        <p:nvPicPr>
          <p:cNvPr id="12" name="Picture 18" descr="그림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6499" y="208717"/>
            <a:ext cx="1953434" cy="49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그룹 12"/>
          <p:cNvGrpSpPr/>
          <p:nvPr/>
        </p:nvGrpSpPr>
        <p:grpSpPr>
          <a:xfrm>
            <a:off x="7048500" y="0"/>
            <a:ext cx="2161433" cy="990600"/>
            <a:chOff x="7056120" y="-7620"/>
            <a:chExt cx="2161433" cy="990600"/>
          </a:xfrm>
        </p:grpSpPr>
        <p:sp>
          <p:nvSpPr>
            <p:cNvPr id="14" name="자유형 13"/>
            <p:cNvSpPr/>
            <p:nvPr/>
          </p:nvSpPr>
          <p:spPr>
            <a:xfrm>
              <a:off x="7056120" y="-7620"/>
              <a:ext cx="2095500" cy="990600"/>
            </a:xfrm>
            <a:custGeom>
              <a:avLst/>
              <a:gdLst>
                <a:gd name="connsiteX0" fmla="*/ 0 w 2095500"/>
                <a:gd name="connsiteY0" fmla="*/ 0 h 990600"/>
                <a:gd name="connsiteX1" fmla="*/ 2080260 w 2095500"/>
                <a:gd name="connsiteY1" fmla="*/ 7620 h 990600"/>
                <a:gd name="connsiteX2" fmla="*/ 2095500 w 2095500"/>
                <a:gd name="connsiteY2" fmla="*/ 990600 h 990600"/>
                <a:gd name="connsiteX3" fmla="*/ 1965960 w 2095500"/>
                <a:gd name="connsiteY3" fmla="*/ 967740 h 990600"/>
                <a:gd name="connsiteX4" fmla="*/ 1737360 w 2095500"/>
                <a:gd name="connsiteY4" fmla="*/ 967740 h 990600"/>
                <a:gd name="connsiteX5" fmla="*/ 1386840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  <a:gd name="connsiteX0" fmla="*/ 0 w 2095500"/>
                <a:gd name="connsiteY0" fmla="*/ 0 h 990600"/>
                <a:gd name="connsiteX1" fmla="*/ 2094548 w 2095500"/>
                <a:gd name="connsiteY1" fmla="*/ 7620 h 990600"/>
                <a:gd name="connsiteX2" fmla="*/ 2095500 w 2095500"/>
                <a:gd name="connsiteY2" fmla="*/ 990600 h 990600"/>
                <a:gd name="connsiteX3" fmla="*/ 1965960 w 2095500"/>
                <a:gd name="connsiteY3" fmla="*/ 967740 h 990600"/>
                <a:gd name="connsiteX4" fmla="*/ 1737360 w 2095500"/>
                <a:gd name="connsiteY4" fmla="*/ 967740 h 990600"/>
                <a:gd name="connsiteX5" fmla="*/ 1386840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  <a:gd name="connsiteX0" fmla="*/ 0 w 2095500"/>
                <a:gd name="connsiteY0" fmla="*/ 0 h 990600"/>
                <a:gd name="connsiteX1" fmla="*/ 2094548 w 2095500"/>
                <a:gd name="connsiteY1" fmla="*/ 7620 h 990600"/>
                <a:gd name="connsiteX2" fmla="*/ 2095500 w 2095500"/>
                <a:gd name="connsiteY2" fmla="*/ 990600 h 990600"/>
                <a:gd name="connsiteX3" fmla="*/ 1980247 w 2095500"/>
                <a:gd name="connsiteY3" fmla="*/ 972502 h 990600"/>
                <a:gd name="connsiteX4" fmla="*/ 1737360 w 2095500"/>
                <a:gd name="connsiteY4" fmla="*/ 967740 h 990600"/>
                <a:gd name="connsiteX5" fmla="*/ 1386840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  <a:gd name="connsiteX0" fmla="*/ 0 w 2095500"/>
                <a:gd name="connsiteY0" fmla="*/ 0 h 990600"/>
                <a:gd name="connsiteX1" fmla="*/ 2094548 w 2095500"/>
                <a:gd name="connsiteY1" fmla="*/ 7620 h 990600"/>
                <a:gd name="connsiteX2" fmla="*/ 2095500 w 2095500"/>
                <a:gd name="connsiteY2" fmla="*/ 990600 h 990600"/>
                <a:gd name="connsiteX3" fmla="*/ 1980247 w 2095500"/>
                <a:gd name="connsiteY3" fmla="*/ 972502 h 990600"/>
                <a:gd name="connsiteX4" fmla="*/ 1737360 w 2095500"/>
                <a:gd name="connsiteY4" fmla="*/ 967740 h 990600"/>
                <a:gd name="connsiteX5" fmla="*/ 1401128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  <a:gd name="connsiteX0" fmla="*/ 0 w 2095500"/>
                <a:gd name="connsiteY0" fmla="*/ 0 h 990600"/>
                <a:gd name="connsiteX1" fmla="*/ 2094548 w 2095500"/>
                <a:gd name="connsiteY1" fmla="*/ 7620 h 990600"/>
                <a:gd name="connsiteX2" fmla="*/ 2095500 w 2095500"/>
                <a:gd name="connsiteY2" fmla="*/ 990600 h 990600"/>
                <a:gd name="connsiteX3" fmla="*/ 1980247 w 2095500"/>
                <a:gd name="connsiteY3" fmla="*/ 982027 h 990600"/>
                <a:gd name="connsiteX4" fmla="*/ 1737360 w 2095500"/>
                <a:gd name="connsiteY4" fmla="*/ 967740 h 990600"/>
                <a:gd name="connsiteX5" fmla="*/ 1401128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095500" h="990600">
                  <a:moveTo>
                    <a:pt x="0" y="0"/>
                  </a:moveTo>
                  <a:lnTo>
                    <a:pt x="2094548" y="7620"/>
                  </a:lnTo>
                  <a:cubicBezTo>
                    <a:pt x="2094865" y="335280"/>
                    <a:pt x="2095183" y="662940"/>
                    <a:pt x="2095500" y="990600"/>
                  </a:cubicBezTo>
                  <a:lnTo>
                    <a:pt x="1980247" y="982027"/>
                  </a:lnTo>
                  <a:lnTo>
                    <a:pt x="1737360" y="967740"/>
                  </a:lnTo>
                  <a:lnTo>
                    <a:pt x="1401128" y="929640"/>
                  </a:lnTo>
                  <a:lnTo>
                    <a:pt x="1158240" y="868680"/>
                  </a:lnTo>
                  <a:lnTo>
                    <a:pt x="891540" y="784860"/>
                  </a:lnTo>
                  <a:lnTo>
                    <a:pt x="670560" y="701040"/>
                  </a:lnTo>
                  <a:lnTo>
                    <a:pt x="472440" y="586740"/>
                  </a:lnTo>
                  <a:lnTo>
                    <a:pt x="297180" y="449580"/>
                  </a:lnTo>
                  <a:lnTo>
                    <a:pt x="167640" y="297180"/>
                  </a:lnTo>
                  <a:lnTo>
                    <a:pt x="76200" y="1676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+mn-cs"/>
              </a:endParaRPr>
            </a:p>
          </p:txBody>
        </p:sp>
        <p:pic>
          <p:nvPicPr>
            <p:cNvPr id="15" name="Picture 18" descr="그림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64119" y="201097"/>
              <a:ext cx="1953434" cy="490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" name="TextBox 15"/>
          <p:cNvSpPr txBox="1"/>
          <p:nvPr/>
        </p:nvSpPr>
        <p:spPr bwMode="auto">
          <a:xfrm>
            <a:off x="179512" y="3495562"/>
            <a:ext cx="8568952" cy="106182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967DE"/>
                </a:solidFill>
                <a:effectLst/>
                <a:uLnTx/>
                <a:uFillTx/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1) </a:t>
            </a:r>
            <a:r>
              <a:rPr lang="ko-KR" altLang="en-US" sz="1400" b="1" noProof="0" dirty="0" smtClean="0">
                <a:solidFill>
                  <a:srgbClr val="3967DE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현장대리인은 </a:t>
            </a:r>
            <a:r>
              <a:rPr lang="ko-KR" altLang="en-US" sz="1400" b="1" noProof="0" dirty="0" err="1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공동수급체</a:t>
            </a:r>
            <a:r>
              <a:rPr lang="ko-KR" altLang="en-US" sz="1400" b="1" noProof="0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대표자 </a:t>
            </a:r>
            <a:r>
              <a:rPr lang="ko-KR" altLang="en-US" sz="1400" b="1" noProof="0" dirty="0" err="1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소속</a:t>
            </a:r>
            <a:r>
              <a:rPr lang="ko-KR" altLang="en-US" sz="1400" b="1" noProof="0" dirty="0" err="1" smtClean="0">
                <a:solidFill>
                  <a:srgbClr val="3967DE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이어야</a:t>
            </a:r>
            <a:r>
              <a:rPr lang="ko-KR" altLang="en-US" sz="1400" b="1" noProof="0" dirty="0" smtClean="0">
                <a:solidFill>
                  <a:srgbClr val="3967DE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한다</a:t>
            </a:r>
            <a:r>
              <a:rPr lang="en-US" altLang="ko-KR" sz="1400" b="1" noProof="0" dirty="0" smtClean="0">
                <a:solidFill>
                  <a:srgbClr val="3967DE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.</a:t>
            </a:r>
            <a:r>
              <a:rPr lang="ko-KR" altLang="en-US" sz="1400" b="1" dirty="0" smtClean="0">
                <a:solidFill>
                  <a:srgbClr val="3967DE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</a:t>
            </a:r>
            <a:endParaRPr kumimoji="0" lang="en-US" altLang="ko-KR" sz="1200" b="1" i="0" u="none" strike="noStrike" kern="1200" cap="none" spc="0" normalizeH="0" baseline="0" noProof="0" dirty="0" smtClean="0">
              <a:ln>
                <a:noFill/>
              </a:ln>
              <a:solidFill>
                <a:srgbClr val="3967DE"/>
              </a:solidFill>
              <a:effectLst/>
              <a:uLnTx/>
              <a:uFillTx/>
              <a:latin typeface="HY목각파임B" panose="02030600000101010101" pitchFamily="18" charset="-127"/>
              <a:ea typeface="HY목각파임B" panose="02030600000101010101" pitchFamily="18" charset="-127"/>
              <a:cs typeface="Arial" pitchFamily="34" charset="0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967DE"/>
                </a:solidFill>
                <a:effectLst/>
                <a:uLnTx/>
                <a:uFillTx/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2) </a:t>
            </a:r>
            <a:r>
              <a:rPr lang="ko-KR" altLang="en-US" sz="1400" b="1" dirty="0" smtClean="0">
                <a:solidFill>
                  <a:srgbClr val="3967DE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현장대리인의 자격요건은 공단 심사기준 </a:t>
            </a:r>
            <a:r>
              <a:rPr lang="en-US" altLang="ko-KR" sz="1400" b="1" dirty="0" smtClean="0">
                <a:solidFill>
                  <a:srgbClr val="3967DE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[</a:t>
            </a:r>
            <a:r>
              <a:rPr lang="ko-KR" altLang="en-US" sz="1400" b="1" dirty="0" smtClean="0">
                <a:solidFill>
                  <a:srgbClr val="3967DE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별표</a:t>
            </a:r>
            <a:r>
              <a:rPr lang="en-US" altLang="ko-KR" sz="1400" b="1" dirty="0">
                <a:solidFill>
                  <a:srgbClr val="3967DE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2</a:t>
            </a:r>
            <a:r>
              <a:rPr lang="en-US" altLang="ko-KR" sz="1400" b="1" dirty="0" smtClean="0">
                <a:solidFill>
                  <a:srgbClr val="3967DE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] 3. </a:t>
            </a:r>
            <a:r>
              <a:rPr lang="ko-KR" altLang="en-US" sz="1400" b="1" dirty="0" smtClean="0">
                <a:solidFill>
                  <a:srgbClr val="3967DE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바</a:t>
            </a:r>
            <a:r>
              <a:rPr lang="en-US" altLang="ko-KR" sz="1400" b="1" dirty="0" smtClean="0">
                <a:solidFill>
                  <a:srgbClr val="3967DE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. </a:t>
            </a:r>
            <a:r>
              <a:rPr lang="ko-KR" altLang="en-US" sz="1400" b="1" dirty="0" smtClean="0">
                <a:solidFill>
                  <a:srgbClr val="3967DE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의 공사 종류별 기술자이어야 한다</a:t>
            </a:r>
            <a:r>
              <a:rPr lang="en-US" altLang="ko-KR" sz="1400" b="1" dirty="0" smtClean="0">
                <a:solidFill>
                  <a:srgbClr val="3967DE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.</a:t>
            </a:r>
          </a:p>
          <a:p>
            <a:pPr>
              <a:lnSpc>
                <a:spcPct val="150000"/>
              </a:lnSpc>
              <a:defRPr/>
            </a:pPr>
            <a:r>
              <a:rPr lang="en-US" altLang="ko-KR" sz="1400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3) </a:t>
            </a:r>
            <a:r>
              <a:rPr lang="ko-KR" altLang="en-US" sz="1400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현장대리인의 입찰참가업체 입사기준일은 종합심사서류 </a:t>
            </a:r>
            <a:r>
              <a:rPr lang="ko-KR" altLang="en-US" sz="1400" b="1" dirty="0" err="1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제출일까지로</a:t>
            </a:r>
            <a:r>
              <a:rPr lang="ko-KR" altLang="en-US" sz="1400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한다</a:t>
            </a:r>
            <a:r>
              <a:rPr lang="en-US" altLang="ko-KR" sz="1400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.</a:t>
            </a:r>
          </a:p>
        </p:txBody>
      </p:sp>
      <p:sp>
        <p:nvSpPr>
          <p:cNvPr id="17" name="대각선 방향의 모서리가 둥근 사각형 16"/>
          <p:cNvSpPr/>
          <p:nvPr/>
        </p:nvSpPr>
        <p:spPr>
          <a:xfrm>
            <a:off x="273049" y="1124744"/>
            <a:ext cx="2570759" cy="366886"/>
          </a:xfrm>
          <a:prstGeom prst="round2Diag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dirty="0">
                <a:solidFill>
                  <a:prstClr val="black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2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  <a:cs typeface="+mn-cs"/>
              </a:rPr>
              <a:t>. </a:t>
            </a:r>
            <a:r>
              <a:rPr lang="ko-KR" altLang="en-US" dirty="0" err="1" smtClean="0">
                <a:solidFill>
                  <a:prstClr val="black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배치기술자</a:t>
            </a: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Y견고딕" panose="02030600000101010101" pitchFamily="18" charset="-127"/>
              <a:ea typeface="HY견고딕" panose="02030600000101010101" pitchFamily="18" charset="-127"/>
              <a:cs typeface="+mn-cs"/>
            </a:endParaRPr>
          </a:p>
        </p:txBody>
      </p:sp>
      <p:graphicFrame>
        <p:nvGraphicFramePr>
          <p:cNvPr id="18" name="표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1612941"/>
              </p:ext>
            </p:extLst>
          </p:nvPr>
        </p:nvGraphicFramePr>
        <p:xfrm>
          <a:off x="300934" y="1576513"/>
          <a:ext cx="8231506" cy="1859333"/>
        </p:xfrm>
        <a:graphic>
          <a:graphicData uri="http://schemas.openxmlformats.org/drawingml/2006/table">
            <a:tbl>
              <a:tblPr/>
              <a:tblGrid>
                <a:gridCol w="151415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1908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1540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88286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31681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심사항목</a:t>
                      </a:r>
                    </a:p>
                  </a:txBody>
                  <a:tcPr marL="91434" marR="91434" marT="45709" marB="4570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심사요소</a:t>
                      </a:r>
                    </a:p>
                  </a:txBody>
                  <a:tcPr marL="91434" marR="91434" marT="45709" marB="4570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배점</a:t>
                      </a:r>
                    </a:p>
                  </a:txBody>
                  <a:tcPr marL="91434" marR="91434" marT="45709" marB="4570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err="1" smtClean="0">
                          <a:solidFill>
                            <a:srgbClr val="000000"/>
                          </a:solidFill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점수산정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latin typeface="HY목각파임B" panose="02030600000101010101" pitchFamily="18" charset="-127"/>
                        <a:ea typeface="HY목각파임B" panose="02030600000101010101" pitchFamily="18" charset="-127"/>
                      </a:endParaRPr>
                    </a:p>
                  </a:txBody>
                  <a:tcPr marL="91434" marR="91434" marT="45709" marB="4570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27652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err="1" smtClean="0">
                          <a:solidFill>
                            <a:srgbClr val="000000"/>
                          </a:solidFill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배치기술자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 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HY목각파임B" panose="02030600000101010101" pitchFamily="18" charset="-127"/>
                        <a:ea typeface="HY목각파임B" panose="02030600000101010101" pitchFamily="18" charset="-127"/>
                      </a:endParaRPr>
                    </a:p>
                  </a:txBody>
                  <a:tcPr marL="91434" marR="91434" marT="45709" marB="45709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err="1" smtClean="0">
                          <a:solidFill>
                            <a:srgbClr val="000000"/>
                          </a:solidFill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현장대리인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 경력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HY목각파임B" panose="02030600000101010101" pitchFamily="18" charset="-127"/>
                        <a:ea typeface="HY목각파임B" panose="02030600000101010101" pitchFamily="18" charset="-127"/>
                      </a:endParaRPr>
                    </a:p>
                  </a:txBody>
                  <a:tcPr marL="91434" marR="91434" marT="45709" marB="4570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000000"/>
                          </a:solidFill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12</a:t>
                      </a:r>
                      <a:endParaRPr lang="en-US" sz="1400" b="1" dirty="0">
                        <a:solidFill>
                          <a:srgbClr val="000000"/>
                        </a:solidFill>
                        <a:latin typeface="HY목각파임B" panose="02030600000101010101" pitchFamily="18" charset="-127"/>
                        <a:ea typeface="HY목각파임B" panose="02030600000101010101" pitchFamily="18" charset="-127"/>
                      </a:endParaRPr>
                    </a:p>
                  </a:txBody>
                  <a:tcPr marL="91434" marR="91434" marT="45709" marB="4570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altLang="ko-KR" sz="1400" b="1" kern="1200" dirty="0" smtClean="0">
                        <a:solidFill>
                          <a:schemeClr val="tx1"/>
                        </a:solidFill>
                        <a:effectLst/>
                        <a:latin typeface="HY목각파임B" panose="02030600000101010101" pitchFamily="18" charset="-127"/>
                        <a:ea typeface="HY목각파임B" panose="02030600000101010101" pitchFamily="18" charset="-127"/>
                        <a:cs typeface="+mn-cs"/>
                      </a:endParaRPr>
                    </a:p>
                    <a:p>
                      <a:pPr algn="ctr"/>
                      <a:endParaRPr lang="en-US" altLang="ko-KR" sz="1400" b="1" kern="1200" dirty="0" smtClean="0">
                        <a:solidFill>
                          <a:schemeClr val="tx1"/>
                        </a:solidFill>
                        <a:effectLst/>
                        <a:latin typeface="HY목각파임B" panose="02030600000101010101" pitchFamily="18" charset="-127"/>
                        <a:ea typeface="HY목각파임B" panose="02030600000101010101" pitchFamily="18" charset="-127"/>
                        <a:cs typeface="+mn-cs"/>
                      </a:endParaRPr>
                    </a:p>
                    <a:p>
                      <a:pPr algn="l"/>
                      <a:endParaRPr lang="en-US" altLang="ko-KR" sz="1100" b="1" kern="1200" dirty="0" smtClean="0">
                        <a:solidFill>
                          <a:srgbClr val="C00000"/>
                        </a:solidFill>
                        <a:effectLst/>
                        <a:latin typeface="HY목각파임B" panose="02030600000101010101" pitchFamily="18" charset="-127"/>
                        <a:ea typeface="HY목각파임B" panose="02030600000101010101" pitchFamily="18" charset="-127"/>
                        <a:cs typeface="+mn-cs"/>
                      </a:endParaRPr>
                    </a:p>
                    <a:p>
                      <a:pPr algn="l"/>
                      <a:endParaRPr lang="en-US" altLang="ko-KR" sz="1100" b="1" kern="1200" dirty="0" smtClean="0">
                        <a:solidFill>
                          <a:srgbClr val="C00000"/>
                        </a:solidFill>
                        <a:effectLst/>
                        <a:latin typeface="HY목각파임B" panose="02030600000101010101" pitchFamily="18" charset="-127"/>
                        <a:ea typeface="HY목각파임B" panose="02030600000101010101" pitchFamily="18" charset="-127"/>
                        <a:cs typeface="+mn-cs"/>
                      </a:endParaRPr>
                    </a:p>
                    <a:p>
                      <a:pPr algn="l"/>
                      <a:r>
                        <a:rPr lang="en-US" altLang="ko-KR" sz="1100" b="1" kern="1200" dirty="0" smtClean="0">
                          <a:solidFill>
                            <a:schemeClr val="accent5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  <a:cs typeface="+mn-cs"/>
                        </a:rPr>
                        <a:t>※ </a:t>
                      </a:r>
                      <a:r>
                        <a:rPr lang="ko-KR" altLang="en-US" sz="1100" b="1" kern="1200" baseline="0" dirty="0" smtClean="0">
                          <a:solidFill>
                            <a:schemeClr val="accent5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  <a:cs typeface="+mn-cs"/>
                        </a:rPr>
                        <a:t>경력 심사기준</a:t>
                      </a:r>
                      <a:endParaRPr lang="en-US" altLang="ko-KR" sz="1100" b="1" kern="1200" baseline="0" dirty="0" smtClean="0">
                        <a:solidFill>
                          <a:schemeClr val="accent5"/>
                        </a:solidFill>
                        <a:effectLst/>
                        <a:latin typeface="HY목각파임B" panose="02030600000101010101" pitchFamily="18" charset="-127"/>
                        <a:ea typeface="HY목각파임B" panose="02030600000101010101" pitchFamily="18" charset="-127"/>
                        <a:cs typeface="+mn-cs"/>
                      </a:endParaRPr>
                    </a:p>
                    <a:p>
                      <a:pPr algn="l"/>
                      <a:r>
                        <a:rPr lang="ko-KR" altLang="en-US" sz="1100" b="1" kern="1200" baseline="0" dirty="0" smtClean="0">
                          <a:solidFill>
                            <a:schemeClr val="accent5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  <a:cs typeface="+mn-cs"/>
                        </a:rPr>
                        <a:t> </a:t>
                      </a:r>
                      <a:r>
                        <a:rPr lang="en-US" altLang="ko-KR" sz="1100" b="1" kern="1200" baseline="0" dirty="0" smtClean="0">
                          <a:solidFill>
                            <a:schemeClr val="accent5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  <a:cs typeface="+mn-cs"/>
                        </a:rPr>
                        <a:t>·</a:t>
                      </a:r>
                      <a:r>
                        <a:rPr lang="ko-KR" altLang="en-US" sz="1100" b="1" kern="1200" baseline="0" dirty="0" smtClean="0">
                          <a:solidFill>
                            <a:schemeClr val="accent5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  <a:cs typeface="+mn-cs"/>
                        </a:rPr>
                        <a:t>동일업종</a:t>
                      </a:r>
                      <a:r>
                        <a:rPr lang="en-US" altLang="ko-KR" sz="1100" b="1" kern="1200" baseline="0" dirty="0" smtClean="0">
                          <a:solidFill>
                            <a:schemeClr val="accent5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  <a:cs typeface="+mn-cs"/>
                        </a:rPr>
                        <a:t>(</a:t>
                      </a:r>
                      <a:r>
                        <a:rPr lang="ko-KR" altLang="en-US" sz="1100" b="1" kern="1200" baseline="0" dirty="0" smtClean="0">
                          <a:solidFill>
                            <a:schemeClr val="accent5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  <a:cs typeface="+mn-cs"/>
                        </a:rPr>
                        <a:t>전기</a:t>
                      </a:r>
                      <a:r>
                        <a:rPr lang="en-US" altLang="ko-KR" sz="1100" b="1" kern="1200" baseline="0" dirty="0" smtClean="0">
                          <a:solidFill>
                            <a:schemeClr val="accent5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  <a:cs typeface="+mn-cs"/>
                        </a:rPr>
                        <a:t>, </a:t>
                      </a:r>
                      <a:r>
                        <a:rPr lang="ko-KR" altLang="en-US" sz="1100" b="1" kern="1200" baseline="0" dirty="0" smtClean="0">
                          <a:solidFill>
                            <a:schemeClr val="accent5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  <a:cs typeface="+mn-cs"/>
                        </a:rPr>
                        <a:t>통신 등</a:t>
                      </a:r>
                      <a:r>
                        <a:rPr lang="en-US" altLang="ko-KR" sz="1100" b="1" kern="1200" baseline="0" dirty="0" smtClean="0">
                          <a:solidFill>
                            <a:schemeClr val="accent5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  <a:cs typeface="+mn-cs"/>
                        </a:rPr>
                        <a:t>)</a:t>
                      </a:r>
                      <a:r>
                        <a:rPr lang="ko-KR" altLang="en-US" sz="1100" b="1" kern="1200" baseline="0" dirty="0" smtClean="0">
                          <a:solidFill>
                            <a:schemeClr val="accent5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  <a:cs typeface="+mn-cs"/>
                        </a:rPr>
                        <a:t> 참여 경력이 원칙</a:t>
                      </a:r>
                      <a:endParaRPr lang="en-US" altLang="ko-KR" sz="1100" b="1" kern="1200" baseline="0" dirty="0" smtClean="0">
                        <a:solidFill>
                          <a:schemeClr val="accent5"/>
                        </a:solidFill>
                        <a:effectLst/>
                        <a:latin typeface="HY목각파임B" panose="02030600000101010101" pitchFamily="18" charset="-127"/>
                        <a:ea typeface="HY목각파임B" panose="02030600000101010101" pitchFamily="18" charset="-127"/>
                        <a:cs typeface="+mn-cs"/>
                      </a:endParaRPr>
                    </a:p>
                    <a:p>
                      <a:pPr algn="l"/>
                      <a:r>
                        <a:rPr lang="en-US" altLang="ko-KR" sz="1100" b="1" kern="1200" baseline="0" dirty="0" smtClean="0">
                          <a:solidFill>
                            <a:schemeClr val="accent5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  <a:cs typeface="+mn-cs"/>
                        </a:rPr>
                        <a:t> </a:t>
                      </a:r>
                      <a:r>
                        <a:rPr lang="en-US" altLang="ko-KR" sz="1100" b="1" kern="1200" baseline="0" dirty="0" smtClean="0">
                          <a:solidFill>
                            <a:srgbClr val="C00000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  <a:cs typeface="+mn-cs"/>
                        </a:rPr>
                        <a:t>·</a:t>
                      </a:r>
                      <a:r>
                        <a:rPr lang="ko-KR" altLang="en-US" sz="1100" b="1" kern="1200" baseline="0" dirty="0" smtClean="0">
                          <a:solidFill>
                            <a:srgbClr val="C00000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  <a:cs typeface="+mn-cs"/>
                        </a:rPr>
                        <a:t>특수한 공사</a:t>
                      </a:r>
                      <a:r>
                        <a:rPr lang="en-US" altLang="ko-KR" sz="1100" b="1" kern="1200" baseline="0" dirty="0" smtClean="0">
                          <a:solidFill>
                            <a:srgbClr val="C00000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  <a:cs typeface="+mn-cs"/>
                        </a:rPr>
                        <a:t>(</a:t>
                      </a:r>
                      <a:r>
                        <a:rPr lang="ko-KR" altLang="en-US" sz="1100" b="1" kern="1200" baseline="0" dirty="0" smtClean="0">
                          <a:solidFill>
                            <a:srgbClr val="C00000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  <a:cs typeface="+mn-cs"/>
                        </a:rPr>
                        <a:t>전차선</a:t>
                      </a:r>
                      <a:r>
                        <a:rPr lang="en-US" altLang="ko-KR" sz="1100" b="1" kern="1200" baseline="0" dirty="0" smtClean="0">
                          <a:solidFill>
                            <a:srgbClr val="C00000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  <a:cs typeface="+mn-cs"/>
                        </a:rPr>
                        <a:t>, </a:t>
                      </a:r>
                      <a:r>
                        <a:rPr lang="ko-KR" altLang="en-US" sz="1100" b="1" kern="1200" baseline="0" dirty="0" smtClean="0">
                          <a:solidFill>
                            <a:srgbClr val="C00000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  <a:cs typeface="+mn-cs"/>
                        </a:rPr>
                        <a:t>신호 등</a:t>
                      </a:r>
                      <a:r>
                        <a:rPr lang="en-US" altLang="ko-KR" sz="1100" b="1" kern="1200" baseline="0" dirty="0" smtClean="0">
                          <a:solidFill>
                            <a:srgbClr val="C00000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  <a:cs typeface="+mn-cs"/>
                        </a:rPr>
                        <a:t>)</a:t>
                      </a:r>
                      <a:r>
                        <a:rPr lang="ko-KR" altLang="en-US" sz="1100" b="1" kern="1200" baseline="0" dirty="0" smtClean="0">
                          <a:solidFill>
                            <a:srgbClr val="C00000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  <a:cs typeface="+mn-cs"/>
                        </a:rPr>
                        <a:t>는 </a:t>
                      </a:r>
                      <a:r>
                        <a:rPr lang="ko-KR" altLang="en-US" sz="1100" b="1" kern="1200" baseline="0" dirty="0" err="1" smtClean="0">
                          <a:solidFill>
                            <a:srgbClr val="C00000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  <a:cs typeface="+mn-cs"/>
                        </a:rPr>
                        <a:t>동일공사</a:t>
                      </a:r>
                      <a:r>
                        <a:rPr lang="ko-KR" altLang="en-US" sz="1100" b="1" kern="1200" baseline="0" dirty="0" smtClean="0">
                          <a:solidFill>
                            <a:srgbClr val="C00000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  <a:cs typeface="+mn-cs"/>
                        </a:rPr>
                        <a:t> 참여 경력</a:t>
                      </a:r>
                      <a:endParaRPr lang="en-US" altLang="ko-KR" sz="1100" b="1" kern="1200" baseline="0" dirty="0" smtClean="0">
                        <a:solidFill>
                          <a:srgbClr val="C00000"/>
                        </a:solidFill>
                        <a:effectLst/>
                        <a:latin typeface="HY목각파임B" panose="02030600000101010101" pitchFamily="18" charset="-127"/>
                        <a:ea typeface="HY목각파임B" panose="02030600000101010101" pitchFamily="18" charset="-127"/>
                        <a:cs typeface="+mn-cs"/>
                      </a:endParaRPr>
                    </a:p>
                  </a:txBody>
                  <a:tcPr marL="91434" marR="91434" marT="45709" marB="4570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656" y="2044843"/>
            <a:ext cx="3717776" cy="746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91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193321"/>
            <a:ext cx="9144000" cy="576064"/>
          </a:xfrm>
        </p:spPr>
        <p:txBody>
          <a:bodyPr/>
          <a:lstStyle/>
          <a:p>
            <a:pPr algn="l"/>
            <a:r>
              <a:rPr lang="en-US" altLang="ko-KR" dirty="0" smtClean="0">
                <a:solidFill>
                  <a:srgbClr val="00206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2800" b="1" dirty="0"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II. </a:t>
            </a:r>
            <a:r>
              <a:rPr lang="ko-KR" altLang="en-US" sz="2800" b="1" dirty="0" smtClean="0"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평 가 세 부 항 목 </a:t>
            </a:r>
            <a:r>
              <a:rPr lang="en-US" altLang="ko-KR" sz="2800" b="1" u="sng" dirty="0" smtClean="0">
                <a:solidFill>
                  <a:srgbClr val="C0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(</a:t>
            </a:r>
            <a:r>
              <a:rPr lang="ko-KR" altLang="en-US" sz="2800" b="1" u="sng" dirty="0" smtClean="0">
                <a:solidFill>
                  <a:srgbClr val="C0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수행능력</a:t>
            </a:r>
            <a:r>
              <a:rPr lang="en-US" altLang="ko-KR" sz="2800" b="1" u="sng" dirty="0">
                <a:solidFill>
                  <a:srgbClr val="C0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)</a:t>
            </a:r>
            <a:endParaRPr lang="en-US" altLang="ko-KR" sz="2800" b="1" u="sng" dirty="0" smtClean="0">
              <a:solidFill>
                <a:srgbClr val="C0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pic>
        <p:nvPicPr>
          <p:cNvPr id="12" name="Picture 18" descr="그림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6499" y="208717"/>
            <a:ext cx="1953434" cy="49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그룹 12"/>
          <p:cNvGrpSpPr/>
          <p:nvPr/>
        </p:nvGrpSpPr>
        <p:grpSpPr>
          <a:xfrm>
            <a:off x="7048500" y="0"/>
            <a:ext cx="2161433" cy="990600"/>
            <a:chOff x="7056120" y="-7620"/>
            <a:chExt cx="2161433" cy="990600"/>
          </a:xfrm>
        </p:grpSpPr>
        <p:sp>
          <p:nvSpPr>
            <p:cNvPr id="14" name="자유형 13"/>
            <p:cNvSpPr/>
            <p:nvPr/>
          </p:nvSpPr>
          <p:spPr>
            <a:xfrm>
              <a:off x="7056120" y="-7620"/>
              <a:ext cx="2095500" cy="990600"/>
            </a:xfrm>
            <a:custGeom>
              <a:avLst/>
              <a:gdLst>
                <a:gd name="connsiteX0" fmla="*/ 0 w 2095500"/>
                <a:gd name="connsiteY0" fmla="*/ 0 h 990600"/>
                <a:gd name="connsiteX1" fmla="*/ 2080260 w 2095500"/>
                <a:gd name="connsiteY1" fmla="*/ 7620 h 990600"/>
                <a:gd name="connsiteX2" fmla="*/ 2095500 w 2095500"/>
                <a:gd name="connsiteY2" fmla="*/ 990600 h 990600"/>
                <a:gd name="connsiteX3" fmla="*/ 1965960 w 2095500"/>
                <a:gd name="connsiteY3" fmla="*/ 967740 h 990600"/>
                <a:gd name="connsiteX4" fmla="*/ 1737360 w 2095500"/>
                <a:gd name="connsiteY4" fmla="*/ 967740 h 990600"/>
                <a:gd name="connsiteX5" fmla="*/ 1386840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  <a:gd name="connsiteX0" fmla="*/ 0 w 2095500"/>
                <a:gd name="connsiteY0" fmla="*/ 0 h 990600"/>
                <a:gd name="connsiteX1" fmla="*/ 2094548 w 2095500"/>
                <a:gd name="connsiteY1" fmla="*/ 7620 h 990600"/>
                <a:gd name="connsiteX2" fmla="*/ 2095500 w 2095500"/>
                <a:gd name="connsiteY2" fmla="*/ 990600 h 990600"/>
                <a:gd name="connsiteX3" fmla="*/ 1965960 w 2095500"/>
                <a:gd name="connsiteY3" fmla="*/ 967740 h 990600"/>
                <a:gd name="connsiteX4" fmla="*/ 1737360 w 2095500"/>
                <a:gd name="connsiteY4" fmla="*/ 967740 h 990600"/>
                <a:gd name="connsiteX5" fmla="*/ 1386840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  <a:gd name="connsiteX0" fmla="*/ 0 w 2095500"/>
                <a:gd name="connsiteY0" fmla="*/ 0 h 990600"/>
                <a:gd name="connsiteX1" fmla="*/ 2094548 w 2095500"/>
                <a:gd name="connsiteY1" fmla="*/ 7620 h 990600"/>
                <a:gd name="connsiteX2" fmla="*/ 2095500 w 2095500"/>
                <a:gd name="connsiteY2" fmla="*/ 990600 h 990600"/>
                <a:gd name="connsiteX3" fmla="*/ 1980247 w 2095500"/>
                <a:gd name="connsiteY3" fmla="*/ 972502 h 990600"/>
                <a:gd name="connsiteX4" fmla="*/ 1737360 w 2095500"/>
                <a:gd name="connsiteY4" fmla="*/ 967740 h 990600"/>
                <a:gd name="connsiteX5" fmla="*/ 1386840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  <a:gd name="connsiteX0" fmla="*/ 0 w 2095500"/>
                <a:gd name="connsiteY0" fmla="*/ 0 h 990600"/>
                <a:gd name="connsiteX1" fmla="*/ 2094548 w 2095500"/>
                <a:gd name="connsiteY1" fmla="*/ 7620 h 990600"/>
                <a:gd name="connsiteX2" fmla="*/ 2095500 w 2095500"/>
                <a:gd name="connsiteY2" fmla="*/ 990600 h 990600"/>
                <a:gd name="connsiteX3" fmla="*/ 1980247 w 2095500"/>
                <a:gd name="connsiteY3" fmla="*/ 972502 h 990600"/>
                <a:gd name="connsiteX4" fmla="*/ 1737360 w 2095500"/>
                <a:gd name="connsiteY4" fmla="*/ 967740 h 990600"/>
                <a:gd name="connsiteX5" fmla="*/ 1401128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  <a:gd name="connsiteX0" fmla="*/ 0 w 2095500"/>
                <a:gd name="connsiteY0" fmla="*/ 0 h 990600"/>
                <a:gd name="connsiteX1" fmla="*/ 2094548 w 2095500"/>
                <a:gd name="connsiteY1" fmla="*/ 7620 h 990600"/>
                <a:gd name="connsiteX2" fmla="*/ 2095500 w 2095500"/>
                <a:gd name="connsiteY2" fmla="*/ 990600 h 990600"/>
                <a:gd name="connsiteX3" fmla="*/ 1980247 w 2095500"/>
                <a:gd name="connsiteY3" fmla="*/ 982027 h 990600"/>
                <a:gd name="connsiteX4" fmla="*/ 1737360 w 2095500"/>
                <a:gd name="connsiteY4" fmla="*/ 967740 h 990600"/>
                <a:gd name="connsiteX5" fmla="*/ 1401128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095500" h="990600">
                  <a:moveTo>
                    <a:pt x="0" y="0"/>
                  </a:moveTo>
                  <a:lnTo>
                    <a:pt x="2094548" y="7620"/>
                  </a:lnTo>
                  <a:cubicBezTo>
                    <a:pt x="2094865" y="335280"/>
                    <a:pt x="2095183" y="662940"/>
                    <a:pt x="2095500" y="990600"/>
                  </a:cubicBezTo>
                  <a:lnTo>
                    <a:pt x="1980247" y="982027"/>
                  </a:lnTo>
                  <a:lnTo>
                    <a:pt x="1737360" y="967740"/>
                  </a:lnTo>
                  <a:lnTo>
                    <a:pt x="1401128" y="929640"/>
                  </a:lnTo>
                  <a:lnTo>
                    <a:pt x="1158240" y="868680"/>
                  </a:lnTo>
                  <a:lnTo>
                    <a:pt x="891540" y="784860"/>
                  </a:lnTo>
                  <a:lnTo>
                    <a:pt x="670560" y="701040"/>
                  </a:lnTo>
                  <a:lnTo>
                    <a:pt x="472440" y="586740"/>
                  </a:lnTo>
                  <a:lnTo>
                    <a:pt x="297180" y="449580"/>
                  </a:lnTo>
                  <a:lnTo>
                    <a:pt x="167640" y="297180"/>
                  </a:lnTo>
                  <a:lnTo>
                    <a:pt x="76200" y="1676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+mn-cs"/>
              </a:endParaRPr>
            </a:p>
          </p:txBody>
        </p:sp>
        <p:pic>
          <p:nvPicPr>
            <p:cNvPr id="15" name="Picture 18" descr="그림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64119" y="201097"/>
              <a:ext cx="1953434" cy="490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" name="대각선 방향의 모서리가 둥근 사각형 16"/>
          <p:cNvSpPr/>
          <p:nvPr/>
        </p:nvSpPr>
        <p:spPr>
          <a:xfrm>
            <a:off x="273049" y="1124744"/>
            <a:ext cx="2714775" cy="366886"/>
          </a:xfrm>
          <a:prstGeom prst="round2Diag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3</a:t>
            </a:r>
            <a:r>
              <a:rPr lang="en-US" altLang="ko-KR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. </a:t>
            </a:r>
            <a:r>
              <a:rPr lang="ko-KR" altLang="en-US" dirty="0" err="1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공동수급체</a:t>
            </a:r>
            <a:r>
              <a:rPr lang="ko-KR" altLang="en-US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구성</a:t>
            </a:r>
            <a:r>
              <a:rPr lang="en-US" altLang="ko-KR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(4</a:t>
            </a:r>
            <a:r>
              <a:rPr lang="ko-KR" altLang="en-US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점</a:t>
            </a:r>
            <a:r>
              <a:rPr lang="en-US" altLang="ko-KR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)</a:t>
            </a:r>
            <a:endParaRPr lang="ko-KR" altLang="en-US" dirty="0">
              <a:solidFill>
                <a:schemeClr val="tx1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1117971"/>
              </p:ext>
            </p:extLst>
          </p:nvPr>
        </p:nvGraphicFramePr>
        <p:xfrm>
          <a:off x="273049" y="1579728"/>
          <a:ext cx="8475416" cy="2229801"/>
        </p:xfrm>
        <a:graphic>
          <a:graphicData uri="http://schemas.openxmlformats.org/drawingml/2006/table">
            <a:tbl>
              <a:tblPr/>
              <a:tblGrid>
                <a:gridCol w="288482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1274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6953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xmlns="" val="79714769"/>
                    </a:ext>
                  </a:extLst>
                </a:gridCol>
                <a:gridCol w="144016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79585">
                <a:tc rowSpan="2">
                  <a:txBody>
                    <a:bodyPr/>
                    <a:lstStyle>
                      <a:lvl1pPr>
                        <a:spcBef>
                          <a:spcPts val="1000"/>
                        </a:spcBef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1pPr>
                      <a:lvl2pPr marL="742950" indent="-285750">
                        <a:spcBef>
                          <a:spcPts val="1000"/>
                        </a:spcBef>
                        <a:defRPr sz="15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defRPr sz="14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3pPr>
                      <a:lvl4pPr marL="1600200" indent="-228600">
                        <a:spcBef>
                          <a:spcPts val="300"/>
                        </a:spcBef>
                        <a:buFont typeface="HY헤드라인M" pitchFamily="18" charset="-127"/>
                        <a:defRPr sz="13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공 사 규 모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(</a:t>
                      </a:r>
                      <a:r>
                        <a:rPr kumimoji="0" lang="ko-KR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공사 추정가격</a:t>
                      </a:r>
                      <a:r>
                        <a:rPr kumimoji="0" lang="en-US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)</a:t>
                      </a:r>
                      <a:endParaRPr kumimoji="0" lang="ko-KR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목각파임B" panose="02030600000101010101" pitchFamily="18" charset="-127"/>
                        <a:ea typeface="HY목각파임B" panose="02030600000101010101" pitchFamily="18" charset="-127"/>
                      </a:endParaRPr>
                    </a:p>
                  </a:txBody>
                  <a:tcPr marL="17905" marR="17905" marT="17917" marB="17917" anchor="ctr" horzOverflow="overflow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ts val="1000"/>
                        </a:spcBef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1pPr>
                      <a:lvl2pPr marL="742950" indent="-285750">
                        <a:spcBef>
                          <a:spcPts val="1000"/>
                        </a:spcBef>
                        <a:defRPr sz="15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defRPr sz="14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3pPr>
                      <a:lvl4pPr marL="1600200" indent="-228600">
                        <a:spcBef>
                          <a:spcPts val="300"/>
                        </a:spcBef>
                        <a:buFont typeface="HY헤드라인M" pitchFamily="18" charset="-127"/>
                        <a:defRPr sz="13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단 독 입 찰</a:t>
                      </a:r>
                    </a:p>
                  </a:txBody>
                  <a:tcPr marL="17905" marR="17905" marT="17917" marB="17917" anchor="ctr" horzOverflow="overflow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>
                      <a:lvl1pPr>
                        <a:spcBef>
                          <a:spcPts val="1000"/>
                        </a:spcBef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1pPr>
                      <a:lvl2pPr marL="742950" indent="-285750">
                        <a:spcBef>
                          <a:spcPts val="1000"/>
                        </a:spcBef>
                        <a:defRPr sz="15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defRPr sz="14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3pPr>
                      <a:lvl4pPr marL="1600200" indent="-228600">
                        <a:spcBef>
                          <a:spcPts val="300"/>
                        </a:spcBef>
                        <a:buFont typeface="HY헤드라인M" pitchFamily="18" charset="-127"/>
                        <a:defRPr sz="13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공동수급체 구성원 비율</a:t>
                      </a:r>
                    </a:p>
                  </a:txBody>
                  <a:tcPr marL="17905" marR="17905" marT="17917" marB="17917" anchor="ctr" horzOverflow="overflow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6586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ts val="1000"/>
                        </a:spcBef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1pPr>
                      <a:lvl2pPr marL="742950" indent="-285750">
                        <a:spcBef>
                          <a:spcPts val="1000"/>
                        </a:spcBef>
                        <a:defRPr sz="15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defRPr sz="14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3pPr>
                      <a:lvl4pPr marL="1600200" indent="-228600">
                        <a:spcBef>
                          <a:spcPts val="300"/>
                        </a:spcBef>
                        <a:buFont typeface="HY헤드라인M" pitchFamily="18" charset="-127"/>
                        <a:defRPr sz="13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15% </a:t>
                      </a:r>
                      <a:r>
                        <a:rPr kumimoji="0" lang="ko-KR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미만</a:t>
                      </a:r>
                    </a:p>
                  </a:txBody>
                  <a:tcPr marL="17905" marR="17905" marT="17917" marB="17917" anchor="ctr" horzOverflow="overflow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15% </a:t>
                      </a:r>
                      <a:r>
                        <a:rPr kumimoji="0" lang="ko-KR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이상 </a:t>
                      </a:r>
                      <a:r>
                        <a:rPr kumimoji="0" lang="en-US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~ 25% </a:t>
                      </a:r>
                      <a:r>
                        <a:rPr kumimoji="0" lang="ko-KR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미만</a:t>
                      </a:r>
                    </a:p>
                  </a:txBody>
                  <a:tcPr marL="17905" marR="17905" marT="17917" marB="17917" anchor="ctr" horzOverflow="overflow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000"/>
                        </a:spcBef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1pPr>
                      <a:lvl2pPr marL="742950" indent="-285750">
                        <a:spcBef>
                          <a:spcPts val="1000"/>
                        </a:spcBef>
                        <a:defRPr sz="15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defRPr sz="14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3pPr>
                      <a:lvl4pPr marL="1600200" indent="-228600">
                        <a:spcBef>
                          <a:spcPts val="300"/>
                        </a:spcBef>
                        <a:buFont typeface="HY헤드라인M" pitchFamily="18" charset="-127"/>
                        <a:defRPr sz="13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25% </a:t>
                      </a:r>
                      <a:r>
                        <a:rPr kumimoji="0" lang="ko-KR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이상</a:t>
                      </a:r>
                    </a:p>
                  </a:txBody>
                  <a:tcPr marL="17905" marR="17905" marT="17917" marB="17917" anchor="ctr" horzOverflow="overflow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7041">
                <a:tc>
                  <a:txBody>
                    <a:bodyPr/>
                    <a:lstStyle>
                      <a:lvl1pPr>
                        <a:spcBef>
                          <a:spcPts val="1000"/>
                        </a:spcBef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1pPr>
                      <a:lvl2pPr marL="742950" indent="-285750">
                        <a:spcBef>
                          <a:spcPts val="1000"/>
                        </a:spcBef>
                        <a:defRPr sz="15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defRPr sz="14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3pPr>
                      <a:lvl4pPr marL="1600200" indent="-228600">
                        <a:spcBef>
                          <a:spcPts val="300"/>
                        </a:spcBef>
                        <a:buFont typeface="HY헤드라인M" pitchFamily="18" charset="-127"/>
                        <a:defRPr sz="13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1,000</a:t>
                      </a:r>
                      <a:r>
                        <a:rPr kumimoji="0" lang="ko-KR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억원 이상</a:t>
                      </a:r>
                    </a:p>
                  </a:txBody>
                  <a:tcPr marL="17905" marR="17905" marT="17917" marB="17917" anchor="ctr" horzOverflow="overflow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000"/>
                        </a:spcBef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1pPr>
                      <a:lvl2pPr marL="742950" indent="-285750">
                        <a:spcBef>
                          <a:spcPts val="1000"/>
                        </a:spcBef>
                        <a:defRPr sz="15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defRPr sz="14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3pPr>
                      <a:lvl4pPr marL="1600200" indent="-228600">
                        <a:spcBef>
                          <a:spcPts val="300"/>
                        </a:spcBef>
                        <a:buFont typeface="HY헤드라인M" pitchFamily="18" charset="-127"/>
                        <a:defRPr sz="13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1.7</a:t>
                      </a:r>
                      <a:r>
                        <a:rPr kumimoji="0" lang="ko-KR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점</a:t>
                      </a:r>
                      <a:endParaRPr kumimoji="0" lang="en-US" altLang="ko-K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목각파임B" panose="02030600000101010101" pitchFamily="18" charset="-127"/>
                        <a:ea typeface="HY목각파임B" panose="02030600000101010101" pitchFamily="18" charset="-127"/>
                      </a:endParaRPr>
                    </a:p>
                  </a:txBody>
                  <a:tcPr marL="17905" marR="17905" marT="17917" marB="17917" anchor="ctr" horzOverflow="overflow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000"/>
                        </a:spcBef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1pPr>
                      <a:lvl2pPr marL="742950" indent="-285750">
                        <a:spcBef>
                          <a:spcPts val="1000"/>
                        </a:spcBef>
                        <a:defRPr sz="15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defRPr sz="14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3pPr>
                      <a:lvl4pPr marL="1600200" indent="-228600">
                        <a:spcBef>
                          <a:spcPts val="300"/>
                        </a:spcBef>
                        <a:buFont typeface="HY헤드라인M" pitchFamily="18" charset="-127"/>
                        <a:defRPr sz="13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1.8</a:t>
                      </a:r>
                      <a:r>
                        <a:rPr kumimoji="0" lang="ko-KR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점</a:t>
                      </a:r>
                      <a:endParaRPr kumimoji="0" lang="en-US" altLang="ko-K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목각파임B" panose="02030600000101010101" pitchFamily="18" charset="-127"/>
                        <a:ea typeface="HY목각파임B" panose="02030600000101010101" pitchFamily="18" charset="-127"/>
                      </a:endParaRPr>
                    </a:p>
                  </a:txBody>
                  <a:tcPr marL="17905" marR="17905" marT="17917" marB="17917" anchor="ctr" horzOverflow="overflow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1.9</a:t>
                      </a:r>
                      <a:r>
                        <a:rPr kumimoji="0" lang="ko-KR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점</a:t>
                      </a:r>
                      <a:endParaRPr kumimoji="0" lang="en-US" altLang="ko-K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목각파임B" panose="02030600000101010101" pitchFamily="18" charset="-127"/>
                        <a:ea typeface="HY목각파임B" panose="02030600000101010101" pitchFamily="18" charset="-127"/>
                      </a:endParaRPr>
                    </a:p>
                  </a:txBody>
                  <a:tcPr marL="17905" marR="17905" marT="17917" marB="17917" anchor="ctr" horzOverflow="overflow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000"/>
                        </a:spcBef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1pPr>
                      <a:lvl2pPr marL="742950" indent="-285750">
                        <a:spcBef>
                          <a:spcPts val="1000"/>
                        </a:spcBef>
                        <a:defRPr sz="15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defRPr sz="14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3pPr>
                      <a:lvl4pPr marL="1600200" indent="-228600">
                        <a:spcBef>
                          <a:spcPts val="300"/>
                        </a:spcBef>
                        <a:buFont typeface="HY헤드라인M" pitchFamily="18" charset="-127"/>
                        <a:defRPr sz="13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2</a:t>
                      </a:r>
                      <a:r>
                        <a:rPr kumimoji="0" lang="ko-KR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점</a:t>
                      </a:r>
                      <a:endParaRPr kumimoji="0" lang="en-US" altLang="ko-K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목각파임B" panose="02030600000101010101" pitchFamily="18" charset="-127"/>
                        <a:ea typeface="HY목각파임B" panose="02030600000101010101" pitchFamily="18" charset="-127"/>
                      </a:endParaRPr>
                    </a:p>
                  </a:txBody>
                  <a:tcPr marL="17905" marR="17905" marT="17917" marB="17917" anchor="ctr" horzOverflow="overflow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704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1,000</a:t>
                      </a:r>
                      <a:r>
                        <a:rPr kumimoji="0" lang="ko-KR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억원 미만 </a:t>
                      </a:r>
                      <a:r>
                        <a:rPr kumimoji="0" lang="en-US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~ 300</a:t>
                      </a:r>
                      <a:r>
                        <a:rPr kumimoji="0" lang="ko-KR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억원 이상</a:t>
                      </a:r>
                    </a:p>
                  </a:txBody>
                  <a:tcPr marL="17905" marR="17905" marT="17917" marB="17917" anchor="ctr" horzOverflow="overflow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1.7</a:t>
                      </a:r>
                      <a:r>
                        <a:rPr kumimoji="0" lang="ko-KR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점</a:t>
                      </a:r>
                      <a:endParaRPr kumimoji="0" lang="en-US" altLang="ko-K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목각파임B" panose="02030600000101010101" pitchFamily="18" charset="-127"/>
                        <a:ea typeface="HY목각파임B" panose="02030600000101010101" pitchFamily="18" charset="-127"/>
                      </a:endParaRPr>
                    </a:p>
                  </a:txBody>
                  <a:tcPr marL="17905" marR="17905" marT="17917" marB="17917" anchor="ctr" horzOverflow="overflow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1.85</a:t>
                      </a:r>
                      <a:r>
                        <a:rPr kumimoji="0" lang="ko-KR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점</a:t>
                      </a:r>
                      <a:endParaRPr kumimoji="0" lang="en-US" altLang="ko-K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목각파임B" panose="02030600000101010101" pitchFamily="18" charset="-127"/>
                        <a:ea typeface="HY목각파임B" panose="02030600000101010101" pitchFamily="18" charset="-127"/>
                      </a:endParaRPr>
                    </a:p>
                  </a:txBody>
                  <a:tcPr marL="17905" marR="17905" marT="17917" marB="17917" anchor="ctr" horzOverflow="overflow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2</a:t>
                      </a:r>
                      <a:r>
                        <a:rPr kumimoji="0" lang="ko-KR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점</a:t>
                      </a:r>
                      <a:endParaRPr kumimoji="0" lang="en-US" altLang="ko-K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목각파임B" panose="02030600000101010101" pitchFamily="18" charset="-127"/>
                        <a:ea typeface="HY목각파임B" panose="02030600000101010101" pitchFamily="18" charset="-127"/>
                      </a:endParaRPr>
                    </a:p>
                  </a:txBody>
                  <a:tcPr marL="17905" marR="17905" marT="17917" marB="17917" anchor="ctr" horzOverflow="overflow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목각파임B" panose="02030600000101010101" pitchFamily="18" charset="-127"/>
                        <a:ea typeface="HY목각파임B" panose="02030600000101010101" pitchFamily="18" charset="-127"/>
                      </a:endParaRPr>
                    </a:p>
                  </a:txBody>
                  <a:tcPr marL="17905" marR="17905" marT="17917" marB="17917" horzOverflow="overflow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352330039"/>
                  </a:ext>
                </a:extLst>
              </a:tr>
              <a:tr h="29704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300</a:t>
                      </a:r>
                      <a:r>
                        <a:rPr kumimoji="0" lang="ko-KR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억원 미만 </a:t>
                      </a:r>
                      <a:r>
                        <a:rPr kumimoji="0" lang="en-US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~ 100</a:t>
                      </a:r>
                      <a:r>
                        <a:rPr kumimoji="0" lang="ko-KR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억원 이상</a:t>
                      </a:r>
                    </a:p>
                  </a:txBody>
                  <a:tcPr marL="17905" marR="17905" marT="17917" marB="17917" anchor="ctr" horzOverflow="overflow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3.7</a:t>
                      </a:r>
                      <a:r>
                        <a:rPr kumimoji="0" lang="ko-KR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점</a:t>
                      </a:r>
                      <a:endParaRPr kumimoji="0" lang="en-US" altLang="ko-K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HY목각파임B" panose="02030600000101010101" pitchFamily="18" charset="-127"/>
                        <a:ea typeface="HY목각파임B" panose="02030600000101010101" pitchFamily="18" charset="-127"/>
                      </a:endParaRPr>
                    </a:p>
                  </a:txBody>
                  <a:tcPr marL="17905" marR="17905" marT="17917" marB="17917" anchor="ctr" horzOverflow="overflow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3.85</a:t>
                      </a:r>
                      <a:r>
                        <a:rPr kumimoji="0" lang="ko-KR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점</a:t>
                      </a:r>
                      <a:endParaRPr kumimoji="0" lang="en-US" altLang="ko-K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HY목각파임B" panose="02030600000101010101" pitchFamily="18" charset="-127"/>
                        <a:ea typeface="HY목각파임B" panose="02030600000101010101" pitchFamily="18" charset="-127"/>
                      </a:endParaRPr>
                    </a:p>
                  </a:txBody>
                  <a:tcPr marL="17905" marR="17905" marT="17917" marB="17917" anchor="ctr" horzOverflow="overflow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4</a:t>
                      </a:r>
                      <a:r>
                        <a:rPr kumimoji="0" lang="ko-KR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점</a:t>
                      </a:r>
                      <a:endParaRPr kumimoji="0" lang="en-US" altLang="ko-K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HY목각파임B" panose="02030600000101010101" pitchFamily="18" charset="-127"/>
                        <a:ea typeface="HY목각파임B" panose="02030600000101010101" pitchFamily="18" charset="-127"/>
                      </a:endParaRPr>
                    </a:p>
                  </a:txBody>
                  <a:tcPr marL="17905" marR="17905" marT="17917" marB="17917" anchor="ctr" horzOverflow="overflow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HY목각파임B" panose="02030600000101010101" pitchFamily="18" charset="-127"/>
                        <a:ea typeface="HY목각파임B" panose="02030600000101010101" pitchFamily="18" charset="-127"/>
                      </a:endParaRPr>
                    </a:p>
                  </a:txBody>
                  <a:tcPr marL="17905" marR="17905" marT="17917" marB="17917" anchor="ctr" horzOverflow="overflow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001857394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 bwMode="auto">
          <a:xfrm>
            <a:off x="226281" y="3903039"/>
            <a:ext cx="8568952" cy="101566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marR="0" lvl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sz="1400" b="1" noProof="0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1) 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입찰자의 </a:t>
            </a:r>
            <a:r>
              <a:rPr lang="ko-KR" altLang="en-US" sz="1400" b="1" dirty="0" err="1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공동수급체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대표자를 제외한 구성원의 참여 비율의 합으로 심사한다</a:t>
            </a: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.</a:t>
            </a:r>
          </a:p>
          <a:p>
            <a:pPr>
              <a:lnSpc>
                <a:spcPct val="150000"/>
              </a:lnSpc>
              <a:defRPr/>
            </a:pPr>
            <a:r>
              <a:rPr lang="en-US" altLang="ko-KR" sz="12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     </a:t>
            </a:r>
            <a:r>
              <a:rPr lang="en-US" altLang="ko-KR" sz="1200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※ </a:t>
            </a:r>
            <a:r>
              <a:rPr lang="ko-KR" altLang="en-US" sz="1200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복합공정으로 발주된 공사는 </a:t>
            </a:r>
            <a:r>
              <a:rPr lang="ko-KR" altLang="en-US" sz="1200" b="1" dirty="0" err="1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종심제</a:t>
            </a:r>
            <a:r>
              <a:rPr lang="ko-KR" altLang="en-US" sz="1200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</a:t>
            </a:r>
            <a:r>
              <a:rPr lang="ko-KR" altLang="en-US" sz="1200" b="1" dirty="0" err="1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심사공종</a:t>
            </a:r>
            <a:r>
              <a:rPr lang="en-US" altLang="ko-KR" sz="1200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(</a:t>
            </a:r>
            <a:r>
              <a:rPr lang="ko-KR" altLang="en-US" sz="1200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주 </a:t>
            </a:r>
            <a:r>
              <a:rPr lang="ko-KR" altLang="en-US" sz="1200" b="1" dirty="0" err="1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공종</a:t>
            </a:r>
            <a:r>
              <a:rPr lang="en-US" altLang="ko-KR" sz="1200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)</a:t>
            </a:r>
            <a:r>
              <a:rPr lang="ko-KR" altLang="en-US" sz="1200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에 대한 참여 비율로 평가함</a:t>
            </a:r>
            <a:endParaRPr lang="en-US" altLang="ko-KR" sz="1200" b="1" dirty="0" smtClean="0">
              <a:solidFill>
                <a:srgbClr val="C00000"/>
              </a:solidFill>
              <a:latin typeface="HY목각파임B" panose="02030600000101010101" pitchFamily="18" charset="-127"/>
              <a:ea typeface="HY목각파임B" panose="02030600000101010101" pitchFamily="18" charset="-127"/>
              <a:cs typeface="Arial" pitchFamily="34" charset="0"/>
            </a:endParaRPr>
          </a:p>
          <a:p>
            <a:pPr marR="0" lvl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2) 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국가계약법 시행령 제</a:t>
            </a: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72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조제</a:t>
            </a: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3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항에 따른 지역공동의무계약은</a:t>
            </a:r>
            <a:r>
              <a:rPr lang="ko-KR" altLang="en-US" sz="1400" b="1" dirty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</a:t>
            </a:r>
            <a:r>
              <a:rPr lang="ko-KR" altLang="en-US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배점 한도를 적용한다</a:t>
            </a:r>
            <a:r>
              <a:rPr lang="en-US" altLang="ko-KR" sz="1400" b="1" dirty="0" smtClean="0">
                <a:solidFill>
                  <a:schemeClr val="accent5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80539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193321"/>
            <a:ext cx="9144000" cy="576064"/>
          </a:xfrm>
        </p:spPr>
        <p:txBody>
          <a:bodyPr/>
          <a:lstStyle/>
          <a:p>
            <a:pPr algn="l"/>
            <a:r>
              <a:rPr lang="en-US" altLang="ko-KR" dirty="0" smtClean="0">
                <a:solidFill>
                  <a:srgbClr val="00206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2800" b="1" dirty="0"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II. </a:t>
            </a:r>
            <a:r>
              <a:rPr lang="ko-KR" altLang="en-US" sz="2800" b="1" dirty="0" smtClean="0"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평 가 세 부 항 목 </a:t>
            </a:r>
            <a:r>
              <a:rPr lang="en-US" altLang="ko-KR" sz="2800" b="1" u="sng" dirty="0" smtClean="0">
                <a:solidFill>
                  <a:srgbClr val="C0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(</a:t>
            </a:r>
            <a:r>
              <a:rPr lang="ko-KR" altLang="en-US" sz="2800" b="1" u="sng" dirty="0" smtClean="0">
                <a:solidFill>
                  <a:srgbClr val="C0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수행능력</a:t>
            </a:r>
            <a:r>
              <a:rPr lang="en-US" altLang="ko-KR" sz="2800" b="1" u="sng" dirty="0" smtClean="0">
                <a:solidFill>
                  <a:srgbClr val="C0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)</a:t>
            </a:r>
          </a:p>
        </p:txBody>
      </p:sp>
      <p:pic>
        <p:nvPicPr>
          <p:cNvPr id="12" name="Picture 18" descr="그림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6499" y="208717"/>
            <a:ext cx="1953434" cy="49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그룹 12"/>
          <p:cNvGrpSpPr/>
          <p:nvPr/>
        </p:nvGrpSpPr>
        <p:grpSpPr>
          <a:xfrm>
            <a:off x="7048500" y="0"/>
            <a:ext cx="2161433" cy="990600"/>
            <a:chOff x="7056120" y="-7620"/>
            <a:chExt cx="2161433" cy="990600"/>
          </a:xfrm>
        </p:grpSpPr>
        <p:sp>
          <p:nvSpPr>
            <p:cNvPr id="14" name="자유형 13"/>
            <p:cNvSpPr/>
            <p:nvPr/>
          </p:nvSpPr>
          <p:spPr>
            <a:xfrm>
              <a:off x="7056120" y="-7620"/>
              <a:ext cx="2095500" cy="990600"/>
            </a:xfrm>
            <a:custGeom>
              <a:avLst/>
              <a:gdLst>
                <a:gd name="connsiteX0" fmla="*/ 0 w 2095500"/>
                <a:gd name="connsiteY0" fmla="*/ 0 h 990600"/>
                <a:gd name="connsiteX1" fmla="*/ 2080260 w 2095500"/>
                <a:gd name="connsiteY1" fmla="*/ 7620 h 990600"/>
                <a:gd name="connsiteX2" fmla="*/ 2095500 w 2095500"/>
                <a:gd name="connsiteY2" fmla="*/ 990600 h 990600"/>
                <a:gd name="connsiteX3" fmla="*/ 1965960 w 2095500"/>
                <a:gd name="connsiteY3" fmla="*/ 967740 h 990600"/>
                <a:gd name="connsiteX4" fmla="*/ 1737360 w 2095500"/>
                <a:gd name="connsiteY4" fmla="*/ 967740 h 990600"/>
                <a:gd name="connsiteX5" fmla="*/ 1386840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  <a:gd name="connsiteX0" fmla="*/ 0 w 2095500"/>
                <a:gd name="connsiteY0" fmla="*/ 0 h 990600"/>
                <a:gd name="connsiteX1" fmla="*/ 2094548 w 2095500"/>
                <a:gd name="connsiteY1" fmla="*/ 7620 h 990600"/>
                <a:gd name="connsiteX2" fmla="*/ 2095500 w 2095500"/>
                <a:gd name="connsiteY2" fmla="*/ 990600 h 990600"/>
                <a:gd name="connsiteX3" fmla="*/ 1965960 w 2095500"/>
                <a:gd name="connsiteY3" fmla="*/ 967740 h 990600"/>
                <a:gd name="connsiteX4" fmla="*/ 1737360 w 2095500"/>
                <a:gd name="connsiteY4" fmla="*/ 967740 h 990600"/>
                <a:gd name="connsiteX5" fmla="*/ 1386840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  <a:gd name="connsiteX0" fmla="*/ 0 w 2095500"/>
                <a:gd name="connsiteY0" fmla="*/ 0 h 990600"/>
                <a:gd name="connsiteX1" fmla="*/ 2094548 w 2095500"/>
                <a:gd name="connsiteY1" fmla="*/ 7620 h 990600"/>
                <a:gd name="connsiteX2" fmla="*/ 2095500 w 2095500"/>
                <a:gd name="connsiteY2" fmla="*/ 990600 h 990600"/>
                <a:gd name="connsiteX3" fmla="*/ 1980247 w 2095500"/>
                <a:gd name="connsiteY3" fmla="*/ 972502 h 990600"/>
                <a:gd name="connsiteX4" fmla="*/ 1737360 w 2095500"/>
                <a:gd name="connsiteY4" fmla="*/ 967740 h 990600"/>
                <a:gd name="connsiteX5" fmla="*/ 1386840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  <a:gd name="connsiteX0" fmla="*/ 0 w 2095500"/>
                <a:gd name="connsiteY0" fmla="*/ 0 h 990600"/>
                <a:gd name="connsiteX1" fmla="*/ 2094548 w 2095500"/>
                <a:gd name="connsiteY1" fmla="*/ 7620 h 990600"/>
                <a:gd name="connsiteX2" fmla="*/ 2095500 w 2095500"/>
                <a:gd name="connsiteY2" fmla="*/ 990600 h 990600"/>
                <a:gd name="connsiteX3" fmla="*/ 1980247 w 2095500"/>
                <a:gd name="connsiteY3" fmla="*/ 972502 h 990600"/>
                <a:gd name="connsiteX4" fmla="*/ 1737360 w 2095500"/>
                <a:gd name="connsiteY4" fmla="*/ 967740 h 990600"/>
                <a:gd name="connsiteX5" fmla="*/ 1401128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  <a:gd name="connsiteX0" fmla="*/ 0 w 2095500"/>
                <a:gd name="connsiteY0" fmla="*/ 0 h 990600"/>
                <a:gd name="connsiteX1" fmla="*/ 2094548 w 2095500"/>
                <a:gd name="connsiteY1" fmla="*/ 7620 h 990600"/>
                <a:gd name="connsiteX2" fmla="*/ 2095500 w 2095500"/>
                <a:gd name="connsiteY2" fmla="*/ 990600 h 990600"/>
                <a:gd name="connsiteX3" fmla="*/ 1980247 w 2095500"/>
                <a:gd name="connsiteY3" fmla="*/ 982027 h 990600"/>
                <a:gd name="connsiteX4" fmla="*/ 1737360 w 2095500"/>
                <a:gd name="connsiteY4" fmla="*/ 967740 h 990600"/>
                <a:gd name="connsiteX5" fmla="*/ 1401128 w 2095500"/>
                <a:gd name="connsiteY5" fmla="*/ 929640 h 990600"/>
                <a:gd name="connsiteX6" fmla="*/ 1158240 w 2095500"/>
                <a:gd name="connsiteY6" fmla="*/ 868680 h 990600"/>
                <a:gd name="connsiteX7" fmla="*/ 891540 w 2095500"/>
                <a:gd name="connsiteY7" fmla="*/ 784860 h 990600"/>
                <a:gd name="connsiteX8" fmla="*/ 670560 w 2095500"/>
                <a:gd name="connsiteY8" fmla="*/ 701040 h 990600"/>
                <a:gd name="connsiteX9" fmla="*/ 472440 w 2095500"/>
                <a:gd name="connsiteY9" fmla="*/ 586740 h 990600"/>
                <a:gd name="connsiteX10" fmla="*/ 297180 w 2095500"/>
                <a:gd name="connsiteY10" fmla="*/ 449580 h 990600"/>
                <a:gd name="connsiteX11" fmla="*/ 167640 w 2095500"/>
                <a:gd name="connsiteY11" fmla="*/ 297180 h 990600"/>
                <a:gd name="connsiteX12" fmla="*/ 76200 w 2095500"/>
                <a:gd name="connsiteY12" fmla="*/ 167640 h 990600"/>
                <a:gd name="connsiteX13" fmla="*/ 0 w 2095500"/>
                <a:gd name="connsiteY13" fmla="*/ 0 h 99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095500" h="990600">
                  <a:moveTo>
                    <a:pt x="0" y="0"/>
                  </a:moveTo>
                  <a:lnTo>
                    <a:pt x="2094548" y="7620"/>
                  </a:lnTo>
                  <a:cubicBezTo>
                    <a:pt x="2094865" y="335280"/>
                    <a:pt x="2095183" y="662940"/>
                    <a:pt x="2095500" y="990600"/>
                  </a:cubicBezTo>
                  <a:lnTo>
                    <a:pt x="1980247" y="982027"/>
                  </a:lnTo>
                  <a:lnTo>
                    <a:pt x="1737360" y="967740"/>
                  </a:lnTo>
                  <a:lnTo>
                    <a:pt x="1401128" y="929640"/>
                  </a:lnTo>
                  <a:lnTo>
                    <a:pt x="1158240" y="868680"/>
                  </a:lnTo>
                  <a:lnTo>
                    <a:pt x="891540" y="784860"/>
                  </a:lnTo>
                  <a:lnTo>
                    <a:pt x="670560" y="701040"/>
                  </a:lnTo>
                  <a:lnTo>
                    <a:pt x="472440" y="586740"/>
                  </a:lnTo>
                  <a:lnTo>
                    <a:pt x="297180" y="449580"/>
                  </a:lnTo>
                  <a:lnTo>
                    <a:pt x="167640" y="297180"/>
                  </a:lnTo>
                  <a:lnTo>
                    <a:pt x="76200" y="1676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+mn-cs"/>
              </a:endParaRPr>
            </a:p>
          </p:txBody>
        </p:sp>
        <p:pic>
          <p:nvPicPr>
            <p:cNvPr id="15" name="Picture 18" descr="그림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64119" y="201097"/>
              <a:ext cx="1953434" cy="490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" name="대각선 방향의 모서리가 둥근 사각형 16"/>
          <p:cNvSpPr/>
          <p:nvPr/>
        </p:nvSpPr>
        <p:spPr>
          <a:xfrm>
            <a:off x="273049" y="1124744"/>
            <a:ext cx="2498751" cy="366886"/>
          </a:xfrm>
          <a:prstGeom prst="round2Diag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4. </a:t>
            </a:r>
            <a:r>
              <a:rPr lang="ko-KR" altLang="en-US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경영상태</a:t>
            </a:r>
            <a:endParaRPr lang="ko-KR" altLang="en-US" dirty="0">
              <a:solidFill>
                <a:schemeClr val="tx1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1314675"/>
              </p:ext>
            </p:extLst>
          </p:nvPr>
        </p:nvGraphicFramePr>
        <p:xfrm>
          <a:off x="273775" y="1582752"/>
          <a:ext cx="8475416" cy="2285141"/>
        </p:xfrm>
        <a:graphic>
          <a:graphicData uri="http://schemas.openxmlformats.org/drawingml/2006/table">
            <a:tbl>
              <a:tblPr/>
              <a:tblGrid>
                <a:gridCol w="351159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96382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25607">
                <a:tc rowSpan="2">
                  <a:txBody>
                    <a:bodyPr/>
                    <a:lstStyle>
                      <a:lvl1pPr>
                        <a:spcBef>
                          <a:spcPts val="1000"/>
                        </a:spcBef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1pPr>
                      <a:lvl2pPr marL="742950" indent="-285750">
                        <a:spcBef>
                          <a:spcPts val="1000"/>
                        </a:spcBef>
                        <a:defRPr sz="15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defRPr sz="14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3pPr>
                      <a:lvl4pPr marL="1600200" indent="-228600">
                        <a:spcBef>
                          <a:spcPts val="300"/>
                        </a:spcBef>
                        <a:buFont typeface="HY헤드라인M" pitchFamily="18" charset="-127"/>
                        <a:defRPr sz="13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경 영 상 태</a:t>
                      </a:r>
                    </a:p>
                  </a:txBody>
                  <a:tcPr marL="17905" marR="17905" marT="17917" marB="179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000"/>
                        </a:spcBef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1pPr>
                      <a:lvl2pPr marL="742950" indent="-285750">
                        <a:spcBef>
                          <a:spcPts val="1000"/>
                        </a:spcBef>
                        <a:defRPr sz="15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defRPr sz="14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3pPr>
                      <a:lvl4pPr marL="1600200" indent="-228600">
                        <a:spcBef>
                          <a:spcPts val="300"/>
                        </a:spcBef>
                        <a:buFont typeface="HY헤드라인M" pitchFamily="18" charset="-127"/>
                        <a:defRPr sz="13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공 동 수 급 체 </a:t>
                      </a:r>
                    </a:p>
                  </a:txBody>
                  <a:tcPr marL="17905" marR="17905" marT="17917" marB="179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2560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ts val="1000"/>
                        </a:spcBef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1pPr>
                      <a:lvl2pPr marL="742950" indent="-285750">
                        <a:spcBef>
                          <a:spcPts val="1000"/>
                        </a:spcBef>
                        <a:defRPr sz="15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defRPr sz="14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3pPr>
                      <a:lvl4pPr marL="1600200" indent="-228600">
                        <a:spcBef>
                          <a:spcPts val="300"/>
                        </a:spcBef>
                        <a:buFont typeface="HY헤드라인M" pitchFamily="18" charset="-127"/>
                        <a:defRPr sz="13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등 급</a:t>
                      </a:r>
                      <a:r>
                        <a:rPr kumimoji="0" lang="en-US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(</a:t>
                      </a:r>
                      <a:r>
                        <a:rPr kumimoji="0" lang="ko-KR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평점</a:t>
                      </a:r>
                      <a:r>
                        <a:rPr kumimoji="0" lang="en-US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)</a:t>
                      </a:r>
                      <a:endParaRPr kumimoji="0" lang="ko-KR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목각파임B" panose="02030600000101010101" pitchFamily="18" charset="-127"/>
                        <a:ea typeface="HY목각파임B" panose="02030600000101010101" pitchFamily="18" charset="-127"/>
                      </a:endParaRPr>
                    </a:p>
                  </a:txBody>
                  <a:tcPr marL="17905" marR="17905" marT="17917" marB="179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11309">
                <a:tc>
                  <a:txBody>
                    <a:bodyPr/>
                    <a:lstStyle>
                      <a:lvl1pPr>
                        <a:spcBef>
                          <a:spcPts val="1000"/>
                        </a:spcBef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1pPr>
                      <a:lvl2pPr marL="742950" indent="-285750">
                        <a:spcBef>
                          <a:spcPts val="1000"/>
                        </a:spcBef>
                        <a:defRPr sz="15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defRPr sz="14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3pPr>
                      <a:lvl4pPr marL="1600200" indent="-228600">
                        <a:spcBef>
                          <a:spcPts val="300"/>
                        </a:spcBef>
                        <a:buFont typeface="HY헤드라인M" pitchFamily="18" charset="-127"/>
                        <a:defRPr sz="13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회사채에 대한 신용평가등급</a:t>
                      </a:r>
                    </a:p>
                  </a:txBody>
                  <a:tcPr marL="17905" marR="17905" marT="17917" marB="179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000"/>
                        </a:spcBef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1pPr>
                      <a:lvl2pPr marL="742950" indent="-285750">
                        <a:spcBef>
                          <a:spcPts val="1000"/>
                        </a:spcBef>
                        <a:defRPr sz="15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defRPr sz="14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3pPr>
                      <a:lvl4pPr marL="1600200" indent="-228600">
                        <a:spcBef>
                          <a:spcPts val="300"/>
                        </a:spcBef>
                        <a:buFont typeface="HY헤드라인M" pitchFamily="18" charset="-127"/>
                        <a:defRPr sz="13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Font typeface="Wingdings" pitchFamily="2" charset="2"/>
                        <a:defRPr sz="1200">
                          <a:solidFill>
                            <a:schemeClr val="tx1"/>
                          </a:solidFill>
                          <a:latin typeface="HY헤드라인M" pitchFamily="18" charset="-127"/>
                          <a:ea typeface="HY헤드라인M" pitchFamily="18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BB-(35</a:t>
                      </a:r>
                      <a:r>
                        <a:rPr kumimoji="0" lang="ko-KR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점</a:t>
                      </a:r>
                      <a:r>
                        <a:rPr kumimoji="0" lang="en-US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) </a:t>
                      </a:r>
                      <a:r>
                        <a:rPr kumimoji="0" lang="en-US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:  B+,B0,B-(34.7</a:t>
                      </a:r>
                      <a:r>
                        <a:rPr kumimoji="0" lang="ko-KR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점</a:t>
                      </a:r>
                      <a:r>
                        <a:rPr kumimoji="0" lang="en-US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) : CCC+</a:t>
                      </a:r>
                      <a:r>
                        <a:rPr kumimoji="0" lang="ko-KR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이하</a:t>
                      </a:r>
                      <a:r>
                        <a:rPr kumimoji="0" lang="en-US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(34.4</a:t>
                      </a:r>
                      <a:r>
                        <a:rPr kumimoji="0" lang="ko-KR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점</a:t>
                      </a:r>
                      <a:r>
                        <a:rPr kumimoji="0" lang="en-US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)</a:t>
                      </a:r>
                    </a:p>
                  </a:txBody>
                  <a:tcPr marL="17905" marR="17905" marT="17917" marB="179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1130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기업어음에 대한 신용평가등급</a:t>
                      </a:r>
                    </a:p>
                  </a:txBody>
                  <a:tcPr marL="17905" marR="17905" marT="17917" marB="179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 B0(35</a:t>
                      </a:r>
                      <a:r>
                        <a:rPr kumimoji="0" lang="ko-KR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점</a:t>
                      </a:r>
                      <a:r>
                        <a:rPr kumimoji="0" lang="en-US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)   </a:t>
                      </a:r>
                      <a:r>
                        <a:rPr kumimoji="0" lang="en-US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:  B-(34.7</a:t>
                      </a:r>
                      <a:r>
                        <a:rPr kumimoji="0" lang="ko-KR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점</a:t>
                      </a:r>
                      <a:r>
                        <a:rPr kumimoji="0" lang="en-US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) : C</a:t>
                      </a:r>
                      <a:r>
                        <a:rPr kumimoji="0" lang="ko-KR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이하</a:t>
                      </a:r>
                      <a:r>
                        <a:rPr kumimoji="0" lang="en-US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(34.4</a:t>
                      </a:r>
                      <a:r>
                        <a:rPr kumimoji="0" lang="ko-KR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점</a:t>
                      </a:r>
                      <a:r>
                        <a:rPr kumimoji="0" lang="en-US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)</a:t>
                      </a:r>
                    </a:p>
                  </a:txBody>
                  <a:tcPr marL="17905" marR="17905" marT="17917" marB="179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4761402"/>
                  </a:ext>
                </a:extLst>
              </a:tr>
              <a:tr h="41130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기업신용평가등급</a:t>
                      </a:r>
                    </a:p>
                  </a:txBody>
                  <a:tcPr marL="17905" marR="17905" marT="17917" marB="179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BB-(35</a:t>
                      </a:r>
                      <a:r>
                        <a:rPr kumimoji="0" lang="ko-KR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점</a:t>
                      </a:r>
                      <a:r>
                        <a:rPr kumimoji="0" lang="en-US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) </a:t>
                      </a:r>
                      <a:r>
                        <a:rPr kumimoji="0" lang="en-US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:  B+,B0,B-(34.7</a:t>
                      </a:r>
                      <a:r>
                        <a:rPr kumimoji="0" lang="ko-KR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점</a:t>
                      </a:r>
                      <a:r>
                        <a:rPr kumimoji="0" lang="en-US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) : CCC+</a:t>
                      </a:r>
                      <a:r>
                        <a:rPr kumimoji="0" lang="ko-KR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이하</a:t>
                      </a:r>
                      <a:r>
                        <a:rPr kumimoji="0" lang="en-US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(34.4</a:t>
                      </a:r>
                      <a:r>
                        <a:rPr kumimoji="0" lang="ko-KR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점</a:t>
                      </a:r>
                      <a:r>
                        <a:rPr kumimoji="0" lang="en-US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목각파임B" panose="02030600000101010101" pitchFamily="18" charset="-127"/>
                          <a:ea typeface="HY목각파임B" panose="02030600000101010101" pitchFamily="18" charset="-127"/>
                        </a:rPr>
                        <a:t>)</a:t>
                      </a:r>
                    </a:p>
                  </a:txBody>
                  <a:tcPr marL="17905" marR="17905" marT="17917" marB="179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318812364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 bwMode="auto">
          <a:xfrm>
            <a:off x="180239" y="3959015"/>
            <a:ext cx="8568952" cy="3651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marR="0" lvl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sz="1400" b="1" noProof="0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※ </a:t>
            </a:r>
            <a:r>
              <a:rPr lang="ko-KR" altLang="en-US" sz="1400" b="1" noProof="0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경영상태 </a:t>
            </a:r>
            <a:r>
              <a:rPr lang="ko-KR" altLang="en-US" sz="1400" b="1" dirty="0" err="1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심사점수</a:t>
            </a:r>
            <a:r>
              <a:rPr lang="ko-KR" altLang="en-US" sz="1400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</a:t>
            </a:r>
            <a:r>
              <a:rPr lang="en-US" altLang="ko-KR" sz="1400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= </a:t>
            </a:r>
            <a:r>
              <a:rPr lang="ko-KR" altLang="en-US" sz="1400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경영상태 평점 </a:t>
            </a:r>
            <a:r>
              <a:rPr lang="en-US" altLang="ko-KR" sz="1400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ⅹ 12/35</a:t>
            </a:r>
            <a:r>
              <a:rPr lang="ko-KR" altLang="en-US" sz="1400" b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rPr>
              <a:t> </a:t>
            </a:r>
            <a:endParaRPr lang="en-US" altLang="ko-KR" sz="1400" b="1" dirty="0" smtClean="0">
              <a:solidFill>
                <a:srgbClr val="C00000"/>
              </a:solidFill>
              <a:latin typeface="HY목각파임B" panose="02030600000101010101" pitchFamily="18" charset="-127"/>
              <a:ea typeface="HY목각파임B" panose="02030600000101010101" pitchFamily="18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5456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ntents Slide Master">
  <a:themeElements>
    <a:clrScheme name="ALLPPT-COLOR-A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B8FED"/>
      </a:accent1>
      <a:accent2>
        <a:srgbClr val="3967DE"/>
      </a:accent2>
      <a:accent3>
        <a:srgbClr val="26A1EB"/>
      </a:accent3>
      <a:accent4>
        <a:srgbClr val="2B8FED"/>
      </a:accent4>
      <a:accent5>
        <a:srgbClr val="3967DE"/>
      </a:accent5>
      <a:accent6>
        <a:srgbClr val="26A1EB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solidFill>
          <a:schemeClr val="accent2"/>
        </a:solidFill>
        <a:effectLst/>
      </a:spPr>
      <a:bodyPr wrap="square" anchor="ctr">
        <a:spAutoFit/>
      </a:bodyPr>
      <a:lstStyle>
        <a:defPPr>
          <a:defRPr sz="1400" b="1" dirty="0">
            <a:solidFill>
              <a:schemeClr val="bg1"/>
            </a:solidFill>
            <a:cs typeface="Arial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Section Break Slide Master">
  <a:themeElements>
    <a:clrScheme name="ALLPPT-COLOR-A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B8FED"/>
      </a:accent1>
      <a:accent2>
        <a:srgbClr val="3967DE"/>
      </a:accent2>
      <a:accent3>
        <a:srgbClr val="26A1EB"/>
      </a:accent3>
      <a:accent4>
        <a:srgbClr val="2B8FED"/>
      </a:accent4>
      <a:accent5>
        <a:srgbClr val="3967DE"/>
      </a:accent5>
      <a:accent6>
        <a:srgbClr val="26A1EB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8180</TotalTime>
  <Words>1307</Words>
  <Application>Microsoft Office PowerPoint</Application>
  <PresentationFormat>화면 슬라이드 쇼(16:9)</PresentationFormat>
  <Paragraphs>225</Paragraphs>
  <Slides>18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18</vt:i4>
      </vt:variant>
    </vt:vector>
  </HeadingPairs>
  <TitlesOfParts>
    <vt:vector size="20" baseType="lpstr">
      <vt:lpstr>Contents Slide Master</vt:lpstr>
      <vt:lpstr>Section Break Slide Master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CAK</cp:lastModifiedBy>
  <cp:revision>316</cp:revision>
  <cp:lastPrinted>2020-02-03T23:52:17Z</cp:lastPrinted>
  <dcterms:created xsi:type="dcterms:W3CDTF">2016-12-05T23:26:54Z</dcterms:created>
  <dcterms:modified xsi:type="dcterms:W3CDTF">2020-03-04T04:17:02Z</dcterms:modified>
</cp:coreProperties>
</file>