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sldIdLst>
    <p:sldId id="257" r:id="rId2"/>
    <p:sldId id="256" r:id="rId3"/>
    <p:sldId id="330" r:id="rId4"/>
    <p:sldId id="363" r:id="rId5"/>
    <p:sldId id="364" r:id="rId6"/>
    <p:sldId id="365" r:id="rId7"/>
    <p:sldId id="366" r:id="rId8"/>
    <p:sldId id="367" r:id="rId9"/>
    <p:sldId id="368" r:id="rId10"/>
    <p:sldId id="362" r:id="rId11"/>
    <p:sldId id="336" r:id="rId12"/>
    <p:sldId id="361" r:id="rId13"/>
    <p:sldId id="369" r:id="rId14"/>
    <p:sldId id="346" r:id="rId15"/>
    <p:sldId id="355" r:id="rId16"/>
  </p:sldIdLst>
  <p:sldSz cx="9144000" cy="6858000" type="screen4x3"/>
  <p:notesSz cx="6807200" cy="9939338"/>
  <p:embeddedFontLst>
    <p:embeddedFont>
      <p:font typeface="HY견고딕" panose="02030600000101010101" pitchFamily="18" charset="-127"/>
      <p:regular r:id="rId18"/>
    </p:embeddedFont>
    <p:embeddedFont>
      <p:font typeface="HY견명조" panose="02030600000101010101" pitchFamily="18" charset="-127"/>
      <p:regular r:id="rId19"/>
    </p:embeddedFont>
    <p:embeddedFont>
      <p:font typeface="맑은 고딕" panose="020B0503020000020004" pitchFamily="50" charset="-127"/>
      <p:regular r:id="rId20"/>
      <p:bold r:id="rId21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68C1"/>
    <a:srgbClr val="B3D9FB"/>
    <a:srgbClr val="58ABF6"/>
    <a:srgbClr val="EC3C72"/>
    <a:srgbClr val="218099"/>
    <a:srgbClr val="5F5737"/>
    <a:srgbClr val="EC3CF0"/>
    <a:srgbClr val="4B452B"/>
    <a:srgbClr val="1E4A80"/>
    <a:srgbClr val="1B4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3636" autoAdjust="0"/>
  </p:normalViewPr>
  <p:slideViewPr>
    <p:cSldViewPr showGuides="1">
      <p:cViewPr>
        <p:scale>
          <a:sx n="100" d="100"/>
          <a:sy n="100" d="100"/>
        </p:scale>
        <p:origin x="-29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787" cy="496493"/>
          </a:xfrm>
          <a:prstGeom prst="rect">
            <a:avLst/>
          </a:prstGeom>
        </p:spPr>
        <p:txBody>
          <a:bodyPr vert="horz" lIns="90941" tIns="45470" rIns="90941" bIns="4547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6493"/>
          </a:xfrm>
          <a:prstGeom prst="rect">
            <a:avLst/>
          </a:prstGeom>
        </p:spPr>
        <p:txBody>
          <a:bodyPr vert="horz" lIns="90941" tIns="45470" rIns="90941" bIns="45470" rtlCol="0"/>
          <a:lstStyle>
            <a:lvl1pPr algn="r">
              <a:defRPr sz="1200"/>
            </a:lvl1pPr>
          </a:lstStyle>
          <a:p>
            <a:fld id="{D91BE4B8-E65F-4CE2-AFC6-36D37A878900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72050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41" tIns="45470" rIns="90941" bIns="4547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21424"/>
            <a:ext cx="5445760" cy="4473177"/>
          </a:xfrm>
          <a:prstGeom prst="rect">
            <a:avLst/>
          </a:prstGeom>
        </p:spPr>
        <p:txBody>
          <a:bodyPr vert="horz" lIns="90941" tIns="45470" rIns="90941" bIns="4547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1266"/>
            <a:ext cx="2949787" cy="496493"/>
          </a:xfrm>
          <a:prstGeom prst="rect">
            <a:avLst/>
          </a:prstGeom>
        </p:spPr>
        <p:txBody>
          <a:bodyPr vert="horz" lIns="90941" tIns="45470" rIns="90941" bIns="4547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1266"/>
            <a:ext cx="2949787" cy="496493"/>
          </a:xfrm>
          <a:prstGeom prst="rect">
            <a:avLst/>
          </a:prstGeom>
        </p:spPr>
        <p:txBody>
          <a:bodyPr vert="horz" lIns="90941" tIns="45470" rIns="90941" bIns="45470" rtlCol="0" anchor="b"/>
          <a:lstStyle>
            <a:lvl1pPr algn="r">
              <a:defRPr sz="1200"/>
            </a:lvl1pPr>
          </a:lstStyle>
          <a:p>
            <a:fld id="{BB6353C9-9FEA-4B2C-9F3A-2EB56AB9ED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0185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353C9-9FEA-4B2C-9F3A-2EB56AB9EDF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165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06A1D-888F-4F21-A043-AD85CA225470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06A1D-888F-4F21-A043-AD85CA225470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06A1D-888F-4F21-A043-AD85CA225470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06A1D-888F-4F21-A043-AD85CA225470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06A1D-888F-4F21-A043-AD85CA225470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06A1D-888F-4F21-A043-AD85CA225470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06A1D-888F-4F21-A043-AD85CA225470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06A1D-888F-4F21-A043-AD85CA225470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06A1D-888F-4F21-A043-AD85CA225470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06A1D-888F-4F21-A043-AD85CA225470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B381-46F5-4487-8C09-5663AE972AD1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0308-FB8B-49F1-9329-8D5CE33FB1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B381-46F5-4487-8C09-5663AE972AD1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0308-FB8B-49F1-9329-8D5CE33FB1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B381-46F5-4487-8C09-5663AE972AD1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0308-FB8B-49F1-9329-8D5CE33FB1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B381-46F5-4487-8C09-5663AE972AD1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0308-FB8B-49F1-9329-8D5CE33FB1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B381-46F5-4487-8C09-5663AE972AD1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0308-FB8B-49F1-9329-8D5CE33FB1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B381-46F5-4487-8C09-5663AE972AD1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0308-FB8B-49F1-9329-8D5CE33FB1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B381-46F5-4487-8C09-5663AE972AD1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0308-FB8B-49F1-9329-8D5CE33FB1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B381-46F5-4487-8C09-5663AE972AD1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0308-FB8B-49F1-9329-8D5CE33FB1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B381-46F5-4487-8C09-5663AE972AD1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0308-FB8B-49F1-9329-8D5CE33FB1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B381-46F5-4487-8C09-5663AE972AD1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0308-FB8B-49F1-9329-8D5CE33FB1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B381-46F5-4487-8C09-5663AE972AD1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0308-FB8B-49F1-9329-8D5CE33FB1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CB381-46F5-4487-8C09-5663AE972AD1}" type="datetimeFigureOut">
              <a:rPr lang="ko-KR" altLang="en-US" smtClean="0"/>
              <a:pPr/>
              <a:t>2017-10-16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E0308-FB8B-49F1-9329-8D5CE33FB1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3995936" y="2822850"/>
            <a:ext cx="1584176" cy="82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 rot="692763">
            <a:off x="4678872" y="2921433"/>
            <a:ext cx="45719" cy="799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 rot="20674063">
            <a:off x="5031712" y="2907000"/>
            <a:ext cx="70932" cy="825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4761390" y="2924944"/>
            <a:ext cx="216024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4716016" y="3212976"/>
            <a:ext cx="360040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연결선 14"/>
          <p:cNvCxnSpPr/>
          <p:nvPr/>
        </p:nvCxnSpPr>
        <p:spPr>
          <a:xfrm flipH="1">
            <a:off x="4499008" y="2924944"/>
            <a:ext cx="288032" cy="5040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>
            <a:stCxn id="12" idx="1"/>
          </p:cNvCxnSpPr>
          <p:nvPr/>
        </p:nvCxnSpPr>
        <p:spPr>
          <a:xfrm flipH="1">
            <a:off x="4355976" y="2960948"/>
            <a:ext cx="405414" cy="4680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>
            <a:stCxn id="12" idx="1"/>
          </p:cNvCxnSpPr>
          <p:nvPr/>
        </p:nvCxnSpPr>
        <p:spPr>
          <a:xfrm flipH="1">
            <a:off x="4139952" y="2960948"/>
            <a:ext cx="621438" cy="4680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 flipH="1">
            <a:off x="4715032" y="2952070"/>
            <a:ext cx="288032" cy="5040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 flipH="1">
            <a:off x="4572000" y="2988074"/>
            <a:ext cx="405414" cy="4680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 flipH="1">
            <a:off x="4355976" y="2988074"/>
            <a:ext cx="621438" cy="4680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>
            <a:stCxn id="11" idx="0"/>
          </p:cNvCxnSpPr>
          <p:nvPr/>
        </p:nvCxnSpPr>
        <p:spPr>
          <a:xfrm>
            <a:off x="4957349" y="2921881"/>
            <a:ext cx="334731" cy="5071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>
            <a:stCxn id="12" idx="3"/>
          </p:cNvCxnSpPr>
          <p:nvPr/>
        </p:nvCxnSpPr>
        <p:spPr>
          <a:xfrm>
            <a:off x="4977414" y="2960948"/>
            <a:ext cx="386674" cy="4680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>
            <a:stCxn id="12" idx="3"/>
          </p:cNvCxnSpPr>
          <p:nvPr/>
        </p:nvCxnSpPr>
        <p:spPr>
          <a:xfrm>
            <a:off x="4977414" y="2960948"/>
            <a:ext cx="458682" cy="4680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직사각형 37"/>
          <p:cNvSpPr/>
          <p:nvPr/>
        </p:nvSpPr>
        <p:spPr>
          <a:xfrm>
            <a:off x="3995936" y="3429000"/>
            <a:ext cx="1584176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6372200" y="764704"/>
            <a:ext cx="792088" cy="86409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6732240" y="764704"/>
            <a:ext cx="72008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 flipV="1">
            <a:off x="6372200" y="1196751"/>
            <a:ext cx="79208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타원 43"/>
          <p:cNvSpPr/>
          <p:nvPr/>
        </p:nvSpPr>
        <p:spPr>
          <a:xfrm>
            <a:off x="6804248" y="908720"/>
            <a:ext cx="288032" cy="28803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타원 44"/>
          <p:cNvSpPr/>
          <p:nvPr/>
        </p:nvSpPr>
        <p:spPr>
          <a:xfrm>
            <a:off x="6444208" y="1232264"/>
            <a:ext cx="288032" cy="28803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타원 45"/>
          <p:cNvSpPr/>
          <p:nvPr/>
        </p:nvSpPr>
        <p:spPr>
          <a:xfrm>
            <a:off x="6444208" y="908720"/>
            <a:ext cx="288032" cy="28803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타원 46"/>
          <p:cNvSpPr/>
          <p:nvPr/>
        </p:nvSpPr>
        <p:spPr>
          <a:xfrm>
            <a:off x="6795370" y="1233248"/>
            <a:ext cx="288032" cy="28803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1" name="Picture 3" descr="C:\Users\Administrator\Desktop\2014CI변경\투명파일\images\CI-색상리뉴얼-투명_0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5740943"/>
            <a:ext cx="3816424" cy="496369"/>
          </a:xfrm>
          <a:prstGeom prst="rect">
            <a:avLst/>
          </a:prstGeom>
          <a:noFill/>
        </p:spPr>
      </p:pic>
      <p:grpSp>
        <p:nvGrpSpPr>
          <p:cNvPr id="87" name="그룹 86"/>
          <p:cNvGrpSpPr/>
          <p:nvPr/>
        </p:nvGrpSpPr>
        <p:grpSpPr>
          <a:xfrm>
            <a:off x="6365478" y="4024114"/>
            <a:ext cx="1188000" cy="1224136"/>
            <a:chOff x="6365478" y="4024114"/>
            <a:chExt cx="1188000" cy="122413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5" name="직사각형 74"/>
            <p:cNvSpPr/>
            <p:nvPr/>
          </p:nvSpPr>
          <p:spPr>
            <a:xfrm>
              <a:off x="6365478" y="4024114"/>
              <a:ext cx="1188000" cy="12241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직사각형 75"/>
            <p:cNvSpPr/>
            <p:nvPr/>
          </p:nvSpPr>
          <p:spPr>
            <a:xfrm rot="1669358">
              <a:off x="6473859" y="4419174"/>
              <a:ext cx="125790" cy="378768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자유형 77"/>
            <p:cNvSpPr/>
            <p:nvPr/>
          </p:nvSpPr>
          <p:spPr>
            <a:xfrm>
              <a:off x="6660480" y="4514253"/>
              <a:ext cx="425450" cy="88900"/>
            </a:xfrm>
            <a:custGeom>
              <a:avLst/>
              <a:gdLst>
                <a:gd name="connsiteX0" fmla="*/ 0 w 425450"/>
                <a:gd name="connsiteY0" fmla="*/ 0 h 88900"/>
                <a:gd name="connsiteX1" fmla="*/ 107950 w 425450"/>
                <a:gd name="connsiteY1" fmla="*/ 57150 h 88900"/>
                <a:gd name="connsiteX2" fmla="*/ 298450 w 425450"/>
                <a:gd name="connsiteY2" fmla="*/ 12700 h 88900"/>
                <a:gd name="connsiteX3" fmla="*/ 425450 w 425450"/>
                <a:gd name="connsiteY3" fmla="*/ 8890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450" h="88900">
                  <a:moveTo>
                    <a:pt x="0" y="0"/>
                  </a:moveTo>
                  <a:cubicBezTo>
                    <a:pt x="29104" y="27516"/>
                    <a:pt x="58208" y="55033"/>
                    <a:pt x="107950" y="57150"/>
                  </a:cubicBezTo>
                  <a:cubicBezTo>
                    <a:pt x="157692" y="59267"/>
                    <a:pt x="245533" y="7408"/>
                    <a:pt x="298450" y="12700"/>
                  </a:cubicBezTo>
                  <a:cubicBezTo>
                    <a:pt x="351367" y="17992"/>
                    <a:pt x="388408" y="53446"/>
                    <a:pt x="425450" y="88900"/>
                  </a:cubicBezTo>
                </a:path>
              </a:pathLst>
            </a:custGeom>
            <a:grpFill/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직사각형 78"/>
            <p:cNvSpPr/>
            <p:nvPr/>
          </p:nvSpPr>
          <p:spPr>
            <a:xfrm rot="20605519">
              <a:off x="7347078" y="4457300"/>
              <a:ext cx="122793" cy="378768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자유형 79"/>
            <p:cNvSpPr/>
            <p:nvPr/>
          </p:nvSpPr>
          <p:spPr>
            <a:xfrm>
              <a:off x="6739467" y="4578350"/>
              <a:ext cx="639233" cy="314325"/>
            </a:xfrm>
            <a:custGeom>
              <a:avLst/>
              <a:gdLst>
                <a:gd name="connsiteX0" fmla="*/ 575733 w 639233"/>
                <a:gd name="connsiteY0" fmla="*/ 0 h 314325"/>
                <a:gd name="connsiteX1" fmla="*/ 474133 w 639233"/>
                <a:gd name="connsiteY1" fmla="*/ 57150 h 314325"/>
                <a:gd name="connsiteX2" fmla="*/ 245533 w 639233"/>
                <a:gd name="connsiteY2" fmla="*/ 25400 h 314325"/>
                <a:gd name="connsiteX3" fmla="*/ 23283 w 639233"/>
                <a:gd name="connsiteY3" fmla="*/ 114300 h 314325"/>
                <a:gd name="connsiteX4" fmla="*/ 105833 w 639233"/>
                <a:gd name="connsiteY4" fmla="*/ 177800 h 314325"/>
                <a:gd name="connsiteX5" fmla="*/ 245533 w 639233"/>
                <a:gd name="connsiteY5" fmla="*/ 158750 h 314325"/>
                <a:gd name="connsiteX6" fmla="*/ 366183 w 639233"/>
                <a:gd name="connsiteY6" fmla="*/ 165100 h 314325"/>
                <a:gd name="connsiteX7" fmla="*/ 531283 w 639233"/>
                <a:gd name="connsiteY7" fmla="*/ 285750 h 314325"/>
                <a:gd name="connsiteX8" fmla="*/ 569383 w 639233"/>
                <a:gd name="connsiteY8" fmla="*/ 311150 h 314325"/>
                <a:gd name="connsiteX9" fmla="*/ 639233 w 639233"/>
                <a:gd name="connsiteY9" fmla="*/ 26670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233" h="314325">
                  <a:moveTo>
                    <a:pt x="575733" y="0"/>
                  </a:moveTo>
                  <a:cubicBezTo>
                    <a:pt x="552449" y="26458"/>
                    <a:pt x="529166" y="52917"/>
                    <a:pt x="474133" y="57150"/>
                  </a:cubicBezTo>
                  <a:cubicBezTo>
                    <a:pt x="419100" y="61383"/>
                    <a:pt x="320675" y="15875"/>
                    <a:pt x="245533" y="25400"/>
                  </a:cubicBezTo>
                  <a:cubicBezTo>
                    <a:pt x="170391" y="34925"/>
                    <a:pt x="46566" y="88900"/>
                    <a:pt x="23283" y="114300"/>
                  </a:cubicBezTo>
                  <a:cubicBezTo>
                    <a:pt x="0" y="139700"/>
                    <a:pt x="68791" y="170392"/>
                    <a:pt x="105833" y="177800"/>
                  </a:cubicBezTo>
                  <a:cubicBezTo>
                    <a:pt x="142875" y="185208"/>
                    <a:pt x="202141" y="160867"/>
                    <a:pt x="245533" y="158750"/>
                  </a:cubicBezTo>
                  <a:cubicBezTo>
                    <a:pt x="288925" y="156633"/>
                    <a:pt x="318558" y="143933"/>
                    <a:pt x="366183" y="165100"/>
                  </a:cubicBezTo>
                  <a:cubicBezTo>
                    <a:pt x="413808" y="186267"/>
                    <a:pt x="497416" y="261408"/>
                    <a:pt x="531283" y="285750"/>
                  </a:cubicBezTo>
                  <a:cubicBezTo>
                    <a:pt x="565150" y="310092"/>
                    <a:pt x="551391" y="314325"/>
                    <a:pt x="569383" y="311150"/>
                  </a:cubicBezTo>
                  <a:cubicBezTo>
                    <a:pt x="587375" y="307975"/>
                    <a:pt x="627591" y="278342"/>
                    <a:pt x="639233" y="266700"/>
                  </a:cubicBezTo>
                </a:path>
              </a:pathLst>
            </a:custGeom>
            <a:grpFill/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자유형 80"/>
            <p:cNvSpPr/>
            <p:nvPr/>
          </p:nvSpPr>
          <p:spPr>
            <a:xfrm>
              <a:off x="6516216" y="4797152"/>
              <a:ext cx="208434" cy="155848"/>
            </a:xfrm>
            <a:custGeom>
              <a:avLst/>
              <a:gdLst>
                <a:gd name="connsiteX0" fmla="*/ 0 w 209550"/>
                <a:gd name="connsiteY0" fmla="*/ 0 h 133350"/>
                <a:gd name="connsiteX1" fmla="*/ 209550 w 209550"/>
                <a:gd name="connsiteY1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9550" h="133350">
                  <a:moveTo>
                    <a:pt x="0" y="0"/>
                  </a:moveTo>
                  <a:lnTo>
                    <a:pt x="209550" y="133350"/>
                  </a:lnTo>
                </a:path>
              </a:pathLst>
            </a:custGeom>
            <a:grpFill/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자유형 82"/>
            <p:cNvSpPr/>
            <p:nvPr/>
          </p:nvSpPr>
          <p:spPr>
            <a:xfrm>
              <a:off x="6657181" y="4922044"/>
              <a:ext cx="219075" cy="145256"/>
            </a:xfrm>
            <a:custGeom>
              <a:avLst/>
              <a:gdLst>
                <a:gd name="connsiteX0" fmla="*/ 131763 w 219075"/>
                <a:gd name="connsiteY0" fmla="*/ 4762 h 145256"/>
                <a:gd name="connsiteX1" fmla="*/ 19844 w 219075"/>
                <a:gd name="connsiteY1" fmla="*/ 64294 h 145256"/>
                <a:gd name="connsiteX2" fmla="*/ 12700 w 219075"/>
                <a:gd name="connsiteY2" fmla="*/ 121444 h 145256"/>
                <a:gd name="connsiteX3" fmla="*/ 84138 w 219075"/>
                <a:gd name="connsiteY3" fmla="*/ 130969 h 145256"/>
                <a:gd name="connsiteX4" fmla="*/ 212725 w 219075"/>
                <a:gd name="connsiteY4" fmla="*/ 35719 h 145256"/>
                <a:gd name="connsiteX5" fmla="*/ 131763 w 219075"/>
                <a:gd name="connsiteY5" fmla="*/ 4762 h 145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075" h="145256">
                  <a:moveTo>
                    <a:pt x="131763" y="4762"/>
                  </a:moveTo>
                  <a:cubicBezTo>
                    <a:pt x="99616" y="9524"/>
                    <a:pt x="39688" y="44847"/>
                    <a:pt x="19844" y="64294"/>
                  </a:cubicBezTo>
                  <a:cubicBezTo>
                    <a:pt x="0" y="83741"/>
                    <a:pt x="1984" y="110332"/>
                    <a:pt x="12700" y="121444"/>
                  </a:cubicBezTo>
                  <a:cubicBezTo>
                    <a:pt x="23416" y="132556"/>
                    <a:pt x="50801" y="145256"/>
                    <a:pt x="84138" y="130969"/>
                  </a:cubicBezTo>
                  <a:cubicBezTo>
                    <a:pt x="117475" y="116682"/>
                    <a:pt x="206375" y="56754"/>
                    <a:pt x="212725" y="35719"/>
                  </a:cubicBezTo>
                  <a:cubicBezTo>
                    <a:pt x="219075" y="14685"/>
                    <a:pt x="163910" y="0"/>
                    <a:pt x="131763" y="4762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자유형 83"/>
            <p:cNvSpPr/>
            <p:nvPr/>
          </p:nvSpPr>
          <p:spPr>
            <a:xfrm>
              <a:off x="6746526" y="4979264"/>
              <a:ext cx="219075" cy="145256"/>
            </a:xfrm>
            <a:custGeom>
              <a:avLst/>
              <a:gdLst>
                <a:gd name="connsiteX0" fmla="*/ 131763 w 219075"/>
                <a:gd name="connsiteY0" fmla="*/ 4762 h 145256"/>
                <a:gd name="connsiteX1" fmla="*/ 19844 w 219075"/>
                <a:gd name="connsiteY1" fmla="*/ 64294 h 145256"/>
                <a:gd name="connsiteX2" fmla="*/ 12700 w 219075"/>
                <a:gd name="connsiteY2" fmla="*/ 121444 h 145256"/>
                <a:gd name="connsiteX3" fmla="*/ 84138 w 219075"/>
                <a:gd name="connsiteY3" fmla="*/ 130969 h 145256"/>
                <a:gd name="connsiteX4" fmla="*/ 212725 w 219075"/>
                <a:gd name="connsiteY4" fmla="*/ 35719 h 145256"/>
                <a:gd name="connsiteX5" fmla="*/ 131763 w 219075"/>
                <a:gd name="connsiteY5" fmla="*/ 4762 h 145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075" h="145256">
                  <a:moveTo>
                    <a:pt x="131763" y="4762"/>
                  </a:moveTo>
                  <a:cubicBezTo>
                    <a:pt x="99616" y="9524"/>
                    <a:pt x="39688" y="44847"/>
                    <a:pt x="19844" y="64294"/>
                  </a:cubicBezTo>
                  <a:cubicBezTo>
                    <a:pt x="0" y="83741"/>
                    <a:pt x="1984" y="110332"/>
                    <a:pt x="12700" y="121444"/>
                  </a:cubicBezTo>
                  <a:cubicBezTo>
                    <a:pt x="23416" y="132556"/>
                    <a:pt x="50801" y="145256"/>
                    <a:pt x="84138" y="130969"/>
                  </a:cubicBezTo>
                  <a:cubicBezTo>
                    <a:pt x="117475" y="116682"/>
                    <a:pt x="206375" y="56754"/>
                    <a:pt x="212725" y="35719"/>
                  </a:cubicBezTo>
                  <a:cubicBezTo>
                    <a:pt x="219075" y="14685"/>
                    <a:pt x="163910" y="0"/>
                    <a:pt x="131763" y="4762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자유형 84"/>
            <p:cNvSpPr/>
            <p:nvPr/>
          </p:nvSpPr>
          <p:spPr>
            <a:xfrm>
              <a:off x="6831410" y="5018484"/>
              <a:ext cx="186133" cy="152401"/>
            </a:xfrm>
            <a:custGeom>
              <a:avLst/>
              <a:gdLst>
                <a:gd name="connsiteX0" fmla="*/ 131365 w 186133"/>
                <a:gd name="connsiteY0" fmla="*/ 17860 h 152401"/>
                <a:gd name="connsiteX1" fmla="*/ 181371 w 186133"/>
                <a:gd name="connsiteY1" fmla="*/ 10716 h 152401"/>
                <a:gd name="connsiteX2" fmla="*/ 159940 w 186133"/>
                <a:gd name="connsiteY2" fmla="*/ 82154 h 152401"/>
                <a:gd name="connsiteX3" fmla="*/ 59928 w 186133"/>
                <a:gd name="connsiteY3" fmla="*/ 148829 h 152401"/>
                <a:gd name="connsiteX4" fmla="*/ 12303 w 186133"/>
                <a:gd name="connsiteY4" fmla="*/ 103585 h 152401"/>
                <a:gd name="connsiteX5" fmla="*/ 131365 w 186133"/>
                <a:gd name="connsiteY5" fmla="*/ 17860 h 152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133" h="152401">
                  <a:moveTo>
                    <a:pt x="131365" y="17860"/>
                  </a:moveTo>
                  <a:cubicBezTo>
                    <a:pt x="159543" y="2382"/>
                    <a:pt x="176609" y="0"/>
                    <a:pt x="181371" y="10716"/>
                  </a:cubicBezTo>
                  <a:cubicBezTo>
                    <a:pt x="186133" y="21432"/>
                    <a:pt x="180181" y="59135"/>
                    <a:pt x="159940" y="82154"/>
                  </a:cubicBezTo>
                  <a:cubicBezTo>
                    <a:pt x="139700" y="105173"/>
                    <a:pt x="84534" y="145257"/>
                    <a:pt x="59928" y="148829"/>
                  </a:cubicBezTo>
                  <a:cubicBezTo>
                    <a:pt x="35322" y="152401"/>
                    <a:pt x="0" y="125016"/>
                    <a:pt x="12303" y="103585"/>
                  </a:cubicBezTo>
                  <a:cubicBezTo>
                    <a:pt x="24606" y="82154"/>
                    <a:pt x="103187" y="33338"/>
                    <a:pt x="131365" y="17860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자유형 85"/>
            <p:cNvSpPr/>
            <p:nvPr/>
          </p:nvSpPr>
          <p:spPr>
            <a:xfrm>
              <a:off x="6972300" y="4888706"/>
              <a:ext cx="371475" cy="284957"/>
            </a:xfrm>
            <a:custGeom>
              <a:avLst/>
              <a:gdLst>
                <a:gd name="connsiteX0" fmla="*/ 0 w 371475"/>
                <a:gd name="connsiteY0" fmla="*/ 252413 h 284957"/>
                <a:gd name="connsiteX1" fmla="*/ 78581 w 371475"/>
                <a:gd name="connsiteY1" fmla="*/ 280988 h 284957"/>
                <a:gd name="connsiteX2" fmla="*/ 97631 w 371475"/>
                <a:gd name="connsiteY2" fmla="*/ 228600 h 284957"/>
                <a:gd name="connsiteX3" fmla="*/ 171450 w 371475"/>
                <a:gd name="connsiteY3" fmla="*/ 254794 h 284957"/>
                <a:gd name="connsiteX4" fmla="*/ 200025 w 371475"/>
                <a:gd name="connsiteY4" fmla="*/ 183357 h 284957"/>
                <a:gd name="connsiteX5" fmla="*/ 247650 w 371475"/>
                <a:gd name="connsiteY5" fmla="*/ 195263 h 284957"/>
                <a:gd name="connsiteX6" fmla="*/ 278606 w 371475"/>
                <a:gd name="connsiteY6" fmla="*/ 190500 h 284957"/>
                <a:gd name="connsiteX7" fmla="*/ 290513 w 371475"/>
                <a:gd name="connsiteY7" fmla="*/ 126207 h 284957"/>
                <a:gd name="connsiteX8" fmla="*/ 357188 w 371475"/>
                <a:gd name="connsiteY8" fmla="*/ 128588 h 284957"/>
                <a:gd name="connsiteX9" fmla="*/ 369094 w 371475"/>
                <a:gd name="connsiteY9" fmla="*/ 45244 h 284957"/>
                <a:gd name="connsiteX10" fmla="*/ 342900 w 371475"/>
                <a:gd name="connsiteY10" fmla="*/ 0 h 284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1475" h="284957">
                  <a:moveTo>
                    <a:pt x="0" y="252413"/>
                  </a:moveTo>
                  <a:cubicBezTo>
                    <a:pt x="31154" y="268685"/>
                    <a:pt x="62309" y="284957"/>
                    <a:pt x="78581" y="280988"/>
                  </a:cubicBezTo>
                  <a:cubicBezTo>
                    <a:pt x="94853" y="277019"/>
                    <a:pt x="82153" y="232966"/>
                    <a:pt x="97631" y="228600"/>
                  </a:cubicBezTo>
                  <a:cubicBezTo>
                    <a:pt x="113109" y="224234"/>
                    <a:pt x="154384" y="262334"/>
                    <a:pt x="171450" y="254794"/>
                  </a:cubicBezTo>
                  <a:cubicBezTo>
                    <a:pt x="188516" y="247254"/>
                    <a:pt x="187325" y="193279"/>
                    <a:pt x="200025" y="183357"/>
                  </a:cubicBezTo>
                  <a:cubicBezTo>
                    <a:pt x="212725" y="173435"/>
                    <a:pt x="234553" y="194073"/>
                    <a:pt x="247650" y="195263"/>
                  </a:cubicBezTo>
                  <a:cubicBezTo>
                    <a:pt x="260747" y="196453"/>
                    <a:pt x="271462" y="202009"/>
                    <a:pt x="278606" y="190500"/>
                  </a:cubicBezTo>
                  <a:cubicBezTo>
                    <a:pt x="285750" y="178991"/>
                    <a:pt x="277416" y="136526"/>
                    <a:pt x="290513" y="126207"/>
                  </a:cubicBezTo>
                  <a:cubicBezTo>
                    <a:pt x="303610" y="115888"/>
                    <a:pt x="344091" y="142082"/>
                    <a:pt x="357188" y="128588"/>
                  </a:cubicBezTo>
                  <a:cubicBezTo>
                    <a:pt x="370285" y="115094"/>
                    <a:pt x="371475" y="66675"/>
                    <a:pt x="369094" y="45244"/>
                  </a:cubicBezTo>
                  <a:cubicBezTo>
                    <a:pt x="366713" y="23813"/>
                    <a:pt x="349647" y="7541"/>
                    <a:pt x="342900" y="0"/>
                  </a:cubicBezTo>
                </a:path>
              </a:pathLst>
            </a:custGeom>
            <a:grpFill/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9" name="직사각형 48"/>
          <p:cNvSpPr/>
          <p:nvPr/>
        </p:nvSpPr>
        <p:spPr>
          <a:xfrm>
            <a:off x="237140" y="908720"/>
            <a:ext cx="5276506" cy="1296144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TextBox 49"/>
          <p:cNvSpPr txBox="1"/>
          <p:nvPr/>
        </p:nvSpPr>
        <p:spPr>
          <a:xfrm>
            <a:off x="280095" y="983630"/>
            <a:ext cx="519011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ko-KR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불공정사례 및 개선방안</a:t>
            </a:r>
            <a:endParaRPr lang="en-US" altLang="ko-KR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dist">
              <a:defRPr/>
            </a:pPr>
            <a:r>
              <a:rPr lang="ko-KR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입찰안내서</a:t>
            </a:r>
            <a:r>
              <a:rPr lang="en-US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반영계획</a:t>
            </a:r>
            <a:endParaRPr lang="en-US" altLang="ko-KR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Owner\Desktop\construction-1281604_19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8190" cy="688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355976" y="3710605"/>
            <a:ext cx="33843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한국도로공사 </a:t>
            </a:r>
            <a:endParaRPr lang="en-US" altLang="ko-KR" sz="3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>
              <a:defRPr/>
            </a:pPr>
            <a:r>
              <a:rPr lang="ko-KR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자체 개선사항</a:t>
            </a:r>
            <a:endParaRPr lang="ko-KR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66997" y="3184609"/>
            <a:ext cx="257795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smtClean="0">
                <a:solidFill>
                  <a:schemeClr val="tx2">
                    <a:lumMod val="40000"/>
                    <a:lumOff val="60000"/>
                  </a:schemeClr>
                </a:solidFill>
                <a:latin typeface="HY견고딕" pitchFamily="18" charset="-127"/>
                <a:ea typeface="HY견고딕" pitchFamily="18" charset="-127"/>
              </a:rPr>
              <a:t>불공정관행 개선방안</a:t>
            </a:r>
            <a:endParaRPr lang="ko-KR" altLang="en-US" sz="2000" dirty="0">
              <a:solidFill>
                <a:schemeClr val="tx2">
                  <a:lumMod val="40000"/>
                  <a:lumOff val="6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7944" y="2453343"/>
            <a:ext cx="1210588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8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HY견명조" pitchFamily="18" charset="-127"/>
                <a:ea typeface="HY견명조" pitchFamily="18" charset="-127"/>
              </a:rPr>
              <a:t>Ⅱ</a:t>
            </a:r>
            <a:endParaRPr lang="ko-KR" altLang="en-US" sz="8000" dirty="0">
              <a:solidFill>
                <a:schemeClr val="tx2">
                  <a:lumMod val="40000"/>
                  <a:lumOff val="60000"/>
                </a:schemeClr>
              </a:solidFill>
              <a:latin typeface="HY견명조" pitchFamily="18" charset="-127"/>
              <a:ea typeface="HY견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707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"/>
          <p:cNvSpPr txBox="1">
            <a:spLocks noChangeArrowheads="1"/>
          </p:cNvSpPr>
          <p:nvPr/>
        </p:nvSpPr>
        <p:spPr bwMode="auto">
          <a:xfrm>
            <a:off x="251520" y="341164"/>
            <a:ext cx="8258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01</a:t>
            </a:r>
            <a:endParaRPr kumimoji="0" lang="ko-KR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322088" y="2564904"/>
            <a:ext cx="8569829" cy="1800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1" y="4824024"/>
            <a:ext cx="9147888" cy="203397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43" name="직선 연결선 42"/>
          <p:cNvCxnSpPr/>
          <p:nvPr/>
        </p:nvCxnSpPr>
        <p:spPr>
          <a:xfrm>
            <a:off x="-9525" y="4816898"/>
            <a:ext cx="2844000" cy="0"/>
          </a:xfrm>
          <a:prstGeom prst="line">
            <a:avLst/>
          </a:prstGeom>
          <a:ln w="25400">
            <a:solidFill>
              <a:srgbClr val="0A68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>
            <a:off x="6316413" y="4806058"/>
            <a:ext cx="2826000" cy="0"/>
          </a:xfrm>
          <a:prstGeom prst="line">
            <a:avLst/>
          </a:prstGeom>
          <a:ln w="25400">
            <a:solidFill>
              <a:srgbClr val="0A68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그룹 44"/>
          <p:cNvGrpSpPr/>
          <p:nvPr/>
        </p:nvGrpSpPr>
        <p:grpSpPr>
          <a:xfrm>
            <a:off x="2516441" y="4581128"/>
            <a:ext cx="4176000" cy="468000"/>
            <a:chOff x="4040441" y="4673918"/>
            <a:chExt cx="4111118" cy="400880"/>
          </a:xfrm>
          <a:solidFill>
            <a:srgbClr val="0A68C1"/>
          </a:solidFill>
        </p:grpSpPr>
        <p:grpSp>
          <p:nvGrpSpPr>
            <p:cNvPr id="46" name="그룹 45"/>
            <p:cNvGrpSpPr/>
            <p:nvPr/>
          </p:nvGrpSpPr>
          <p:grpSpPr>
            <a:xfrm>
              <a:off x="4040441" y="4673918"/>
              <a:ext cx="4111118" cy="400880"/>
              <a:chOff x="4265095" y="4785043"/>
              <a:chExt cx="4111118" cy="400880"/>
            </a:xfrm>
            <a:grpFill/>
          </p:grpSpPr>
          <p:sp>
            <p:nvSpPr>
              <p:cNvPr id="51" name="자유형 50"/>
              <p:cNvSpPr>
                <a:spLocks/>
              </p:cNvSpPr>
              <p:nvPr/>
            </p:nvSpPr>
            <p:spPr bwMode="auto">
              <a:xfrm>
                <a:off x="4265095" y="4785043"/>
                <a:ext cx="2932327" cy="400880"/>
              </a:xfrm>
              <a:custGeom>
                <a:avLst/>
                <a:gdLst>
                  <a:gd name="connsiteX0" fmla="*/ 0 w 2932327"/>
                  <a:gd name="connsiteY0" fmla="*/ 0 h 499080"/>
                  <a:gd name="connsiteX1" fmla="*/ 274161 w 2932327"/>
                  <a:gd name="connsiteY1" fmla="*/ 0 h 499080"/>
                  <a:gd name="connsiteX2" fmla="*/ 464503 w 2932327"/>
                  <a:gd name="connsiteY2" fmla="*/ 0 h 499080"/>
                  <a:gd name="connsiteX3" fmla="*/ 2932327 w 2932327"/>
                  <a:gd name="connsiteY3" fmla="*/ 4819 h 499080"/>
                  <a:gd name="connsiteX4" fmla="*/ 2932327 w 2932327"/>
                  <a:gd name="connsiteY4" fmla="*/ 499080 h 499080"/>
                  <a:gd name="connsiteX5" fmla="*/ 274161 w 2932327"/>
                  <a:gd name="connsiteY5" fmla="*/ 494434 h 499080"/>
                  <a:gd name="connsiteX6" fmla="*/ 0 w 2932327"/>
                  <a:gd name="connsiteY6" fmla="*/ 494434 h 499080"/>
                  <a:gd name="connsiteX7" fmla="*/ 174625 w 2932327"/>
                  <a:gd name="connsiteY7" fmla="*/ 247217 h 499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32327" h="499080">
                    <a:moveTo>
                      <a:pt x="0" y="0"/>
                    </a:moveTo>
                    <a:lnTo>
                      <a:pt x="274161" y="0"/>
                    </a:lnTo>
                    <a:lnTo>
                      <a:pt x="464503" y="0"/>
                    </a:lnTo>
                    <a:lnTo>
                      <a:pt x="2932327" y="4819"/>
                    </a:lnTo>
                    <a:lnTo>
                      <a:pt x="2932327" y="499080"/>
                    </a:lnTo>
                    <a:lnTo>
                      <a:pt x="274161" y="494434"/>
                    </a:lnTo>
                    <a:lnTo>
                      <a:pt x="0" y="494434"/>
                    </a:lnTo>
                    <a:lnTo>
                      <a:pt x="174625" y="2472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자유형 51"/>
              <p:cNvSpPr>
                <a:spLocks/>
              </p:cNvSpPr>
              <p:nvPr/>
            </p:nvSpPr>
            <p:spPr bwMode="auto">
              <a:xfrm flipH="1">
                <a:off x="5443886" y="4785043"/>
                <a:ext cx="2932327" cy="400880"/>
              </a:xfrm>
              <a:custGeom>
                <a:avLst/>
                <a:gdLst>
                  <a:gd name="connsiteX0" fmla="*/ 0 w 2932327"/>
                  <a:gd name="connsiteY0" fmla="*/ 0 h 499080"/>
                  <a:gd name="connsiteX1" fmla="*/ 274161 w 2932327"/>
                  <a:gd name="connsiteY1" fmla="*/ 0 h 499080"/>
                  <a:gd name="connsiteX2" fmla="*/ 464503 w 2932327"/>
                  <a:gd name="connsiteY2" fmla="*/ 0 h 499080"/>
                  <a:gd name="connsiteX3" fmla="*/ 2932327 w 2932327"/>
                  <a:gd name="connsiteY3" fmla="*/ 4819 h 499080"/>
                  <a:gd name="connsiteX4" fmla="*/ 2932327 w 2932327"/>
                  <a:gd name="connsiteY4" fmla="*/ 499080 h 499080"/>
                  <a:gd name="connsiteX5" fmla="*/ 274161 w 2932327"/>
                  <a:gd name="connsiteY5" fmla="*/ 494434 h 499080"/>
                  <a:gd name="connsiteX6" fmla="*/ 0 w 2932327"/>
                  <a:gd name="connsiteY6" fmla="*/ 494434 h 499080"/>
                  <a:gd name="connsiteX7" fmla="*/ 174625 w 2932327"/>
                  <a:gd name="connsiteY7" fmla="*/ 247217 h 499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32327" h="499080">
                    <a:moveTo>
                      <a:pt x="0" y="0"/>
                    </a:moveTo>
                    <a:lnTo>
                      <a:pt x="274161" y="0"/>
                    </a:lnTo>
                    <a:lnTo>
                      <a:pt x="464503" y="0"/>
                    </a:lnTo>
                    <a:lnTo>
                      <a:pt x="2932327" y="4819"/>
                    </a:lnTo>
                    <a:lnTo>
                      <a:pt x="2932327" y="499080"/>
                    </a:lnTo>
                    <a:lnTo>
                      <a:pt x="274161" y="494434"/>
                    </a:lnTo>
                    <a:lnTo>
                      <a:pt x="0" y="494434"/>
                    </a:lnTo>
                    <a:lnTo>
                      <a:pt x="174625" y="2472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5030793" y="4728090"/>
              <a:ext cx="2130431" cy="263636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ko-KR" sz="2000" b="1" dirty="0" smtClean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+mj-ea"/>
                  <a:ea typeface="+mj-ea"/>
                </a:rPr>
                <a:t>PQ </a:t>
              </a:r>
              <a:r>
                <a:rPr lang="ko-KR" altLang="en-US" sz="2000" b="1" dirty="0" smtClean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+mj-ea"/>
                  <a:ea typeface="+mj-ea"/>
                </a:rPr>
                <a:t>접수 시 안내문</a:t>
              </a:r>
              <a:endParaRPr lang="ko-KR" altLang="en-US" sz="20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grpSp>
          <p:nvGrpSpPr>
            <p:cNvPr id="48" name="그룹 47"/>
            <p:cNvGrpSpPr/>
            <p:nvPr/>
          </p:nvGrpSpPr>
          <p:grpSpPr>
            <a:xfrm>
              <a:off x="4293372" y="4833701"/>
              <a:ext cx="3605257" cy="96555"/>
              <a:chOff x="4297770" y="4944826"/>
              <a:chExt cx="3605257" cy="96555"/>
            </a:xfrm>
            <a:grpFill/>
          </p:grpSpPr>
          <p:sp>
            <p:nvSpPr>
              <p:cNvPr id="49" name="타원 48"/>
              <p:cNvSpPr/>
              <p:nvPr/>
            </p:nvSpPr>
            <p:spPr>
              <a:xfrm>
                <a:off x="4297770" y="4944826"/>
                <a:ext cx="96555" cy="965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타원 49"/>
              <p:cNvSpPr/>
              <p:nvPr/>
            </p:nvSpPr>
            <p:spPr>
              <a:xfrm>
                <a:off x="7806472" y="4944826"/>
                <a:ext cx="96555" cy="965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53" name="그룹 52"/>
          <p:cNvGrpSpPr/>
          <p:nvPr/>
        </p:nvGrpSpPr>
        <p:grpSpPr>
          <a:xfrm>
            <a:off x="314259" y="5335017"/>
            <a:ext cx="190243" cy="172690"/>
            <a:chOff x="10818813" y="2220913"/>
            <a:chExt cx="4473575" cy="4060825"/>
          </a:xfrm>
          <a:solidFill>
            <a:schemeClr val="bg1"/>
          </a:solidFill>
        </p:grpSpPr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10818813" y="2344738"/>
              <a:ext cx="3938588" cy="3937000"/>
            </a:xfrm>
            <a:custGeom>
              <a:avLst/>
              <a:gdLst>
                <a:gd name="T0" fmla="*/ 0 w 4962"/>
                <a:gd name="T1" fmla="*/ 0 h 4960"/>
                <a:gd name="T2" fmla="*/ 4210 w 4962"/>
                <a:gd name="T3" fmla="*/ 0 h 4960"/>
                <a:gd name="T4" fmla="*/ 3441 w 4962"/>
                <a:gd name="T5" fmla="*/ 769 h 4960"/>
                <a:gd name="T6" fmla="*/ 769 w 4962"/>
                <a:gd name="T7" fmla="*/ 769 h 4960"/>
                <a:gd name="T8" fmla="*/ 769 w 4962"/>
                <a:gd name="T9" fmla="*/ 4191 h 4960"/>
                <a:gd name="T10" fmla="*/ 4193 w 4962"/>
                <a:gd name="T11" fmla="*/ 4191 h 4960"/>
                <a:gd name="T12" fmla="*/ 4193 w 4962"/>
                <a:gd name="T13" fmla="*/ 2553 h 4960"/>
                <a:gd name="T14" fmla="*/ 4962 w 4962"/>
                <a:gd name="T15" fmla="*/ 1784 h 4960"/>
                <a:gd name="T16" fmla="*/ 4962 w 4962"/>
                <a:gd name="T17" fmla="*/ 4960 h 4960"/>
                <a:gd name="T18" fmla="*/ 0 w 4962"/>
                <a:gd name="T19" fmla="*/ 4960 h 4960"/>
                <a:gd name="T20" fmla="*/ 0 w 4962"/>
                <a:gd name="T21" fmla="*/ 0 h 4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62" h="4960">
                  <a:moveTo>
                    <a:pt x="0" y="0"/>
                  </a:moveTo>
                  <a:lnTo>
                    <a:pt x="4210" y="0"/>
                  </a:lnTo>
                  <a:lnTo>
                    <a:pt x="3441" y="769"/>
                  </a:lnTo>
                  <a:lnTo>
                    <a:pt x="769" y="769"/>
                  </a:lnTo>
                  <a:lnTo>
                    <a:pt x="769" y="4191"/>
                  </a:lnTo>
                  <a:lnTo>
                    <a:pt x="4193" y="4191"/>
                  </a:lnTo>
                  <a:lnTo>
                    <a:pt x="4193" y="2553"/>
                  </a:lnTo>
                  <a:lnTo>
                    <a:pt x="4962" y="1784"/>
                  </a:lnTo>
                  <a:lnTo>
                    <a:pt x="4962" y="4960"/>
                  </a:lnTo>
                  <a:lnTo>
                    <a:pt x="0" y="496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CC0000"/>
                </a:solidFill>
              </a:endParaRPr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11666538" y="2220913"/>
              <a:ext cx="3625850" cy="3021013"/>
            </a:xfrm>
            <a:custGeom>
              <a:avLst/>
              <a:gdLst>
                <a:gd name="T0" fmla="*/ 4025 w 4570"/>
                <a:gd name="T1" fmla="*/ 0 h 3806"/>
                <a:gd name="T2" fmla="*/ 4025 w 4570"/>
                <a:gd name="T3" fmla="*/ 0 h 3806"/>
                <a:gd name="T4" fmla="*/ 4570 w 4570"/>
                <a:gd name="T5" fmla="*/ 543 h 3806"/>
                <a:gd name="T6" fmla="*/ 1305 w 4570"/>
                <a:gd name="T7" fmla="*/ 3806 h 3806"/>
                <a:gd name="T8" fmla="*/ 0 w 4570"/>
                <a:gd name="T9" fmla="*/ 2502 h 3806"/>
                <a:gd name="T10" fmla="*/ 543 w 4570"/>
                <a:gd name="T11" fmla="*/ 1959 h 3806"/>
                <a:gd name="T12" fmla="*/ 1305 w 4570"/>
                <a:gd name="T13" fmla="*/ 2721 h 3806"/>
                <a:gd name="T14" fmla="*/ 4025 w 4570"/>
                <a:gd name="T15" fmla="*/ 0 h 3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70" h="3806">
                  <a:moveTo>
                    <a:pt x="4025" y="0"/>
                  </a:moveTo>
                  <a:lnTo>
                    <a:pt x="4025" y="0"/>
                  </a:lnTo>
                  <a:lnTo>
                    <a:pt x="4570" y="543"/>
                  </a:lnTo>
                  <a:lnTo>
                    <a:pt x="1305" y="3806"/>
                  </a:lnTo>
                  <a:lnTo>
                    <a:pt x="0" y="2502"/>
                  </a:lnTo>
                  <a:lnTo>
                    <a:pt x="543" y="1959"/>
                  </a:lnTo>
                  <a:lnTo>
                    <a:pt x="1305" y="2721"/>
                  </a:lnTo>
                  <a:lnTo>
                    <a:pt x="4025" y="0"/>
                  </a:lnTo>
                  <a:close/>
                </a:path>
              </a:pathLst>
            </a:custGeom>
            <a:grpFill/>
            <a:ln>
              <a:solidFill>
                <a:srgbClr val="0A68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CC0000"/>
                </a:solidFill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492387" y="5192032"/>
            <a:ext cx="8400092" cy="14773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just"/>
            <a:r>
              <a:rPr lang="ko-KR" altLang="en-US" dirty="0" err="1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입찰참자가는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 </a:t>
            </a:r>
            <a:r>
              <a:rPr lang="ko-KR" altLang="en-US" dirty="0" err="1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붙임양식에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 따라 </a:t>
            </a:r>
            <a:r>
              <a:rPr lang="ko-KR" altLang="en-US" dirty="0" err="1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기술제안비</a:t>
            </a:r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, 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직접경비의 구성</a:t>
            </a:r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, 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계약시기</a:t>
            </a:r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, 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집행수단 및 자금 집행계획 등을 명기한 집행계획서를 현장설명회 참석 시 제출하여야 합니다</a:t>
            </a:r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. 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집행계획서대로 이행되지 않았거나 변경되는 경우 우리공사 </a:t>
            </a:r>
            <a:r>
              <a:rPr lang="ko-KR" altLang="en-US" dirty="0" err="1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건설처에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 변경 집행계획서를 제출하여야 합니다</a:t>
            </a:r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. 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또한</a:t>
            </a:r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, 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집행계획서는 간접적으로 평가 및 설계심의에 영향을 미칠 수 있음을 알려드립니다</a:t>
            </a:r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.</a:t>
            </a:r>
            <a:endParaRPr lang="en-US" altLang="ko-KR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0A68C1"/>
              </a:solidFill>
              <a:effectLst>
                <a:outerShdw blurRad="25400" dist="12700" dir="5400000" algn="t" rotWithShape="0">
                  <a:prstClr val="black">
                    <a:alpha val="20000"/>
                  </a:prstClr>
                </a:outerShdw>
              </a:effectLst>
              <a:latin typeface="+mn-e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81022" y="2806137"/>
            <a:ext cx="8309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+mn-ea"/>
              </a:rPr>
              <a:t>  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(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집행계획서 </a:t>
            </a:r>
            <a:r>
              <a:rPr lang="ko-KR" alt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징구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)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기술제안 및 보상비 집행계획을 현장설명회 시 제출토록 하고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, </a:t>
            </a:r>
          </a:p>
          <a:p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ko-KR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                         </a:t>
            </a:r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입찰 직후 집행여부 및 변경현황 확인</a:t>
            </a:r>
            <a:endParaRPr lang="ko-KR" altLang="en-US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81022" y="3553852"/>
            <a:ext cx="8353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+mn-ea"/>
              </a:rPr>
              <a:t>   * </a:t>
            </a:r>
            <a:r>
              <a:rPr lang="ko-KR" altLang="en-US" sz="1400" dirty="0" smtClean="0">
                <a:latin typeface="+mn-ea"/>
              </a:rPr>
              <a:t>집행계획서 </a:t>
            </a:r>
            <a:r>
              <a:rPr lang="en-US" altLang="ko-KR" sz="1400" dirty="0" smtClean="0">
                <a:latin typeface="+mn-ea"/>
              </a:rPr>
              <a:t>: </a:t>
            </a:r>
            <a:r>
              <a:rPr lang="ko-KR" altLang="en-US" sz="1400" dirty="0" err="1" smtClean="0">
                <a:latin typeface="+mn-ea"/>
              </a:rPr>
              <a:t>기술제안비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직접경비의 구성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계약시기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집행수단 및 자금 집행계획 등이 포함된 문서</a:t>
            </a:r>
            <a:endParaRPr lang="ko-KR" altLang="en-US" sz="1400" dirty="0">
              <a:latin typeface="+mn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81022" y="3933056"/>
            <a:ext cx="8353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FF0000"/>
                </a:solidFill>
                <a:latin typeface="+mn-ea"/>
              </a:rPr>
              <a:t>    </a:t>
            </a:r>
            <a:r>
              <a:rPr lang="en-US" altLang="ko-KR" sz="16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⇒ </a:t>
            </a:r>
            <a:r>
              <a:rPr lang="ko-KR" altLang="en-US" sz="1600" b="1" dirty="0" smtClean="0">
                <a:solidFill>
                  <a:srgbClr val="FF0000"/>
                </a:solidFill>
                <a:latin typeface="+mn-ea"/>
              </a:rPr>
              <a:t>집행계획서가 평가 및 설계심의 시 영향을 미칠 수 있음</a:t>
            </a:r>
            <a:endParaRPr lang="ko-KR" altLang="en-US" sz="1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8" name="TextBox 3"/>
          <p:cNvSpPr txBox="1">
            <a:spLocks noChangeArrowheads="1"/>
          </p:cNvSpPr>
          <p:nvPr/>
        </p:nvSpPr>
        <p:spPr bwMode="auto">
          <a:xfrm>
            <a:off x="1097468" y="324336"/>
            <a:ext cx="38345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latinLnBrk="0">
              <a:defRPr/>
            </a:pPr>
            <a:r>
              <a:rPr lang="ko-KR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불공정관행 개선방안 한국도로공사 자체 개선사항 </a:t>
            </a:r>
          </a:p>
        </p:txBody>
      </p:sp>
      <p:sp>
        <p:nvSpPr>
          <p:cNvPr id="39" name="TextBox 3"/>
          <p:cNvSpPr txBox="1">
            <a:spLocks noChangeArrowheads="1"/>
          </p:cNvSpPr>
          <p:nvPr/>
        </p:nvSpPr>
        <p:spPr bwMode="auto">
          <a:xfrm>
            <a:off x="1073882" y="554750"/>
            <a:ext cx="2911374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9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설계비</a:t>
            </a:r>
            <a:r>
              <a:rPr lang="ko-KR" altLang="en-US" sz="29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저가계약</a:t>
            </a:r>
            <a:endParaRPr kumimoji="0" lang="ko-KR" altLang="en-US" sz="29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17444" y="1340768"/>
            <a:ext cx="942187" cy="108012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문제점</a:t>
            </a:r>
            <a:endParaRPr lang="ko-KR" altLang="en-US" b="1" dirty="0"/>
          </a:p>
        </p:txBody>
      </p:sp>
      <p:sp>
        <p:nvSpPr>
          <p:cNvPr id="41" name="직사각형 40"/>
          <p:cNvSpPr/>
          <p:nvPr/>
        </p:nvSpPr>
        <p:spPr>
          <a:xfrm>
            <a:off x="1403648" y="1340768"/>
            <a:ext cx="7560840" cy="1080120"/>
          </a:xfrm>
          <a:prstGeom prst="rect">
            <a:avLst/>
          </a:prstGeom>
          <a:solidFill>
            <a:srgbClr val="B3D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 smtClean="0">
                <a:solidFill>
                  <a:sysClr val="windowText" lastClr="000000"/>
                </a:solidFill>
              </a:rPr>
              <a:t>일부 </a:t>
            </a:r>
            <a:r>
              <a:rPr lang="ko-KR" altLang="en-US" dirty="0" err="1" smtClean="0">
                <a:solidFill>
                  <a:sysClr val="windowText" lastClr="000000"/>
                </a:solidFill>
              </a:rPr>
              <a:t>시공사는</a:t>
            </a:r>
            <a:r>
              <a:rPr lang="ko-KR" altLang="en-US" dirty="0" smtClean="0">
                <a:solidFill>
                  <a:sysClr val="windowText" lastClr="000000"/>
                </a:solidFill>
              </a:rPr>
              <a:t> 합동사무실 운영 시 기술자 </a:t>
            </a:r>
            <a:r>
              <a:rPr lang="ko-KR" altLang="en-US" dirty="0" smtClean="0">
                <a:solidFill>
                  <a:sysClr val="windowText" lastClr="000000"/>
                </a:solidFill>
              </a:rPr>
              <a:t>투입인원수 및 고강도 근로에 </a:t>
            </a:r>
            <a:endParaRPr lang="en-US" altLang="ko-KR" dirty="0" smtClean="0">
              <a:solidFill>
                <a:sysClr val="windowText" lastClr="000000"/>
              </a:solidFill>
            </a:endParaRPr>
          </a:p>
          <a:p>
            <a:r>
              <a:rPr lang="ko-KR" altLang="en-US" dirty="0" smtClean="0">
                <a:solidFill>
                  <a:sysClr val="windowText" lastClr="000000"/>
                </a:solidFill>
              </a:rPr>
              <a:t>비해 상대적으로 낮은 대가지급 사례 발생</a:t>
            </a:r>
            <a:endParaRPr lang="en-US" altLang="ko-KR" dirty="0" smtClean="0">
              <a:solidFill>
                <a:sysClr val="windowText" lastClr="000000"/>
              </a:solidFill>
            </a:endParaRPr>
          </a:p>
          <a:p>
            <a:endParaRPr lang="en-US" altLang="ko-KR" sz="1000" dirty="0" smtClean="0">
              <a:solidFill>
                <a:sysClr val="windowText" lastClr="000000"/>
              </a:solidFill>
            </a:endParaRPr>
          </a:p>
          <a:p>
            <a:r>
              <a:rPr lang="en-US" altLang="ko-KR" sz="1400" dirty="0" smtClean="0">
                <a:solidFill>
                  <a:sysClr val="windowText" lastClr="000000"/>
                </a:solidFill>
              </a:rPr>
              <a:t>* </a:t>
            </a:r>
            <a:r>
              <a:rPr lang="ko-KR" altLang="en-US" sz="1400" dirty="0" smtClean="0">
                <a:solidFill>
                  <a:sysClr val="windowText" lastClr="000000"/>
                </a:solidFill>
              </a:rPr>
              <a:t>대부분의 </a:t>
            </a:r>
            <a:r>
              <a:rPr lang="ko-KR" altLang="en-US" sz="1400" dirty="0" err="1" smtClean="0">
                <a:solidFill>
                  <a:sysClr val="windowText" lastClr="000000"/>
                </a:solidFill>
              </a:rPr>
              <a:t>턴키</a:t>
            </a:r>
            <a:r>
              <a:rPr lang="ko-KR" altLang="en-US" sz="1400" dirty="0" smtClean="0">
                <a:solidFill>
                  <a:sysClr val="windowText" lastClr="000000"/>
                </a:solidFill>
              </a:rPr>
              <a:t> </a:t>
            </a:r>
            <a:r>
              <a:rPr lang="ko-KR" altLang="en-US" sz="1400" dirty="0" err="1" smtClean="0">
                <a:solidFill>
                  <a:sysClr val="windowText" lastClr="000000"/>
                </a:solidFill>
              </a:rPr>
              <a:t>시공사들은</a:t>
            </a:r>
            <a:r>
              <a:rPr lang="ko-KR" altLang="en-US" sz="1400" dirty="0" smtClean="0">
                <a:solidFill>
                  <a:sysClr val="windowText" lastClr="000000"/>
                </a:solidFill>
              </a:rPr>
              <a:t> 공고금액에 반영된 </a:t>
            </a:r>
            <a:r>
              <a:rPr lang="ko-KR" altLang="en-US" sz="1400" dirty="0" err="1" smtClean="0">
                <a:solidFill>
                  <a:sysClr val="windowText" lastClr="000000"/>
                </a:solidFill>
              </a:rPr>
              <a:t>설계비의</a:t>
            </a:r>
            <a:r>
              <a:rPr lang="ko-KR" altLang="en-US" sz="1400" dirty="0" smtClean="0">
                <a:solidFill>
                  <a:sysClr val="windowText" lastClr="000000"/>
                </a:solidFill>
              </a:rPr>
              <a:t> </a:t>
            </a:r>
            <a:r>
              <a:rPr lang="en-US" altLang="ko-KR" sz="1400" dirty="0" smtClean="0">
                <a:solidFill>
                  <a:sysClr val="windowText" lastClr="000000"/>
                </a:solidFill>
              </a:rPr>
              <a:t>125% </a:t>
            </a:r>
            <a:r>
              <a:rPr lang="ko-KR" altLang="en-US" sz="1400" dirty="0" smtClean="0">
                <a:solidFill>
                  <a:sysClr val="windowText" lastClr="000000"/>
                </a:solidFill>
              </a:rPr>
              <a:t>집행</a:t>
            </a:r>
            <a:endParaRPr lang="ko-KR" altLang="en-US" sz="14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24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"/>
          <p:cNvSpPr txBox="1">
            <a:spLocks noChangeArrowheads="1"/>
          </p:cNvSpPr>
          <p:nvPr/>
        </p:nvSpPr>
        <p:spPr bwMode="auto">
          <a:xfrm>
            <a:off x="270259" y="341164"/>
            <a:ext cx="8258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algn="ctr" latinLnBrk="0">
              <a:defRPr/>
            </a:pPr>
            <a:r>
              <a:rPr lang="en-US" altLang="ko-KR" sz="4000" kern="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02</a:t>
            </a:r>
            <a:endParaRPr kumimoji="0" lang="ko-KR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-윤고딕340" panose="02030504000101010101" pitchFamily="18" charset="-127"/>
              <a:ea typeface="-윤고딕340" panose="02030504000101010101" pitchFamily="18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5868144" y="5277108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rgbClr val="0D143C"/>
                </a:solidFill>
                <a:latin typeface="+mn-ea"/>
              </a:rPr>
              <a:t>* </a:t>
            </a:r>
            <a:r>
              <a:rPr lang="ko-KR" altLang="en-US" sz="1400" dirty="0" err="1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rgbClr val="0D143C"/>
                </a:solidFill>
                <a:latin typeface="+mn-ea"/>
              </a:rPr>
              <a:t>합사노동자</a:t>
            </a:r>
            <a:r>
              <a:rPr lang="ko-KR" altLang="en-US" sz="14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rgbClr val="0D143C"/>
                </a:solidFill>
                <a:latin typeface="+mn-ea"/>
              </a:rPr>
              <a:t> 실태조사결과 </a:t>
            </a:r>
            <a:r>
              <a:rPr lang="en-US" altLang="ko-KR" sz="14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rgbClr val="0D143C"/>
                </a:solidFill>
                <a:latin typeface="+mn-ea"/>
              </a:rPr>
              <a:t>(‘08.11)</a:t>
            </a:r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>
            <a:off x="1073882" y="554750"/>
            <a:ext cx="6054863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9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합사</a:t>
            </a:r>
            <a:r>
              <a:rPr kumimoji="0" lang="ko-KR" altLang="en-US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 기술자 고강도 근로 </a:t>
            </a:r>
            <a:r>
              <a:rPr kumimoji="0" lang="ko-KR" altLang="en-US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방지대책</a:t>
            </a:r>
            <a:endParaRPr kumimoji="0" lang="ko-KR" altLang="en-US" sz="29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54" name="그룹 53"/>
          <p:cNvGrpSpPr/>
          <p:nvPr/>
        </p:nvGrpSpPr>
        <p:grpSpPr>
          <a:xfrm>
            <a:off x="5868144" y="2324780"/>
            <a:ext cx="2808312" cy="2808312"/>
            <a:chOff x="4932040" y="2492896"/>
            <a:chExt cx="3744416" cy="3744733"/>
          </a:xfrm>
        </p:grpSpPr>
        <p:sp>
          <p:nvSpPr>
            <p:cNvPr id="47" name="원형 46"/>
            <p:cNvSpPr/>
            <p:nvPr/>
          </p:nvSpPr>
          <p:spPr>
            <a:xfrm>
              <a:off x="4932040" y="2493629"/>
              <a:ext cx="3744000" cy="3744000"/>
            </a:xfrm>
            <a:prstGeom prst="pie">
              <a:avLst>
                <a:gd name="adj1" fmla="val 16211791"/>
                <a:gd name="adj2" fmla="val 16200000"/>
              </a:avLst>
            </a:prstGeom>
            <a:solidFill>
              <a:srgbClr val="92D05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원형 48"/>
            <p:cNvSpPr/>
            <p:nvPr/>
          </p:nvSpPr>
          <p:spPr>
            <a:xfrm>
              <a:off x="4932456" y="2492896"/>
              <a:ext cx="3744000" cy="3744000"/>
            </a:xfrm>
            <a:prstGeom prst="pie">
              <a:avLst>
                <a:gd name="adj1" fmla="val 866388"/>
                <a:gd name="adj2" fmla="val 16200000"/>
              </a:avLst>
            </a:prstGeom>
            <a:solidFill>
              <a:srgbClr val="FFC000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5868144" y="5615662"/>
            <a:ext cx="30963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rgbClr val="0D143C"/>
                </a:solidFill>
                <a:latin typeface="+mn-ea"/>
              </a:rPr>
              <a:t>[</a:t>
            </a:r>
            <a:r>
              <a:rPr lang="ko-KR" altLang="en-US" sz="11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rgbClr val="0D143C"/>
                </a:solidFill>
                <a:latin typeface="+mn-ea"/>
              </a:rPr>
              <a:t>공공노조 전국건설엔지니어링지부 발표</a:t>
            </a:r>
            <a:r>
              <a:rPr lang="en-US" altLang="ko-KR" sz="11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rgbClr val="0D143C"/>
                </a:solidFill>
                <a:latin typeface="+mn-ea"/>
              </a:rPr>
              <a:t>]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164288" y="2908102"/>
            <a:ext cx="150991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6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bg2">
                    <a:lumMod val="10000"/>
                  </a:schemeClr>
                </a:solidFill>
                <a:latin typeface="+mn-ea"/>
              </a:rPr>
              <a:t>40~60</a:t>
            </a:r>
            <a:r>
              <a:rPr lang="ko-KR" altLang="en-US" sz="16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bg2">
                    <a:lumMod val="10000"/>
                  </a:schemeClr>
                </a:solidFill>
                <a:latin typeface="+mn-ea"/>
              </a:rPr>
              <a:t>시간</a:t>
            </a:r>
            <a:endParaRPr lang="en-US" altLang="ko-KR" sz="1600" dirty="0" smtClean="0">
              <a:ln>
                <a:solidFill>
                  <a:srgbClr val="0D143C">
                    <a:alpha val="30000"/>
                  </a:srgbClr>
                </a:solidFill>
              </a:ln>
              <a:solidFill>
                <a:schemeClr val="bg2">
                  <a:lumMod val="10000"/>
                </a:schemeClr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4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bg2">
                    <a:lumMod val="10000"/>
                  </a:schemeClr>
                </a:solidFill>
                <a:latin typeface="+mn-ea"/>
              </a:rPr>
              <a:t>(28%)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868144" y="3764940"/>
            <a:ext cx="202106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6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bg2">
                    <a:lumMod val="10000"/>
                  </a:schemeClr>
                </a:solidFill>
                <a:latin typeface="+mn-ea"/>
              </a:rPr>
              <a:t>60~100</a:t>
            </a:r>
            <a:r>
              <a:rPr lang="ko-KR" altLang="en-US" sz="16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bg2">
                    <a:lumMod val="10000"/>
                  </a:schemeClr>
                </a:solidFill>
                <a:latin typeface="+mn-ea"/>
              </a:rPr>
              <a:t>시간 이</a:t>
            </a:r>
            <a:r>
              <a:rPr lang="ko-KR" altLang="en-US" sz="1600" dirty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bg2">
                    <a:lumMod val="10000"/>
                  </a:schemeClr>
                </a:solidFill>
                <a:latin typeface="+mn-ea"/>
              </a:rPr>
              <a:t>상</a:t>
            </a:r>
            <a:endParaRPr lang="en-US" altLang="ko-KR" sz="1600" dirty="0" smtClean="0">
              <a:ln>
                <a:solidFill>
                  <a:srgbClr val="0D143C">
                    <a:alpha val="30000"/>
                  </a:srgbClr>
                </a:solidFill>
              </a:ln>
              <a:solidFill>
                <a:schemeClr val="bg2">
                  <a:lumMod val="10000"/>
                </a:schemeClr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4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bg2">
                    <a:lumMod val="10000"/>
                  </a:schemeClr>
                </a:solidFill>
                <a:latin typeface="+mn-ea"/>
              </a:rPr>
              <a:t>(72%)</a:t>
            </a:r>
          </a:p>
        </p:txBody>
      </p:sp>
      <p:sp>
        <p:nvSpPr>
          <p:cNvPr id="21" name="TextBox 3"/>
          <p:cNvSpPr txBox="1">
            <a:spLocks noChangeArrowheads="1"/>
          </p:cNvSpPr>
          <p:nvPr/>
        </p:nvSpPr>
        <p:spPr bwMode="auto">
          <a:xfrm>
            <a:off x="1097468" y="324336"/>
            <a:ext cx="38345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latinLnBrk="0">
              <a:defRPr/>
            </a:pPr>
            <a:r>
              <a:rPr lang="ko-KR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불공정관행 개선방안 한국도로공사 자체 개선사항 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317444" y="1433670"/>
            <a:ext cx="1302228" cy="62717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문제점</a:t>
            </a:r>
            <a:endParaRPr lang="ko-KR" altLang="en-US" b="1" dirty="0"/>
          </a:p>
        </p:txBody>
      </p:sp>
      <p:sp>
        <p:nvSpPr>
          <p:cNvPr id="24" name="직사각형 23"/>
          <p:cNvSpPr/>
          <p:nvPr/>
        </p:nvSpPr>
        <p:spPr>
          <a:xfrm>
            <a:off x="251520" y="2204864"/>
            <a:ext cx="5184576" cy="4464496"/>
          </a:xfrm>
          <a:prstGeom prst="rect">
            <a:avLst/>
          </a:prstGeom>
          <a:solidFill>
            <a:srgbClr val="B3D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6700" indent="-266700"/>
            <a:r>
              <a:rPr lang="ko-KR" altLang="en-US" sz="2000" b="1" dirty="0" err="1" smtClean="0">
                <a:solidFill>
                  <a:srgbClr val="0A68C1"/>
                </a:solidFill>
              </a:rPr>
              <a:t>ㅇ</a:t>
            </a:r>
            <a:r>
              <a:rPr lang="ko-KR" altLang="en-US" sz="2000" b="1" dirty="0" smtClean="0">
                <a:solidFill>
                  <a:srgbClr val="0A68C1"/>
                </a:solidFill>
              </a:rPr>
              <a:t> 합동사무실 교대 감독 등 비인간적 운영</a:t>
            </a:r>
            <a:endParaRPr lang="en-US" altLang="ko-KR" sz="2000" b="1" dirty="0" smtClean="0">
              <a:solidFill>
                <a:srgbClr val="0A68C1"/>
              </a:solidFill>
            </a:endParaRPr>
          </a:p>
          <a:p>
            <a:pPr marL="266700" indent="-266700"/>
            <a:endParaRPr lang="en-US" altLang="ko-KR" sz="1400" dirty="0" smtClean="0">
              <a:solidFill>
                <a:sysClr val="windowText" lastClr="000000"/>
              </a:solidFill>
            </a:endParaRPr>
          </a:p>
          <a:p>
            <a:pPr marL="266700" indent="-266700"/>
            <a:r>
              <a:rPr lang="ko-KR" altLang="en-US" sz="2000" b="1" dirty="0" err="1" smtClean="0">
                <a:solidFill>
                  <a:srgbClr val="0A68C1"/>
                </a:solidFill>
              </a:rPr>
              <a:t>ㅇ</a:t>
            </a:r>
            <a:r>
              <a:rPr lang="ko-KR" altLang="en-US" sz="2000" b="1" dirty="0" smtClean="0">
                <a:solidFill>
                  <a:srgbClr val="0A68C1"/>
                </a:solidFill>
              </a:rPr>
              <a:t> </a:t>
            </a:r>
            <a:r>
              <a:rPr lang="ko-KR" altLang="en-US" sz="2000" b="1" dirty="0" err="1" smtClean="0">
                <a:solidFill>
                  <a:srgbClr val="0A68C1"/>
                </a:solidFill>
              </a:rPr>
              <a:t>크런치모드</a:t>
            </a:r>
            <a:r>
              <a:rPr lang="en-US" altLang="ko-KR" sz="2000" b="1" dirty="0" smtClean="0">
                <a:solidFill>
                  <a:srgbClr val="0A68C1"/>
                </a:solidFill>
              </a:rPr>
              <a:t>*</a:t>
            </a:r>
            <a:r>
              <a:rPr lang="ko-KR" altLang="en-US" sz="2000" b="1" dirty="0" smtClean="0">
                <a:solidFill>
                  <a:srgbClr val="0A68C1"/>
                </a:solidFill>
              </a:rPr>
              <a:t>에</a:t>
            </a:r>
            <a:r>
              <a:rPr lang="en-US" altLang="ko-KR" sz="2000" b="1" dirty="0" smtClean="0">
                <a:solidFill>
                  <a:srgbClr val="0A68C1"/>
                </a:solidFill>
              </a:rPr>
              <a:t> </a:t>
            </a:r>
            <a:r>
              <a:rPr lang="ko-KR" altLang="en-US" sz="2000" b="1" dirty="0" err="1" smtClean="0">
                <a:solidFill>
                  <a:srgbClr val="0A68C1"/>
                </a:solidFill>
              </a:rPr>
              <a:t>갇친</a:t>
            </a:r>
            <a:r>
              <a:rPr lang="ko-KR" altLang="en-US" sz="2000" b="1" dirty="0" smtClean="0">
                <a:solidFill>
                  <a:srgbClr val="0A68C1"/>
                </a:solidFill>
              </a:rPr>
              <a:t> 기술자</a:t>
            </a:r>
            <a:endParaRPr lang="en-US" altLang="ko-KR" sz="2000" b="1" dirty="0" smtClean="0">
              <a:solidFill>
                <a:srgbClr val="0A68C1"/>
              </a:solidFill>
            </a:endParaRPr>
          </a:p>
          <a:p>
            <a:pPr marL="266700" indent="-266700"/>
            <a:endParaRPr lang="en-US" altLang="ko-KR" sz="800" b="1" dirty="0" smtClean="0">
              <a:solidFill>
                <a:srgbClr val="0A68C1"/>
              </a:solidFill>
            </a:endParaRPr>
          </a:p>
          <a:p>
            <a:pPr marL="266700" indent="-266700"/>
            <a:r>
              <a:rPr lang="en-US" altLang="ko-KR" dirty="0" smtClean="0">
                <a:solidFill>
                  <a:sysClr val="windowText" lastClr="000000"/>
                </a:solidFill>
              </a:rPr>
              <a:t> - </a:t>
            </a:r>
            <a:r>
              <a:rPr lang="ko-KR" altLang="en-US" dirty="0" smtClean="0">
                <a:solidFill>
                  <a:sysClr val="windowText" lastClr="000000"/>
                </a:solidFill>
              </a:rPr>
              <a:t>근로기준법</a:t>
            </a:r>
            <a:r>
              <a:rPr lang="en-US" altLang="ko-KR" dirty="0" smtClean="0">
                <a:solidFill>
                  <a:sysClr val="windowText" lastClr="000000"/>
                </a:solidFill>
              </a:rPr>
              <a:t>(</a:t>
            </a:r>
            <a:r>
              <a:rPr lang="ko-KR" altLang="en-US" dirty="0" smtClean="0">
                <a:solidFill>
                  <a:sysClr val="windowText" lastClr="000000"/>
                </a:solidFill>
              </a:rPr>
              <a:t>주</a:t>
            </a:r>
            <a:r>
              <a:rPr lang="en-US" altLang="ko-KR" dirty="0" smtClean="0">
                <a:solidFill>
                  <a:sysClr val="windowText" lastClr="000000"/>
                </a:solidFill>
              </a:rPr>
              <a:t>52</a:t>
            </a:r>
            <a:r>
              <a:rPr lang="ko-KR" altLang="en-US" dirty="0" smtClean="0">
                <a:solidFill>
                  <a:sysClr val="windowText" lastClr="000000"/>
                </a:solidFill>
              </a:rPr>
              <a:t>시간</a:t>
            </a:r>
            <a:r>
              <a:rPr lang="en-US" altLang="ko-KR" dirty="0" smtClean="0">
                <a:solidFill>
                  <a:sysClr val="windowText" lastClr="000000"/>
                </a:solidFill>
              </a:rPr>
              <a:t>)</a:t>
            </a:r>
            <a:r>
              <a:rPr lang="ko-KR" altLang="en-US" dirty="0" smtClean="0">
                <a:solidFill>
                  <a:sysClr val="windowText" lastClr="000000"/>
                </a:solidFill>
              </a:rPr>
              <a:t> 위반한 주 </a:t>
            </a:r>
            <a:r>
              <a:rPr lang="en-US" altLang="ko-KR" dirty="0" smtClean="0">
                <a:solidFill>
                  <a:sysClr val="windowText" lastClr="000000"/>
                </a:solidFill>
              </a:rPr>
              <a:t>100</a:t>
            </a:r>
            <a:r>
              <a:rPr lang="ko-KR" altLang="en-US" dirty="0" smtClean="0">
                <a:solidFill>
                  <a:sysClr val="windowText" lastClr="000000"/>
                </a:solidFill>
              </a:rPr>
              <a:t>시간이  </a:t>
            </a:r>
            <a:endParaRPr lang="en-US" altLang="ko-KR" dirty="0" smtClean="0">
              <a:solidFill>
                <a:sysClr val="windowText" lastClr="000000"/>
              </a:solidFill>
            </a:endParaRPr>
          </a:p>
          <a:p>
            <a:pPr marL="266700" indent="-266700"/>
            <a:r>
              <a:rPr lang="en-US" altLang="ko-KR" dirty="0">
                <a:solidFill>
                  <a:sysClr val="windowText" lastClr="000000"/>
                </a:solidFill>
              </a:rPr>
              <a:t> </a:t>
            </a:r>
            <a:r>
              <a:rPr lang="en-US" altLang="ko-KR" dirty="0" smtClean="0">
                <a:solidFill>
                  <a:sysClr val="windowText" lastClr="000000"/>
                </a:solidFill>
              </a:rPr>
              <a:t>  </a:t>
            </a:r>
            <a:r>
              <a:rPr lang="ko-KR" altLang="en-US" dirty="0" smtClean="0">
                <a:solidFill>
                  <a:sysClr val="windowText" lastClr="000000"/>
                </a:solidFill>
              </a:rPr>
              <a:t>넘는 초과 근무</a:t>
            </a:r>
            <a:endParaRPr lang="en-US" altLang="ko-KR" dirty="0" smtClean="0">
              <a:solidFill>
                <a:sysClr val="windowText" lastClr="000000"/>
              </a:solidFill>
            </a:endParaRPr>
          </a:p>
          <a:p>
            <a:pPr marL="266700" indent="-266700"/>
            <a:r>
              <a:rPr lang="en-US" altLang="ko-KR" dirty="0" smtClean="0">
                <a:solidFill>
                  <a:sysClr val="windowText" lastClr="000000"/>
                </a:solidFill>
              </a:rPr>
              <a:t> </a:t>
            </a:r>
            <a:r>
              <a:rPr lang="en-US" altLang="ko-KR" sz="1400" dirty="0" smtClean="0">
                <a:solidFill>
                  <a:sysClr val="windowText" lastClr="000000"/>
                </a:solidFill>
              </a:rPr>
              <a:t>* Crunch Mode : </a:t>
            </a:r>
            <a:r>
              <a:rPr lang="ko-KR" altLang="en-US" sz="1400" dirty="0" smtClean="0">
                <a:solidFill>
                  <a:sysClr val="windowText" lastClr="000000"/>
                </a:solidFill>
              </a:rPr>
              <a:t>마감이 임박하여 성과 완성도를 높이기 </a:t>
            </a:r>
            <a:endParaRPr lang="en-US" altLang="ko-KR" sz="1400" dirty="0" smtClean="0">
              <a:solidFill>
                <a:sysClr val="windowText" lastClr="000000"/>
              </a:solidFill>
            </a:endParaRPr>
          </a:p>
          <a:p>
            <a:pPr marL="266700" indent="-266700"/>
            <a:r>
              <a:rPr lang="en-US" altLang="ko-KR" sz="1400" dirty="0" smtClean="0">
                <a:solidFill>
                  <a:sysClr val="windowText" lastClr="000000"/>
                </a:solidFill>
              </a:rPr>
              <a:t>                        </a:t>
            </a:r>
            <a:r>
              <a:rPr lang="ko-KR" altLang="en-US" sz="1400" dirty="0" smtClean="0">
                <a:solidFill>
                  <a:sysClr val="windowText" lastClr="000000"/>
                </a:solidFill>
              </a:rPr>
              <a:t>위해 개인시간</a:t>
            </a:r>
            <a:r>
              <a:rPr lang="en-US" altLang="ko-KR" sz="1400" dirty="0" smtClean="0">
                <a:solidFill>
                  <a:sysClr val="windowText" lastClr="000000"/>
                </a:solidFill>
              </a:rPr>
              <a:t>, </a:t>
            </a:r>
            <a:r>
              <a:rPr lang="ko-KR" altLang="en-US" sz="1400" dirty="0" smtClean="0">
                <a:solidFill>
                  <a:sysClr val="windowText" lastClr="000000"/>
                </a:solidFill>
              </a:rPr>
              <a:t>수면</a:t>
            </a:r>
            <a:r>
              <a:rPr lang="en-US" altLang="ko-KR" sz="1400" dirty="0" smtClean="0">
                <a:solidFill>
                  <a:sysClr val="windowText" lastClr="000000"/>
                </a:solidFill>
              </a:rPr>
              <a:t>, </a:t>
            </a:r>
            <a:r>
              <a:rPr lang="ko-KR" altLang="en-US" sz="1400" dirty="0" smtClean="0">
                <a:solidFill>
                  <a:sysClr val="windowText" lastClr="000000"/>
                </a:solidFill>
              </a:rPr>
              <a:t>영양섭취</a:t>
            </a:r>
            <a:r>
              <a:rPr lang="en-US" altLang="ko-KR" sz="1400" dirty="0" smtClean="0">
                <a:solidFill>
                  <a:sysClr val="windowText" lastClr="000000"/>
                </a:solidFill>
              </a:rPr>
              <a:t>, </a:t>
            </a:r>
            <a:r>
              <a:rPr lang="ko-KR" altLang="en-US" sz="1400" dirty="0" smtClean="0">
                <a:solidFill>
                  <a:sysClr val="windowText" lastClr="000000"/>
                </a:solidFill>
              </a:rPr>
              <a:t>위생 등 </a:t>
            </a:r>
            <a:endParaRPr lang="en-US" altLang="ko-KR" sz="1400" dirty="0" smtClean="0">
              <a:solidFill>
                <a:sysClr val="windowText" lastClr="000000"/>
              </a:solidFill>
            </a:endParaRPr>
          </a:p>
          <a:p>
            <a:pPr marL="266700" indent="-266700"/>
            <a:r>
              <a:rPr lang="en-US" altLang="ko-KR" sz="1400" dirty="0" smtClean="0">
                <a:solidFill>
                  <a:sysClr val="windowText" lastClr="000000"/>
                </a:solidFill>
              </a:rPr>
              <a:t>                        </a:t>
            </a:r>
            <a:r>
              <a:rPr lang="ko-KR" altLang="en-US" sz="1400" dirty="0" smtClean="0">
                <a:solidFill>
                  <a:sysClr val="windowText" lastClr="000000"/>
                </a:solidFill>
              </a:rPr>
              <a:t>기본적인 삶을 포기하고 하는 집중 근무형태</a:t>
            </a:r>
            <a:endParaRPr lang="en-US" altLang="ko-KR" sz="1400" dirty="0" smtClean="0">
              <a:solidFill>
                <a:sysClr val="windowText" lastClr="000000"/>
              </a:solidFill>
            </a:endParaRPr>
          </a:p>
          <a:p>
            <a:pPr marL="266700" indent="-266700"/>
            <a:endParaRPr lang="en-US" altLang="ko-KR" sz="1400" dirty="0" smtClean="0">
              <a:solidFill>
                <a:sysClr val="windowText" lastClr="000000"/>
              </a:solidFill>
            </a:endParaRPr>
          </a:p>
          <a:p>
            <a:pPr marL="266700" indent="-266700">
              <a:lnSpc>
                <a:spcPct val="150000"/>
              </a:lnSpc>
            </a:pPr>
            <a:r>
              <a:rPr lang="ko-KR" altLang="en-US" sz="2000" b="1" dirty="0" err="1" smtClean="0">
                <a:solidFill>
                  <a:srgbClr val="0A68C1"/>
                </a:solidFill>
              </a:rPr>
              <a:t>ㅇ</a:t>
            </a:r>
            <a:r>
              <a:rPr lang="ko-KR" altLang="en-US" sz="2000" b="1" dirty="0" smtClean="0">
                <a:solidFill>
                  <a:srgbClr val="0A68C1"/>
                </a:solidFill>
              </a:rPr>
              <a:t> 포괄임금제</a:t>
            </a:r>
            <a:r>
              <a:rPr lang="en-US" altLang="ko-KR" sz="2000" b="1" dirty="0" smtClean="0">
                <a:solidFill>
                  <a:srgbClr val="0A68C1"/>
                </a:solidFill>
              </a:rPr>
              <a:t>* </a:t>
            </a:r>
            <a:r>
              <a:rPr lang="ko-KR" altLang="en-US" sz="2000" b="1" dirty="0" smtClean="0">
                <a:solidFill>
                  <a:srgbClr val="0A68C1"/>
                </a:solidFill>
              </a:rPr>
              <a:t>적용으로 임금 후려치기</a:t>
            </a:r>
            <a:endParaRPr lang="en-US" altLang="ko-KR" sz="2000" b="1" dirty="0" smtClean="0">
              <a:solidFill>
                <a:srgbClr val="0A68C1"/>
              </a:solidFill>
            </a:endParaRPr>
          </a:p>
          <a:p>
            <a:pPr marL="266700" indent="-266700"/>
            <a:endParaRPr lang="en-US" altLang="ko-KR" sz="800" dirty="0" smtClean="0">
              <a:solidFill>
                <a:sysClr val="windowText" lastClr="000000"/>
              </a:solidFill>
            </a:endParaRPr>
          </a:p>
          <a:p>
            <a:pPr marL="266700" indent="-266700"/>
            <a:r>
              <a:rPr lang="en-US" altLang="ko-KR" dirty="0" smtClean="0">
                <a:solidFill>
                  <a:sysClr val="windowText" lastClr="000000"/>
                </a:solidFill>
              </a:rPr>
              <a:t> - </a:t>
            </a:r>
            <a:r>
              <a:rPr lang="ko-KR" altLang="en-US" dirty="0" smtClean="0">
                <a:solidFill>
                  <a:sysClr val="windowText" lastClr="000000"/>
                </a:solidFill>
              </a:rPr>
              <a:t>고강도근무에도 불구하고</a:t>
            </a:r>
            <a:r>
              <a:rPr lang="en-US" altLang="ko-KR" dirty="0" smtClean="0">
                <a:solidFill>
                  <a:sysClr val="windowText" lastClr="000000"/>
                </a:solidFill>
              </a:rPr>
              <a:t>, </a:t>
            </a:r>
          </a:p>
          <a:p>
            <a:pPr marL="266700" indent="-266700"/>
            <a:r>
              <a:rPr lang="en-US" altLang="ko-KR" dirty="0">
                <a:solidFill>
                  <a:sysClr val="windowText" lastClr="000000"/>
                </a:solidFill>
              </a:rPr>
              <a:t> </a:t>
            </a:r>
            <a:r>
              <a:rPr lang="en-US" altLang="ko-KR" dirty="0" smtClean="0">
                <a:solidFill>
                  <a:sysClr val="windowText" lastClr="000000"/>
                </a:solidFill>
              </a:rPr>
              <a:t>  </a:t>
            </a:r>
            <a:r>
              <a:rPr lang="ko-KR" altLang="en-US" dirty="0" err="1" smtClean="0">
                <a:solidFill>
                  <a:sysClr val="windowText" lastClr="000000"/>
                </a:solidFill>
              </a:rPr>
              <a:t>합사파견비</a:t>
            </a:r>
            <a:r>
              <a:rPr lang="en-US" altLang="ko-KR" dirty="0" smtClean="0">
                <a:solidFill>
                  <a:sysClr val="windowText" lastClr="000000"/>
                </a:solidFill>
              </a:rPr>
              <a:t>(</a:t>
            </a:r>
            <a:r>
              <a:rPr lang="ko-KR" altLang="en-US" dirty="0" smtClean="0">
                <a:solidFill>
                  <a:sysClr val="windowText" lastClr="000000"/>
                </a:solidFill>
              </a:rPr>
              <a:t>급여의 </a:t>
            </a:r>
            <a:r>
              <a:rPr lang="en-US" altLang="ko-KR" dirty="0" smtClean="0">
                <a:solidFill>
                  <a:sysClr val="windowText" lastClr="000000"/>
                </a:solidFill>
              </a:rPr>
              <a:t>10%)</a:t>
            </a:r>
            <a:r>
              <a:rPr lang="ko-KR" altLang="en-US" dirty="0" smtClean="0">
                <a:solidFill>
                  <a:sysClr val="windowText" lastClr="000000"/>
                </a:solidFill>
              </a:rPr>
              <a:t>만 지급</a:t>
            </a:r>
            <a:endParaRPr lang="en-US" altLang="ko-KR" dirty="0" smtClean="0">
              <a:solidFill>
                <a:sysClr val="windowText" lastClr="000000"/>
              </a:solidFill>
            </a:endParaRPr>
          </a:p>
          <a:p>
            <a:pPr marL="266700" indent="-266700"/>
            <a:r>
              <a:rPr lang="en-US" altLang="ko-KR" dirty="0" smtClean="0">
                <a:solidFill>
                  <a:sysClr val="windowText" lastClr="000000"/>
                </a:solidFill>
              </a:rPr>
              <a:t> </a:t>
            </a:r>
            <a:r>
              <a:rPr lang="en-US" altLang="ko-KR" sz="1400" dirty="0" smtClean="0">
                <a:solidFill>
                  <a:sysClr val="windowText" lastClr="000000"/>
                </a:solidFill>
              </a:rPr>
              <a:t>* </a:t>
            </a:r>
            <a:r>
              <a:rPr lang="ko-KR" altLang="en-US" sz="1400" dirty="0" smtClean="0">
                <a:solidFill>
                  <a:sysClr val="windowText" lastClr="000000"/>
                </a:solidFill>
              </a:rPr>
              <a:t>근로계약서에 </a:t>
            </a:r>
            <a:r>
              <a:rPr lang="en-US" altLang="ko-KR" sz="1400" dirty="0" smtClean="0">
                <a:solidFill>
                  <a:sysClr val="windowText" lastClr="000000"/>
                </a:solidFill>
              </a:rPr>
              <a:t>40</a:t>
            </a:r>
            <a:r>
              <a:rPr lang="ko-KR" altLang="en-US" sz="1400" dirty="0" smtClean="0">
                <a:solidFill>
                  <a:sysClr val="windowText" lastClr="000000"/>
                </a:solidFill>
              </a:rPr>
              <a:t>시간 초과근무 포함</a:t>
            </a:r>
            <a:r>
              <a:rPr lang="en-US" altLang="ko-KR" sz="1400" dirty="0" smtClean="0">
                <a:solidFill>
                  <a:sysClr val="windowText" lastClr="000000"/>
                </a:solidFill>
              </a:rPr>
              <a:t>. 60</a:t>
            </a:r>
            <a:r>
              <a:rPr lang="ko-KR" altLang="en-US" sz="1400" dirty="0" smtClean="0">
                <a:solidFill>
                  <a:sysClr val="windowText" lastClr="000000"/>
                </a:solidFill>
              </a:rPr>
              <a:t>시간 초과 근무를</a:t>
            </a:r>
            <a:endParaRPr lang="en-US" altLang="ko-KR" sz="1400" dirty="0" smtClean="0">
              <a:solidFill>
                <a:sysClr val="windowText" lastClr="000000"/>
              </a:solidFill>
            </a:endParaRPr>
          </a:p>
          <a:p>
            <a:pPr marL="266700" indent="-266700"/>
            <a:r>
              <a:rPr lang="en-US" altLang="ko-KR" sz="1400" dirty="0">
                <a:solidFill>
                  <a:sysClr val="windowText" lastClr="000000"/>
                </a:solidFill>
              </a:rPr>
              <a:t> </a:t>
            </a:r>
            <a:r>
              <a:rPr lang="en-US" altLang="ko-KR" sz="1400" dirty="0" smtClean="0">
                <a:solidFill>
                  <a:sysClr val="windowText" lastClr="000000"/>
                </a:solidFill>
              </a:rPr>
              <a:t> </a:t>
            </a:r>
            <a:r>
              <a:rPr lang="ko-KR" altLang="en-US" sz="1400" dirty="0" smtClean="0">
                <a:solidFill>
                  <a:sysClr val="windowText" lastClr="000000"/>
                </a:solidFill>
              </a:rPr>
              <a:t> 하더라도 </a:t>
            </a:r>
            <a:r>
              <a:rPr lang="en-US" altLang="ko-KR" sz="1400" dirty="0" smtClean="0">
                <a:solidFill>
                  <a:sysClr val="windowText" lastClr="000000"/>
                </a:solidFill>
              </a:rPr>
              <a:t>20</a:t>
            </a:r>
            <a:r>
              <a:rPr lang="ko-KR" altLang="en-US" sz="1400" dirty="0" smtClean="0">
                <a:solidFill>
                  <a:sysClr val="windowText" lastClr="000000"/>
                </a:solidFill>
              </a:rPr>
              <a:t>시간은 무보수 근무</a:t>
            </a:r>
            <a:endParaRPr lang="ko-KR" altLang="en-US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0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"/>
          <p:cNvSpPr txBox="1">
            <a:spLocks noChangeArrowheads="1"/>
          </p:cNvSpPr>
          <p:nvPr/>
        </p:nvSpPr>
        <p:spPr bwMode="auto">
          <a:xfrm>
            <a:off x="270259" y="341164"/>
            <a:ext cx="8258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algn="ctr" latinLnBrk="0">
              <a:defRPr/>
            </a:pPr>
            <a:r>
              <a:rPr lang="en-US" altLang="ko-KR" sz="4000" kern="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02</a:t>
            </a:r>
            <a:endParaRPr kumimoji="0" lang="ko-KR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-윤고딕340" panose="02030504000101010101" pitchFamily="18" charset="-127"/>
              <a:ea typeface="-윤고딕340" panose="02030504000101010101" pitchFamily="18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899592" y="1581731"/>
            <a:ext cx="734256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300" b="1" dirty="0" err="1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rgbClr val="0A68C1"/>
                </a:solidFill>
                <a:latin typeface="+mn-ea"/>
              </a:rPr>
              <a:t>합사</a:t>
            </a:r>
            <a:r>
              <a:rPr lang="ko-KR" altLang="en-US" sz="2300" b="1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rgbClr val="0A68C1"/>
                </a:solidFill>
                <a:latin typeface="+mn-ea"/>
              </a:rPr>
              <a:t> 기술자 고강도 근로 방지대책</a:t>
            </a:r>
            <a:endParaRPr lang="en-US" altLang="ko-KR" sz="2300" b="1" dirty="0" smtClean="0">
              <a:ln>
                <a:solidFill>
                  <a:srgbClr val="0D143C">
                    <a:alpha val="30000"/>
                  </a:srgbClr>
                </a:solidFill>
              </a:ln>
              <a:solidFill>
                <a:srgbClr val="0A68C1"/>
              </a:solidFill>
              <a:latin typeface="+mn-ea"/>
            </a:endParaRPr>
          </a:p>
        </p:txBody>
      </p:sp>
      <p:pic>
        <p:nvPicPr>
          <p:cNvPr id="18" name="Picture 2" descr="https://d30y9cdsu7xlg0.cloudfront.net/png/67361-200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21" y="1670323"/>
            <a:ext cx="390525" cy="390525"/>
          </a:xfrm>
          <a:prstGeom prst="rect">
            <a:avLst/>
          </a:prstGeom>
          <a:noFill/>
        </p:spPr>
      </p:pic>
      <p:sp>
        <p:nvSpPr>
          <p:cNvPr id="27" name="TextBox 3"/>
          <p:cNvSpPr txBox="1">
            <a:spLocks noChangeArrowheads="1"/>
          </p:cNvSpPr>
          <p:nvPr/>
        </p:nvSpPr>
        <p:spPr bwMode="auto">
          <a:xfrm>
            <a:off x="1073882" y="554750"/>
            <a:ext cx="6054863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9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합사</a:t>
            </a:r>
            <a:r>
              <a:rPr kumimoji="0" lang="ko-KR" altLang="en-US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 기술자 고강도 근로 </a:t>
            </a:r>
            <a:r>
              <a:rPr kumimoji="0" lang="ko-KR" altLang="en-US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방지대책</a:t>
            </a:r>
            <a:endParaRPr kumimoji="0" lang="ko-KR" altLang="en-US" sz="29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05223" y="2276872"/>
            <a:ext cx="84032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2000" b="1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2000" b="1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설계기간 연장</a:t>
            </a:r>
            <a:r>
              <a:rPr lang="en-US" altLang="ko-KR" sz="2000" b="1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)</a:t>
            </a:r>
            <a:r>
              <a:rPr lang="en-US" altLang="ko-KR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</a:t>
            </a:r>
            <a:r>
              <a:rPr lang="ko-KR" altLang="en-US" sz="2000" dirty="0" err="1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턴키공사</a:t>
            </a:r>
            <a:r>
              <a:rPr lang="en-US" altLang="ko-KR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(3</a:t>
            </a:r>
            <a:r>
              <a:rPr lang="en-US" altLang="ko-KR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</a:rPr>
              <a:t>→</a:t>
            </a:r>
            <a:r>
              <a:rPr lang="en-US" altLang="ko-KR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4</a:t>
            </a:r>
            <a:r>
              <a:rPr lang="ko-KR" altLang="en-US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개월</a:t>
            </a:r>
            <a:r>
              <a:rPr lang="en-US" altLang="ko-KR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)</a:t>
            </a:r>
            <a:r>
              <a:rPr lang="en-US" altLang="ko-KR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기술제안</a:t>
            </a:r>
            <a:r>
              <a:rPr lang="en-US" altLang="ko-KR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(2</a:t>
            </a:r>
            <a:r>
              <a:rPr lang="en-US" altLang="ko-KR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</a:rPr>
              <a:t>→</a:t>
            </a:r>
            <a:r>
              <a:rPr lang="en-US" altLang="ko-KR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3</a:t>
            </a:r>
            <a:r>
              <a:rPr lang="ko-KR" altLang="en-US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개월</a:t>
            </a:r>
            <a:r>
              <a:rPr lang="en-US" altLang="ko-KR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)</a:t>
            </a:r>
            <a:endParaRPr lang="en-US" altLang="ko-KR" sz="2000" dirty="0" smtClean="0">
              <a:ln>
                <a:solidFill>
                  <a:srgbClr val="0D143C">
                    <a:alpha val="3000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05223" y="3151207"/>
            <a:ext cx="84032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2000" b="1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2000" b="1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확약서 </a:t>
            </a:r>
            <a:r>
              <a:rPr lang="ko-KR" altLang="en-US" sz="2000" b="1" dirty="0" err="1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징구</a:t>
            </a:r>
            <a:r>
              <a:rPr lang="en-US" altLang="ko-KR" sz="2000" b="1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)</a:t>
            </a:r>
            <a:r>
              <a:rPr lang="en-US" altLang="ko-KR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</a:t>
            </a: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각 </a:t>
            </a:r>
            <a:r>
              <a:rPr lang="ko-KR" altLang="en-US" sz="2000" dirty="0" err="1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입찰참여사</a:t>
            </a: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대표이사에게 합동사무실 운영 시</a:t>
            </a:r>
            <a:endParaRPr lang="en-US" altLang="ko-KR" sz="2000" dirty="0" smtClean="0">
              <a:ln>
                <a:solidFill>
                  <a:srgbClr val="0D143C">
                    <a:alpha val="3000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              </a:t>
            </a: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근로기준법 준수에 대한 확약서 </a:t>
            </a:r>
            <a:r>
              <a:rPr lang="ko-KR" altLang="en-US" sz="2000" dirty="0" err="1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징구</a:t>
            </a:r>
            <a:endParaRPr lang="en-US" altLang="ko-KR" sz="2000" dirty="0" smtClean="0">
              <a:ln>
                <a:solidFill>
                  <a:srgbClr val="0D143C">
                    <a:alpha val="3000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05223" y="5221649"/>
            <a:ext cx="84032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2000" b="1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2000" b="1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전담창구 마련</a:t>
            </a:r>
            <a:r>
              <a:rPr lang="en-US" altLang="ko-KR" sz="2000" b="1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)</a:t>
            </a:r>
            <a:r>
              <a:rPr lang="en-US" altLang="ko-KR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</a:t>
            </a: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입찰공고부터 계약할 때 까지 불공정행위 신고접수</a:t>
            </a:r>
            <a:endParaRPr lang="en-US" altLang="ko-KR" sz="2000" dirty="0" smtClean="0">
              <a:ln>
                <a:solidFill>
                  <a:srgbClr val="0D143C">
                    <a:alpha val="3000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                 </a:t>
            </a: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및 점검하는 전담창구를 발주부서에 마련</a:t>
            </a:r>
            <a:endParaRPr lang="en-US" altLang="ko-KR" sz="2000" dirty="0" smtClean="0">
              <a:ln>
                <a:solidFill>
                  <a:srgbClr val="0D143C">
                    <a:alpha val="3000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43608" y="4284385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rgbClr val="0D143C"/>
                </a:solidFill>
                <a:latin typeface="+mn-ea"/>
              </a:rPr>
              <a:t>* </a:t>
            </a:r>
            <a:r>
              <a:rPr lang="ko-KR" altLang="en-US" sz="16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rgbClr val="0D143C"/>
                </a:solidFill>
                <a:latin typeface="+mn-ea"/>
              </a:rPr>
              <a:t>위반할 경우 설계평가에 불이익을 받을 수 있으며</a:t>
            </a:r>
            <a:r>
              <a:rPr lang="en-US" altLang="ko-KR" sz="16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rgbClr val="0D143C"/>
                </a:solidFill>
                <a:latin typeface="+mn-ea"/>
              </a:rPr>
              <a:t>, </a:t>
            </a:r>
            <a:r>
              <a:rPr lang="ko-KR" altLang="en-US" sz="16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rgbClr val="0D143C"/>
                </a:solidFill>
                <a:latin typeface="+mn-ea"/>
              </a:rPr>
              <a:t>우리공사가 고용노동부에 </a:t>
            </a:r>
            <a:endParaRPr lang="en-US" altLang="ko-KR" sz="1600" dirty="0" smtClean="0">
              <a:ln>
                <a:solidFill>
                  <a:srgbClr val="0D143C">
                    <a:alpha val="30000"/>
                  </a:srgbClr>
                </a:solidFill>
              </a:ln>
              <a:solidFill>
                <a:srgbClr val="0D143C"/>
              </a:solidFill>
              <a:latin typeface="+mn-ea"/>
            </a:endParaRPr>
          </a:p>
          <a:p>
            <a:r>
              <a:rPr lang="ko-KR" altLang="en-US" sz="16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rgbClr val="0D143C"/>
                </a:solidFill>
                <a:latin typeface="+mn-ea"/>
              </a:rPr>
              <a:t>  신고하여도 이의제기를 하지 않을 것을 확약</a:t>
            </a:r>
            <a:endParaRPr lang="en-US" altLang="ko-KR" sz="1600" dirty="0" smtClean="0">
              <a:ln>
                <a:solidFill>
                  <a:srgbClr val="0D143C">
                    <a:alpha val="30000"/>
                  </a:srgbClr>
                </a:solidFill>
              </a:ln>
              <a:solidFill>
                <a:srgbClr val="0D143C"/>
              </a:solidFill>
              <a:latin typeface="+mn-ea"/>
            </a:endParaRPr>
          </a:p>
        </p:txBody>
      </p:sp>
      <p:sp>
        <p:nvSpPr>
          <p:cNvPr id="21" name="TextBox 3"/>
          <p:cNvSpPr txBox="1">
            <a:spLocks noChangeArrowheads="1"/>
          </p:cNvSpPr>
          <p:nvPr/>
        </p:nvSpPr>
        <p:spPr bwMode="auto">
          <a:xfrm>
            <a:off x="1097468" y="324336"/>
            <a:ext cx="38345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latinLnBrk="0">
              <a:defRPr/>
            </a:pPr>
            <a:r>
              <a:rPr lang="ko-KR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불공정관행 개선방안 한국도로공사 자체 개선사항 </a:t>
            </a:r>
          </a:p>
        </p:txBody>
      </p:sp>
    </p:spTree>
    <p:extLst>
      <p:ext uri="{BB962C8B-B14F-4D97-AF65-F5344CB8AC3E}">
        <p14:creationId xmlns:p14="http://schemas.microsoft.com/office/powerpoint/2010/main" val="134170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\Desktop\서약.jpg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1803" y="-85070"/>
            <a:ext cx="10910590" cy="705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724398" y="3710605"/>
            <a:ext cx="36936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시범도입 계획</a:t>
            </a:r>
            <a:endParaRPr lang="ko-KR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41551" y="3184609"/>
            <a:ext cx="257795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HY견고딕" pitchFamily="18" charset="-127"/>
                <a:ea typeface="HY견고딕" pitchFamily="18" charset="-127"/>
              </a:rPr>
              <a:t>불공정관행 개선방안</a:t>
            </a:r>
            <a:endParaRPr lang="ko-KR" altLang="en-US" sz="2000" dirty="0">
              <a:solidFill>
                <a:schemeClr val="tx2">
                  <a:lumMod val="40000"/>
                  <a:lumOff val="6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28198" y="2440643"/>
            <a:ext cx="1210588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8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HY견명조" pitchFamily="18" charset="-127"/>
                <a:ea typeface="HY견명조" pitchFamily="18" charset="-127"/>
              </a:rPr>
              <a:t>Ⅲ</a:t>
            </a:r>
            <a:endParaRPr lang="ko-KR" altLang="en-US" sz="8000" dirty="0">
              <a:solidFill>
                <a:schemeClr val="tx2">
                  <a:lumMod val="40000"/>
                  <a:lumOff val="60000"/>
                </a:schemeClr>
              </a:solidFill>
              <a:latin typeface="HY견명조" pitchFamily="18" charset="-127"/>
              <a:ea typeface="HY견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110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251520" y="341164"/>
            <a:ext cx="8258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01</a:t>
            </a:r>
            <a:endParaRPr kumimoji="0" lang="ko-KR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9" name="TextBox 3"/>
          <p:cNvSpPr txBox="1">
            <a:spLocks noChangeArrowheads="1"/>
          </p:cNvSpPr>
          <p:nvPr/>
        </p:nvSpPr>
        <p:spPr bwMode="auto">
          <a:xfrm>
            <a:off x="1073882" y="554750"/>
            <a:ext cx="2539478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9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시범도입 계획</a:t>
            </a:r>
            <a:endParaRPr kumimoji="0" lang="ko-KR" altLang="en-US" sz="29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465727"/>
              </p:ext>
            </p:extLst>
          </p:nvPr>
        </p:nvGraphicFramePr>
        <p:xfrm>
          <a:off x="1043608" y="3573016"/>
          <a:ext cx="7283322" cy="188632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625742"/>
                <a:gridCol w="1105504"/>
                <a:gridCol w="1950890"/>
                <a:gridCol w="1893689"/>
                <a:gridCol w="707497"/>
              </a:tblGrid>
              <a:tr h="30893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공 구</a:t>
                      </a:r>
                    </a:p>
                  </a:txBody>
                  <a:tcPr marL="64770" marR="64770" marT="17907" marB="17907" anchor="ctr">
                    <a:lnL w="12700" cmpd="sng">
                      <a:noFill/>
                    </a:ln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공사비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200" kern="1200" dirty="0" err="1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억원</a:t>
                      </a:r>
                      <a:r>
                        <a:rPr lang="en-US" altLang="ko-KR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endParaRPr lang="ko-KR" altLang="en-US" sz="1200" kern="1200" dirty="0">
                        <a:ln>
                          <a:solidFill>
                            <a:srgbClr val="0D143C">
                              <a:alpha val="3000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주요시설물</a:t>
                      </a: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비고</a:t>
                      </a:r>
                    </a:p>
                  </a:txBody>
                  <a:tcPr marL="64770" marR="64770" marT="17907" marB="17907" anchor="ctr">
                    <a:lnR w="12700" cmpd="sng">
                      <a:noFill/>
                    </a:lnR>
                  </a:tcPr>
                </a:tc>
              </a:tr>
              <a:tr h="30893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1200" dirty="0" smtClean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교 량</a:t>
                      </a:r>
                      <a:endParaRPr lang="ko-KR" altLang="en-US" sz="1200" kern="1200" dirty="0">
                        <a:ln>
                          <a:solidFill>
                            <a:srgbClr val="0D143C">
                              <a:alpha val="3000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1200" dirty="0" smtClean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터 널</a:t>
                      </a:r>
                      <a:endParaRPr lang="ko-KR" altLang="en-US" sz="1200" kern="1200" dirty="0">
                        <a:ln>
                          <a:solidFill>
                            <a:srgbClr val="0D143C">
                              <a:alpha val="3000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342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함양</a:t>
                      </a:r>
                      <a:r>
                        <a:rPr lang="en-US" altLang="ko-KR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-</a:t>
                      </a:r>
                      <a:r>
                        <a:rPr lang="ko-KR" alt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창녕 </a:t>
                      </a:r>
                      <a:r>
                        <a:rPr lang="en-US" altLang="ko-KR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9</a:t>
                      </a:r>
                    </a:p>
                  </a:txBody>
                  <a:tcPr marL="64770" marR="64770" marT="17907" marB="17907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2,224</a:t>
                      </a:r>
                      <a:endParaRPr lang="en-US" sz="1200" kern="1200" dirty="0">
                        <a:ln>
                          <a:solidFill>
                            <a:srgbClr val="0D143C">
                              <a:alpha val="3000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3</a:t>
                      </a:r>
                      <a:r>
                        <a:rPr lang="ko-KR" alt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개소</a:t>
                      </a:r>
                      <a:r>
                        <a:rPr lang="en-US" altLang="ko-KR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/ 165</a:t>
                      </a:r>
                      <a:r>
                        <a:rPr 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m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2</a:t>
                      </a:r>
                      <a:r>
                        <a:rPr lang="ko-KR" alt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개소</a:t>
                      </a:r>
                      <a:r>
                        <a:rPr lang="en-US" altLang="ko-KR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/ 5,773m</a:t>
                      </a:r>
                      <a:endParaRPr lang="ko-KR" altLang="en-US" sz="1200" kern="1200" dirty="0">
                        <a:ln>
                          <a:solidFill>
                            <a:srgbClr val="0D143C">
                              <a:alpha val="3000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*</a:t>
                      </a:r>
                      <a:r>
                        <a:rPr lang="ko-KR" altLang="en-US" sz="1200" kern="1200" dirty="0" err="1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천왕산터널</a:t>
                      </a:r>
                      <a:r>
                        <a:rPr lang="ko-KR" alt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en-US" altLang="ko-KR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5,433m</a:t>
                      </a:r>
                      <a:endParaRPr lang="ko-KR" altLang="en-US" sz="1200" kern="1200" dirty="0">
                        <a:ln>
                          <a:solidFill>
                            <a:srgbClr val="0D143C">
                              <a:alpha val="3000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1200" dirty="0">
                        <a:ln>
                          <a:solidFill>
                            <a:srgbClr val="0D143C">
                              <a:alpha val="3000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64770" marR="64770" marT="17907" marB="17907" anchor="ctr">
                    <a:lnR w="12700" cmpd="sng">
                      <a:noFill/>
                    </a:lnR>
                  </a:tcPr>
                </a:tc>
              </a:tr>
              <a:tr h="6342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함양</a:t>
                      </a:r>
                      <a:r>
                        <a:rPr lang="en-US" altLang="ko-KR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-</a:t>
                      </a:r>
                      <a:r>
                        <a:rPr lang="ko-KR" alt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창녕 </a:t>
                      </a:r>
                      <a:r>
                        <a:rPr lang="en-US" altLang="ko-KR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11</a:t>
                      </a:r>
                    </a:p>
                  </a:txBody>
                  <a:tcPr marL="64770" marR="64770" marT="17907" marB="17907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2,273</a:t>
                      </a:r>
                      <a:endParaRPr lang="en-US" sz="1200" kern="1200" dirty="0">
                        <a:ln>
                          <a:solidFill>
                            <a:srgbClr val="0D143C">
                              <a:alpha val="3000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7</a:t>
                      </a:r>
                      <a:r>
                        <a:rPr lang="ko-KR" alt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개소</a:t>
                      </a:r>
                      <a:r>
                        <a:rPr lang="en-US" altLang="ko-KR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/ 1,605m</a:t>
                      </a:r>
                      <a:endParaRPr lang="ko-KR" altLang="en-US" sz="1200" kern="1200" dirty="0">
                        <a:ln>
                          <a:solidFill>
                            <a:srgbClr val="0D143C">
                              <a:alpha val="3000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*</a:t>
                      </a:r>
                      <a:r>
                        <a:rPr lang="ko-KR" altLang="en-US" sz="1200" kern="1200" dirty="0" err="1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의령낙동대교</a:t>
                      </a:r>
                      <a:r>
                        <a:rPr lang="ko-KR" alt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 </a:t>
                      </a:r>
                      <a:r>
                        <a:rPr lang="en-US" altLang="ko-KR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1,000m</a:t>
                      </a:r>
                      <a:endParaRPr lang="ko-KR" altLang="en-US" sz="1200" kern="1200" dirty="0">
                        <a:ln>
                          <a:solidFill>
                            <a:srgbClr val="0D143C">
                              <a:alpha val="3000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6</a:t>
                      </a:r>
                      <a:r>
                        <a:rPr lang="ko-KR" alt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개소</a:t>
                      </a:r>
                      <a:r>
                        <a:rPr lang="en-US" altLang="ko-KR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/ 3,547</a:t>
                      </a:r>
                      <a:r>
                        <a:rPr lang="en-US" sz="1200" kern="1200" dirty="0">
                          <a:ln>
                            <a:solidFill>
                              <a:srgbClr val="0D143C">
                                <a:alpha val="30000"/>
                              </a:srgbClr>
                            </a:solidFill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m</a:t>
                      </a: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1200" dirty="0">
                        <a:ln>
                          <a:solidFill>
                            <a:srgbClr val="0D143C">
                              <a:alpha val="30000"/>
                            </a:srgb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64770" marR="64770" marT="17907" marB="17907" anchor="ctr"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200303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51" name="Picture 2" descr="https://d30y9cdsu7xlg0.cloudfront.net/png/69899-200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92" y="1533320"/>
            <a:ext cx="417510" cy="41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899592" y="1527175"/>
            <a:ext cx="7342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30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대상사업</a:t>
            </a:r>
            <a:endParaRPr lang="en-US" altLang="ko-KR" sz="2300" dirty="0" smtClean="0">
              <a:ln>
                <a:solidFill>
                  <a:srgbClr val="0D143C">
                    <a:alpha val="3000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05223" y="2154922"/>
            <a:ext cx="44428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사 업 명  </a:t>
            </a:r>
            <a:r>
              <a:rPr lang="en-US" altLang="ko-KR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: </a:t>
            </a: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함양</a:t>
            </a:r>
            <a:r>
              <a:rPr lang="en-US" altLang="ko-KR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~</a:t>
            </a: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창녕 제</a:t>
            </a:r>
            <a:r>
              <a:rPr lang="en-US" altLang="ko-KR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9, 11</a:t>
            </a: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공구</a:t>
            </a:r>
            <a:endParaRPr lang="en-US" altLang="ko-KR" sz="2000" dirty="0" smtClean="0">
              <a:ln>
                <a:solidFill>
                  <a:srgbClr val="0D143C">
                    <a:alpha val="3000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5223" y="2875002"/>
            <a:ext cx="48748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입찰방</a:t>
            </a:r>
            <a:r>
              <a:rPr lang="ko-KR" altLang="en-US" sz="2000" dirty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식</a:t>
            </a: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</a:t>
            </a:r>
            <a:r>
              <a:rPr lang="en-US" altLang="ko-KR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: </a:t>
            </a: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실시설계 기술제안 입찰</a:t>
            </a:r>
            <a:endParaRPr lang="en-US" altLang="ko-KR" sz="2000" dirty="0" smtClean="0">
              <a:ln>
                <a:solidFill>
                  <a:srgbClr val="0D143C">
                    <a:alpha val="3000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5223" y="5611306"/>
            <a:ext cx="84032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향후 추진일정 </a:t>
            </a:r>
            <a:r>
              <a:rPr lang="en-US" altLang="ko-KR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: </a:t>
            </a: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입찰공고</a:t>
            </a:r>
            <a:r>
              <a:rPr lang="en-US" altLang="ko-KR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(10.30), </a:t>
            </a: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현장설명</a:t>
            </a:r>
            <a:r>
              <a:rPr lang="en-US" altLang="ko-KR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(12.1), </a:t>
            </a:r>
            <a:r>
              <a:rPr lang="ko-KR" altLang="en-US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입찰</a:t>
            </a:r>
            <a:r>
              <a:rPr lang="en-US" altLang="ko-KR" sz="2000" dirty="0" smtClean="0">
                <a:ln>
                  <a:solidFill>
                    <a:srgbClr val="0D143C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(‘18.3.2)</a:t>
            </a: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1097468" y="324336"/>
            <a:ext cx="167225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latinLnBrk="0">
              <a:defRPr/>
            </a:pPr>
            <a:r>
              <a:rPr lang="ko-KR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불공정관행 개선방안 </a:t>
            </a:r>
          </a:p>
        </p:txBody>
      </p:sp>
    </p:spTree>
    <p:extLst>
      <p:ext uri="{BB962C8B-B14F-4D97-AF65-F5344CB8AC3E}">
        <p14:creationId xmlns:p14="http://schemas.microsoft.com/office/powerpoint/2010/main" val="119890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모서리가 둥근 직사각형 1"/>
          <p:cNvSpPr/>
          <p:nvPr/>
        </p:nvSpPr>
        <p:spPr>
          <a:xfrm>
            <a:off x="1835696" y="750190"/>
            <a:ext cx="7056784" cy="5271098"/>
          </a:xfrm>
          <a:prstGeom prst="roundRect">
            <a:avLst>
              <a:gd name="adj" fmla="val 5496"/>
            </a:avLst>
          </a:prstGeom>
          <a:solidFill>
            <a:schemeClr val="accent3">
              <a:lumMod val="40000"/>
              <a:lumOff val="60000"/>
              <a:alpha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직사각형 81"/>
          <p:cNvSpPr/>
          <p:nvPr/>
        </p:nvSpPr>
        <p:spPr>
          <a:xfrm>
            <a:off x="173044" y="476672"/>
            <a:ext cx="2987824" cy="864096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23528" y="611977"/>
            <a:ext cx="2680542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CONTENTS</a:t>
            </a:r>
            <a:endParaRPr lang="ko-KR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2339752" y="1918038"/>
            <a:ext cx="583254" cy="469452"/>
            <a:chOff x="2173470" y="2152385"/>
            <a:chExt cx="583254" cy="469452"/>
          </a:xfrm>
          <a:solidFill>
            <a:schemeClr val="accent3">
              <a:lumMod val="50000"/>
            </a:schemeClr>
          </a:solidFill>
        </p:grpSpPr>
        <p:sp>
          <p:nvSpPr>
            <p:cNvPr id="3" name="직사각형 2"/>
            <p:cNvSpPr/>
            <p:nvPr/>
          </p:nvSpPr>
          <p:spPr>
            <a:xfrm>
              <a:off x="2173470" y="2152385"/>
              <a:ext cx="583254" cy="469452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34" name="TextBox 3"/>
            <p:cNvSpPr txBox="1">
              <a:spLocks noChangeArrowheads="1"/>
            </p:cNvSpPr>
            <p:nvPr/>
          </p:nvSpPr>
          <p:spPr bwMode="auto">
            <a:xfrm>
              <a:off x="2187337" y="2160171"/>
              <a:ext cx="569387" cy="46166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HY견고딕" pitchFamily="18" charset="-127"/>
                  <a:ea typeface="HY견고딕" pitchFamily="18" charset="-127"/>
                </a:rPr>
                <a:t>01</a:t>
              </a:r>
              <a:endParaRPr kumimoji="0" lang="ko-KR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7" name="TextBox 3"/>
          <p:cNvSpPr txBox="1">
            <a:spLocks noChangeArrowheads="1"/>
          </p:cNvSpPr>
          <p:nvPr/>
        </p:nvSpPr>
        <p:spPr bwMode="auto">
          <a:xfrm>
            <a:off x="3131141" y="1916832"/>
            <a:ext cx="30636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</a:rPr>
              <a:t>입찰안내서 반영계획</a:t>
            </a:r>
          </a:p>
        </p:txBody>
      </p:sp>
      <p:grpSp>
        <p:nvGrpSpPr>
          <p:cNvPr id="38" name="그룹 37"/>
          <p:cNvGrpSpPr/>
          <p:nvPr/>
        </p:nvGrpSpPr>
        <p:grpSpPr>
          <a:xfrm>
            <a:off x="2339752" y="4078278"/>
            <a:ext cx="583254" cy="469452"/>
            <a:chOff x="2173470" y="2152385"/>
            <a:chExt cx="583254" cy="469452"/>
          </a:xfrm>
          <a:solidFill>
            <a:schemeClr val="accent3">
              <a:lumMod val="50000"/>
            </a:schemeClr>
          </a:solidFill>
        </p:grpSpPr>
        <p:sp>
          <p:nvSpPr>
            <p:cNvPr id="39" name="직사각형 38"/>
            <p:cNvSpPr/>
            <p:nvPr/>
          </p:nvSpPr>
          <p:spPr>
            <a:xfrm>
              <a:off x="2173470" y="2152385"/>
              <a:ext cx="583254" cy="469452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40" name="TextBox 3"/>
            <p:cNvSpPr txBox="1">
              <a:spLocks noChangeArrowheads="1"/>
            </p:cNvSpPr>
            <p:nvPr/>
          </p:nvSpPr>
          <p:spPr bwMode="auto">
            <a:xfrm>
              <a:off x="2187337" y="2160171"/>
              <a:ext cx="569387" cy="46166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HY견고딕" pitchFamily="18" charset="-127"/>
                  <a:ea typeface="HY견고딕" pitchFamily="18" charset="-127"/>
                </a:rPr>
                <a:t>02</a:t>
              </a:r>
              <a:endParaRPr kumimoji="0" lang="ko-KR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41" name="TextBox 3"/>
          <p:cNvSpPr txBox="1">
            <a:spLocks noChangeArrowheads="1"/>
          </p:cNvSpPr>
          <p:nvPr/>
        </p:nvSpPr>
        <p:spPr bwMode="auto">
          <a:xfrm>
            <a:off x="3131141" y="4077072"/>
            <a:ext cx="40959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latinLnBrk="0">
              <a:defRPr/>
            </a:pPr>
            <a:r>
              <a:rPr lang="ko-KR" altLang="en-US" sz="2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한국도로공사 자체 개선사항</a:t>
            </a:r>
            <a:endParaRPr lang="ko-KR" altLang="en-US" sz="24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2339752" y="5158398"/>
            <a:ext cx="583254" cy="469452"/>
            <a:chOff x="2173470" y="2152385"/>
            <a:chExt cx="583254" cy="469452"/>
          </a:xfrm>
          <a:solidFill>
            <a:schemeClr val="accent3">
              <a:lumMod val="50000"/>
            </a:schemeClr>
          </a:solidFill>
        </p:grpSpPr>
        <p:sp>
          <p:nvSpPr>
            <p:cNvPr id="15" name="직사각형 14"/>
            <p:cNvSpPr/>
            <p:nvPr/>
          </p:nvSpPr>
          <p:spPr>
            <a:xfrm>
              <a:off x="2173470" y="2152385"/>
              <a:ext cx="583254" cy="469452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16" name="TextBox 3"/>
            <p:cNvSpPr txBox="1">
              <a:spLocks noChangeArrowheads="1"/>
            </p:cNvSpPr>
            <p:nvPr/>
          </p:nvSpPr>
          <p:spPr bwMode="auto">
            <a:xfrm>
              <a:off x="2187337" y="2160171"/>
              <a:ext cx="569387" cy="46166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HY견고딕" pitchFamily="18" charset="-127"/>
                  <a:ea typeface="HY견고딕" pitchFamily="18" charset="-127"/>
                </a:rPr>
                <a:t>03</a:t>
              </a:r>
              <a:endParaRPr kumimoji="0" lang="ko-KR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3131141" y="5157192"/>
            <a:ext cx="21403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latinLnBrk="0">
              <a:defRPr/>
            </a:pPr>
            <a:r>
              <a:rPr lang="ko-KR" altLang="en-US" sz="2400" b="1" kern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시범도입 계획</a:t>
            </a:r>
            <a:endParaRPr lang="ko-KR" altLang="en-US" sz="24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2" name="TextBox 3"/>
          <p:cNvSpPr txBox="1">
            <a:spLocks noChangeArrowheads="1"/>
          </p:cNvSpPr>
          <p:nvPr/>
        </p:nvSpPr>
        <p:spPr bwMode="auto">
          <a:xfrm>
            <a:off x="3131141" y="2564904"/>
            <a:ext cx="31005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</a:rPr>
              <a:t>- </a:t>
            </a:r>
            <a:r>
              <a:rPr kumimoji="0" lang="ko-KR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</a:rPr>
              <a:t>설계사 </a:t>
            </a:r>
            <a:r>
              <a:rPr kumimoji="0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맑은 고딕"/>
                <a:ea typeface="맑은 고딕"/>
              </a:rPr>
              <a:t>↔</a:t>
            </a:r>
            <a:r>
              <a:rPr kumimoji="0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ko-KR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</a:rPr>
              <a:t>시공사간</a:t>
            </a: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3131141" y="3140968"/>
            <a:ext cx="31005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</a:rPr>
              <a:t>- </a:t>
            </a:r>
            <a:r>
              <a:rPr lang="ko-KR" altLang="en-US" sz="2400" b="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발주</a:t>
            </a:r>
            <a:r>
              <a:rPr lang="ko-KR" altLang="en-US" sz="2400" b="1" kern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처</a:t>
            </a:r>
            <a:r>
              <a:rPr kumimoji="0" lang="ko-KR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맑은 고딕"/>
                <a:ea typeface="맑은 고딕"/>
              </a:rPr>
              <a:t>↔</a:t>
            </a:r>
            <a:r>
              <a:rPr kumimoji="0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0" lang="ko-KR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</a:rPr>
              <a:t>시공사간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Owner\Desktop\hands-1063442_1920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06"/>
            <a:ext cx="9144000" cy="685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133820" y="3710605"/>
            <a:ext cx="47221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입찰안내서 반영계획</a:t>
            </a:r>
            <a:endParaRPr lang="ko-KR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50973" y="3184609"/>
            <a:ext cx="257795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smtClean="0">
                <a:solidFill>
                  <a:schemeClr val="tx2">
                    <a:lumMod val="40000"/>
                    <a:lumOff val="60000"/>
                  </a:schemeClr>
                </a:solidFill>
                <a:latin typeface="HY견고딕" pitchFamily="18" charset="-127"/>
                <a:ea typeface="HY견고딕" pitchFamily="18" charset="-127"/>
              </a:rPr>
              <a:t>불공정관</a:t>
            </a:r>
            <a:r>
              <a:rPr lang="ko-KR" altLang="en-US" sz="2000">
                <a:solidFill>
                  <a:schemeClr val="tx2">
                    <a:lumMod val="40000"/>
                    <a:lumOff val="60000"/>
                  </a:schemeClr>
                </a:solidFill>
                <a:latin typeface="HY견고딕" pitchFamily="18" charset="-127"/>
                <a:ea typeface="HY견고딕" pitchFamily="18" charset="-127"/>
              </a:rPr>
              <a:t>행</a:t>
            </a:r>
            <a:r>
              <a:rPr lang="ko-KR" altLang="en-US" sz="2000" smtClean="0">
                <a:solidFill>
                  <a:schemeClr val="tx2">
                    <a:lumMod val="40000"/>
                    <a:lumOff val="60000"/>
                  </a:schemeClr>
                </a:solidFill>
                <a:latin typeface="HY견고딕" pitchFamily="18" charset="-127"/>
                <a:ea typeface="HY견고딕" pitchFamily="18" charset="-127"/>
              </a:rPr>
              <a:t> 개선방안</a:t>
            </a:r>
            <a:endParaRPr lang="ko-KR" altLang="en-US" sz="2000" dirty="0">
              <a:solidFill>
                <a:schemeClr val="tx2">
                  <a:lumMod val="40000"/>
                  <a:lumOff val="6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51920" y="2453343"/>
            <a:ext cx="1210588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8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HY견명조" pitchFamily="18" charset="-127"/>
                <a:ea typeface="HY견명조" pitchFamily="18" charset="-127"/>
              </a:rPr>
              <a:t>Ⅰ</a:t>
            </a:r>
            <a:endParaRPr lang="ko-KR" altLang="en-US" sz="8000" dirty="0">
              <a:solidFill>
                <a:schemeClr val="tx2">
                  <a:lumMod val="40000"/>
                  <a:lumOff val="60000"/>
                </a:schemeClr>
              </a:solidFill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9952" y="4509120"/>
            <a:ext cx="47221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실시설계 기술제안</a:t>
            </a:r>
            <a:r>
              <a:rPr lang="en-US" altLang="ko-K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9900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3"/>
          <p:cNvSpPr txBox="1">
            <a:spLocks noChangeArrowheads="1"/>
          </p:cNvSpPr>
          <p:nvPr/>
        </p:nvSpPr>
        <p:spPr bwMode="auto">
          <a:xfrm>
            <a:off x="1073882" y="554750"/>
            <a:ext cx="48846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반영계획</a:t>
            </a:r>
            <a:r>
              <a:rPr lang="en-US" altLang="ko-KR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0" lang="ko-KR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설계사 </a:t>
            </a:r>
            <a:r>
              <a:rPr kumimoji="0" lang="en-US" altLang="ko-K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– </a:t>
            </a:r>
            <a:r>
              <a:rPr kumimoji="0" lang="ko-KR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시공사간</a:t>
            </a:r>
            <a:r>
              <a:rPr kumimoji="0" lang="en-US" altLang="ko-K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)</a:t>
            </a:r>
            <a:endParaRPr kumimoji="0" lang="ko-KR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2" name="TextBox 3"/>
          <p:cNvSpPr txBox="1">
            <a:spLocks noChangeArrowheads="1"/>
          </p:cNvSpPr>
          <p:nvPr/>
        </p:nvSpPr>
        <p:spPr bwMode="auto">
          <a:xfrm>
            <a:off x="251520" y="341164"/>
            <a:ext cx="8258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01</a:t>
            </a:r>
            <a:endParaRPr kumimoji="0" lang="ko-KR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317445" y="1326254"/>
            <a:ext cx="678346" cy="62717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40361" y="1397121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bg1"/>
                </a:solidFill>
              </a:rPr>
              <a:t>ⅰ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40922" y="1383169"/>
            <a:ext cx="7493590" cy="556311"/>
          </a:xfrm>
          <a:prstGeom prst="rect">
            <a:avLst/>
          </a:prstGeom>
          <a:solidFill>
            <a:srgbClr val="377B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313492" y="1460572"/>
            <a:ext cx="7391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bg1"/>
                </a:solidFill>
              </a:rPr>
              <a:t>설계보상비 이하의 </a:t>
            </a:r>
            <a:r>
              <a:rPr lang="ko-KR" altLang="en-US" sz="2000" b="1" dirty="0" err="1" smtClean="0">
                <a:solidFill>
                  <a:schemeClr val="bg1"/>
                </a:solidFill>
              </a:rPr>
              <a:t>부적정한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 </a:t>
            </a:r>
            <a:r>
              <a:rPr lang="ko-KR" altLang="en-US" sz="2000" b="1" dirty="0" err="1" smtClean="0">
                <a:solidFill>
                  <a:schemeClr val="bg1"/>
                </a:solidFill>
              </a:rPr>
              <a:t>설계비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 지급 </a:t>
            </a:r>
            <a:endParaRPr lang="en-US" altLang="ko-KR" sz="2000" b="1" dirty="0" smtClean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4052" y="2998693"/>
            <a:ext cx="8309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+mn-ea"/>
              </a:rPr>
              <a:t>  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정부 개선방안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) 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설계분야 참가자와 </a:t>
            </a:r>
            <a:r>
              <a:rPr lang="ko-KR" altLang="en-US" b="1" dirty="0" err="1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공동수급체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 대표자의 계약서를</a:t>
            </a:r>
            <a:endParaRPr lang="en-US" altLang="ko-KR" b="1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                      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PQ 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신청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 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시 제출</a:t>
            </a:r>
            <a:endParaRPr lang="en-US" altLang="ko-KR" b="1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1097468" y="324336"/>
            <a:ext cx="167225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latinLnBrk="0">
              <a:defRPr/>
            </a:pPr>
            <a:r>
              <a:rPr lang="ko-KR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불공정관행 개선방안 </a:t>
            </a:r>
          </a:p>
        </p:txBody>
      </p:sp>
      <p:graphicFrame>
        <p:nvGraphicFramePr>
          <p:cNvPr id="33" name="표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007773"/>
              </p:ext>
            </p:extLst>
          </p:nvPr>
        </p:nvGraphicFramePr>
        <p:xfrm>
          <a:off x="827584" y="3789040"/>
          <a:ext cx="7992888" cy="280831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72208"/>
                <a:gridCol w="6120680"/>
              </a:tblGrid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당 초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입찰안내서 변경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안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230425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없</a:t>
                      </a:r>
                      <a:r>
                        <a:rPr lang="ko-KR" altLang="en-US" dirty="0" smtClean="0"/>
                        <a:t>  음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본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smtClean="0"/>
                        <a:t>입찰과 관련하여 입찰참가사의 대표자와 토목설계분야 참여자가 계약 시 계약금액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계약기간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대금지급방법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계약조건을 명확히 하여야 하며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해당 계약서를 사전심사</a:t>
                      </a:r>
                      <a:r>
                        <a:rPr lang="en-US" altLang="ko-KR" dirty="0" smtClean="0"/>
                        <a:t>(PQ) </a:t>
                      </a:r>
                      <a:r>
                        <a:rPr lang="ko-KR" altLang="en-US" dirty="0" err="1" smtClean="0"/>
                        <a:t>신청일에</a:t>
                      </a:r>
                      <a:r>
                        <a:rPr lang="ko-KR" altLang="en-US" dirty="0" smtClean="0"/>
                        <a:t> 우리공사 </a:t>
                      </a:r>
                      <a:r>
                        <a:rPr lang="ko-KR" altLang="en-US" dirty="0" err="1" smtClean="0"/>
                        <a:t>건설처에</a:t>
                      </a:r>
                      <a:r>
                        <a:rPr lang="ko-KR" altLang="en-US" dirty="0" smtClean="0"/>
                        <a:t> 제출하여야 한다</a:t>
                      </a:r>
                      <a:r>
                        <a:rPr lang="en-US" altLang="ko-KR" dirty="0" smtClean="0"/>
                        <a:t>.</a:t>
                      </a:r>
                      <a:r>
                        <a:rPr lang="ko-KR" altLang="en-US" dirty="0" smtClean="0"/>
                        <a:t>   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4" name="직사각형 33"/>
          <p:cNvSpPr/>
          <p:nvPr/>
        </p:nvSpPr>
        <p:spPr>
          <a:xfrm>
            <a:off x="336155" y="2075941"/>
            <a:ext cx="678346" cy="62717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467544" y="214680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ii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1259632" y="2132856"/>
            <a:ext cx="7493590" cy="556311"/>
          </a:xfrm>
          <a:prstGeom prst="rect">
            <a:avLst/>
          </a:prstGeom>
          <a:solidFill>
            <a:srgbClr val="377B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1332202" y="2210259"/>
            <a:ext cx="7391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bg1"/>
                </a:solidFill>
              </a:rPr>
              <a:t>계약지연에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 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따른 </a:t>
            </a:r>
            <a:r>
              <a:rPr lang="ko-KR" altLang="en-US" sz="2000" b="1" dirty="0" err="1" smtClean="0">
                <a:solidFill>
                  <a:schemeClr val="bg1"/>
                </a:solidFill>
              </a:rPr>
              <a:t>설계비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 지연 지급</a:t>
            </a:r>
            <a:endParaRPr lang="en-US" altLang="ko-KR" sz="20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0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3"/>
          <p:cNvSpPr txBox="1">
            <a:spLocks noChangeArrowheads="1"/>
          </p:cNvSpPr>
          <p:nvPr/>
        </p:nvSpPr>
        <p:spPr bwMode="auto">
          <a:xfrm>
            <a:off x="1073882" y="554750"/>
            <a:ext cx="48846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반영계획</a:t>
            </a:r>
            <a:r>
              <a:rPr lang="en-US" altLang="ko-KR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0" lang="ko-KR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설계사 </a:t>
            </a:r>
            <a:r>
              <a:rPr kumimoji="0" lang="en-US" altLang="ko-K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– </a:t>
            </a:r>
            <a:r>
              <a:rPr kumimoji="0" lang="ko-KR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시공사간</a:t>
            </a:r>
            <a:r>
              <a:rPr kumimoji="0" lang="en-US" altLang="ko-K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)</a:t>
            </a:r>
            <a:endParaRPr kumimoji="0" lang="ko-KR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2" name="TextBox 3"/>
          <p:cNvSpPr txBox="1">
            <a:spLocks noChangeArrowheads="1"/>
          </p:cNvSpPr>
          <p:nvPr/>
        </p:nvSpPr>
        <p:spPr bwMode="auto">
          <a:xfrm>
            <a:off x="251520" y="341164"/>
            <a:ext cx="8258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01</a:t>
            </a:r>
            <a:endParaRPr kumimoji="0" lang="ko-KR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317445" y="1326254"/>
            <a:ext cx="678346" cy="62717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63092" y="1397121"/>
            <a:ext cx="590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bg1"/>
                </a:solidFill>
              </a:rPr>
              <a:t>iii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40922" y="1383169"/>
            <a:ext cx="7493590" cy="556311"/>
          </a:xfrm>
          <a:prstGeom prst="rect">
            <a:avLst/>
          </a:prstGeom>
          <a:solidFill>
            <a:srgbClr val="377B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313492" y="1460572"/>
            <a:ext cx="7391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bg1"/>
                </a:solidFill>
              </a:rPr>
              <a:t>설계사는 참여 </a:t>
            </a:r>
            <a:r>
              <a:rPr lang="ko-KR" altLang="en-US" sz="2000" b="1" dirty="0" err="1" smtClean="0">
                <a:solidFill>
                  <a:schemeClr val="bg1"/>
                </a:solidFill>
              </a:rPr>
              <a:t>시공사와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 개별계약</a:t>
            </a:r>
            <a:endParaRPr lang="en-US" altLang="ko-KR" sz="2000" b="1" dirty="0" smtClean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4052" y="2420888"/>
            <a:ext cx="8309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+mn-ea"/>
              </a:rPr>
              <a:t>  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정부 개선방안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) 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컨소시엄 대표 </a:t>
            </a:r>
            <a:r>
              <a:rPr lang="ko-KR" altLang="en-US" b="1" dirty="0" err="1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시공사가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 설계사에게 비용을 직접지급</a:t>
            </a:r>
            <a:endParaRPr lang="en-US" altLang="ko-KR" b="1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1097468" y="324336"/>
            <a:ext cx="167225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latinLnBrk="0">
              <a:defRPr/>
            </a:pPr>
            <a:r>
              <a:rPr lang="ko-KR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불공정관행 개선방안 </a:t>
            </a:r>
          </a:p>
        </p:txBody>
      </p:sp>
      <p:graphicFrame>
        <p:nvGraphicFramePr>
          <p:cNvPr id="33" name="표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184791"/>
              </p:ext>
            </p:extLst>
          </p:nvPr>
        </p:nvGraphicFramePr>
        <p:xfrm>
          <a:off x="827584" y="3212976"/>
          <a:ext cx="7992888" cy="28803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44216"/>
                <a:gridCol w="6048672"/>
              </a:tblGrid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당 초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입찰안내서 변경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안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23762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없</a:t>
                      </a:r>
                      <a:r>
                        <a:rPr lang="ko-KR" altLang="en-US" dirty="0" smtClean="0"/>
                        <a:t>  음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우리공사에 제출한 </a:t>
                      </a:r>
                      <a:r>
                        <a:rPr lang="ko-KR" altLang="en-US" dirty="0" err="1" smtClean="0"/>
                        <a:t>입찰참가사</a:t>
                      </a:r>
                      <a:r>
                        <a:rPr lang="ko-KR" altLang="en-US" dirty="0" smtClean="0"/>
                        <a:t> 대표자와 토목설계분야 참여자의 계약서에 따라 </a:t>
                      </a:r>
                      <a:r>
                        <a:rPr lang="ko-KR" altLang="en-US" dirty="0" err="1" smtClean="0"/>
                        <a:t>입찰참가사</a:t>
                      </a:r>
                      <a:r>
                        <a:rPr lang="ko-KR" altLang="en-US" dirty="0" smtClean="0"/>
                        <a:t> 대표자가 설계비용을 직접 지급하여야 하며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err="1" smtClean="0"/>
                        <a:t>공동수급체별</a:t>
                      </a:r>
                      <a:r>
                        <a:rPr lang="ko-KR" altLang="en-US" dirty="0" smtClean="0"/>
                        <a:t> 개별계약</a:t>
                      </a:r>
                      <a:r>
                        <a:rPr lang="en-US" altLang="ko-KR" dirty="0" smtClean="0"/>
                        <a:t>,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현금이 아닌 방법으로 지급 및</a:t>
                      </a:r>
                      <a:r>
                        <a:rPr lang="ko-KR" altLang="en-US" dirty="0" smtClean="0"/>
                        <a:t> 지연지급 등이 있어서는 </a:t>
                      </a:r>
                      <a:r>
                        <a:rPr lang="ko-KR" altLang="en-US" dirty="0" err="1" smtClean="0"/>
                        <a:t>안된다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980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3"/>
          <p:cNvSpPr txBox="1">
            <a:spLocks noChangeArrowheads="1"/>
          </p:cNvSpPr>
          <p:nvPr/>
        </p:nvSpPr>
        <p:spPr bwMode="auto">
          <a:xfrm>
            <a:off x="1073882" y="554750"/>
            <a:ext cx="48846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반영계획</a:t>
            </a:r>
            <a:r>
              <a:rPr lang="en-US" altLang="ko-KR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0" lang="ko-KR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설계사 </a:t>
            </a:r>
            <a:r>
              <a:rPr kumimoji="0" lang="en-US" altLang="ko-K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– </a:t>
            </a:r>
            <a:r>
              <a:rPr kumimoji="0" lang="ko-KR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시공사간</a:t>
            </a:r>
            <a:r>
              <a:rPr kumimoji="0" lang="en-US" altLang="ko-K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)</a:t>
            </a:r>
            <a:endParaRPr kumimoji="0" lang="ko-KR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2" name="TextBox 3"/>
          <p:cNvSpPr txBox="1">
            <a:spLocks noChangeArrowheads="1"/>
          </p:cNvSpPr>
          <p:nvPr/>
        </p:nvSpPr>
        <p:spPr bwMode="auto">
          <a:xfrm>
            <a:off x="251520" y="341164"/>
            <a:ext cx="8258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01</a:t>
            </a:r>
            <a:endParaRPr kumimoji="0" lang="ko-KR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317445" y="1326254"/>
            <a:ext cx="678346" cy="62717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81022" y="1397121"/>
            <a:ext cx="590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iv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40922" y="1383169"/>
            <a:ext cx="7493590" cy="556311"/>
          </a:xfrm>
          <a:prstGeom prst="rect">
            <a:avLst/>
          </a:prstGeom>
          <a:solidFill>
            <a:srgbClr val="377B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313492" y="1460572"/>
            <a:ext cx="7391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bg1"/>
                </a:solidFill>
              </a:rPr>
              <a:t>설계지분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 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임의 변경</a:t>
            </a:r>
            <a:endParaRPr lang="en-US" altLang="ko-KR" sz="2000" b="1" dirty="0" smtClean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4052" y="2420888"/>
            <a:ext cx="8309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+mn-ea"/>
              </a:rPr>
              <a:t>  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정부 개선방안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) 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지분변경 시 발주청과 협의</a:t>
            </a:r>
            <a:endParaRPr lang="en-US" altLang="ko-KR" b="1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1097468" y="324336"/>
            <a:ext cx="167225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latinLnBrk="0">
              <a:defRPr/>
            </a:pPr>
            <a:r>
              <a:rPr lang="ko-KR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불공정관행 개선방안 </a:t>
            </a:r>
          </a:p>
        </p:txBody>
      </p:sp>
      <p:graphicFrame>
        <p:nvGraphicFramePr>
          <p:cNvPr id="33" name="표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481825"/>
              </p:ext>
            </p:extLst>
          </p:nvPr>
        </p:nvGraphicFramePr>
        <p:xfrm>
          <a:off x="827584" y="3212976"/>
          <a:ext cx="7992888" cy="28803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28192"/>
                <a:gridCol w="6264696"/>
              </a:tblGrid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당 초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입찰안내서 변경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안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23762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없</a:t>
                      </a:r>
                      <a:r>
                        <a:rPr lang="ko-KR" altLang="en-US" dirty="0" smtClean="0"/>
                        <a:t>  음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입찰참가사</a:t>
                      </a:r>
                      <a:r>
                        <a:rPr lang="ko-KR" altLang="en-US" dirty="0" smtClean="0"/>
                        <a:t> 대표자와 토목설계분야 참여자가 체결하는 </a:t>
                      </a:r>
                      <a:r>
                        <a:rPr lang="ko-KR" altLang="en-US" dirty="0" smtClean="0"/>
                        <a:t>계약서에서 </a:t>
                      </a:r>
                      <a:r>
                        <a:rPr lang="ko-KR" altLang="en-US" baseline="0" dirty="0" smtClean="0"/>
                        <a:t>설계분야 참가자 지분 변경 시에는 그 사유를 명확히 하여 우리공사와 협의하여야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하며</a:t>
                      </a:r>
                      <a:r>
                        <a:rPr lang="en-US" altLang="ko-KR" baseline="0" dirty="0" smtClean="0"/>
                        <a:t>, </a:t>
                      </a:r>
                      <a:r>
                        <a:rPr lang="ko-KR" altLang="en-US" dirty="0" smtClean="0"/>
                        <a:t>성공인센티브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및 기술제안 반영설계 계약에 관한 내용을 </a:t>
                      </a:r>
                      <a:r>
                        <a:rPr lang="ko-KR" altLang="en-US" baseline="0" dirty="0" smtClean="0"/>
                        <a:t>포함하여야 </a:t>
                      </a:r>
                      <a:r>
                        <a:rPr lang="ko-KR" altLang="en-US" baseline="0" dirty="0" smtClean="0"/>
                        <a:t>한다</a:t>
                      </a:r>
                      <a:r>
                        <a:rPr lang="en-US" altLang="ko-KR" baseline="0" dirty="0" smtClean="0"/>
                        <a:t>.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980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3"/>
          <p:cNvSpPr txBox="1">
            <a:spLocks noChangeArrowheads="1"/>
          </p:cNvSpPr>
          <p:nvPr/>
        </p:nvSpPr>
        <p:spPr bwMode="auto">
          <a:xfrm>
            <a:off x="1073882" y="554750"/>
            <a:ext cx="5048177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9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반영계획</a:t>
            </a:r>
            <a:r>
              <a:rPr lang="en-US" altLang="ko-KR" sz="29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9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발주</a:t>
            </a:r>
            <a:r>
              <a:rPr lang="ko-KR" altLang="en-US" sz="2900" kern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처</a:t>
            </a:r>
            <a:r>
              <a:rPr kumimoji="0" lang="ko-KR" altLang="en-US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en-US" altLang="ko-KR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– </a:t>
            </a:r>
            <a:r>
              <a:rPr kumimoji="0" lang="ko-KR" altLang="en-US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입찰사간</a:t>
            </a:r>
            <a:r>
              <a:rPr kumimoji="0" lang="en-US" altLang="ko-KR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)</a:t>
            </a:r>
            <a:endParaRPr kumimoji="0" lang="ko-KR" altLang="en-US" sz="29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2" name="TextBox 3"/>
          <p:cNvSpPr txBox="1">
            <a:spLocks noChangeArrowheads="1"/>
          </p:cNvSpPr>
          <p:nvPr/>
        </p:nvSpPr>
        <p:spPr bwMode="auto">
          <a:xfrm>
            <a:off x="251520" y="341164"/>
            <a:ext cx="8258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02</a:t>
            </a:r>
            <a:endParaRPr kumimoji="0" lang="ko-KR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317445" y="1470270"/>
            <a:ext cx="678346" cy="62717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389453" y="4941168"/>
            <a:ext cx="8575034" cy="9417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81022" y="1541137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ⅰ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40922" y="1527185"/>
            <a:ext cx="7493590" cy="556311"/>
          </a:xfrm>
          <a:prstGeom prst="rect">
            <a:avLst/>
          </a:prstGeom>
          <a:solidFill>
            <a:srgbClr val="377B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313492" y="1604588"/>
            <a:ext cx="7391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bg1"/>
                </a:solidFill>
              </a:rPr>
              <a:t>공기연장에 따른 사업비 증액 불가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95536" y="2287728"/>
            <a:ext cx="8400092" cy="128528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261938" indent="-261938" algn="just">
              <a:lnSpc>
                <a:spcPct val="150000"/>
              </a:lnSpc>
            </a:pPr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(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현행 입찰안내서</a:t>
            </a:r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) 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본 공사는 국가계약법 제</a:t>
            </a:r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21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조 제</a:t>
            </a:r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2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항 및 동법 시행령 제</a:t>
            </a:r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69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조 제</a:t>
            </a:r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2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항에 따른 </a:t>
            </a:r>
            <a:r>
              <a:rPr lang="ko-KR" altLang="en-US" dirty="0" err="1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장기계속계약으로</a:t>
            </a:r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, 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매년 책정되는 예산의 </a:t>
            </a:r>
            <a:r>
              <a:rPr lang="ko-KR" altLang="en-US" dirty="0" err="1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범위내에서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 각 </a:t>
            </a:r>
            <a:r>
              <a:rPr lang="ko-KR" altLang="en-US" dirty="0" err="1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연차별</a:t>
            </a:r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 공사기간이 탄력적으로 결정됨</a:t>
            </a:r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.</a:t>
            </a:r>
            <a:endParaRPr lang="en-US" altLang="ko-KR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0A68C1"/>
              </a:solidFill>
              <a:effectLst>
                <a:outerShdw blurRad="25400" dist="12700" dir="5400000" algn="t" rotWithShape="0">
                  <a:prstClr val="black">
                    <a:alpha val="20000"/>
                  </a:prstClr>
                </a:outerShdw>
              </a:effectLst>
              <a:latin typeface="+mn-e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7046" y="3735323"/>
            <a:ext cx="8151418" cy="1061829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>
                <a:latin typeface="+mn-ea"/>
              </a:rPr>
              <a:t>[</a:t>
            </a:r>
            <a:r>
              <a:rPr lang="ko-KR" altLang="en-US" sz="1400" dirty="0" smtClean="0">
                <a:latin typeface="+mn-ea"/>
              </a:rPr>
              <a:t>국가계약법 </a:t>
            </a:r>
            <a:r>
              <a:rPr lang="ko-KR" altLang="en-US" sz="1400" dirty="0" smtClean="0"/>
              <a:t>제</a:t>
            </a:r>
            <a:r>
              <a:rPr lang="en-US" altLang="ko-KR" sz="1400" dirty="0" smtClean="0"/>
              <a:t>21</a:t>
            </a:r>
            <a:r>
              <a:rPr lang="ko-KR" altLang="en-US" sz="1400" dirty="0" smtClean="0"/>
              <a:t>조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계속비 및 </a:t>
            </a:r>
            <a:r>
              <a:rPr lang="ko-KR" altLang="en-US" sz="1400" dirty="0" err="1" smtClean="0"/>
              <a:t>장기계속계약</a:t>
            </a:r>
            <a:r>
              <a:rPr lang="en-US" altLang="ko-KR" sz="1400" dirty="0" smtClean="0"/>
              <a:t>) </a:t>
            </a:r>
            <a:r>
              <a:rPr lang="ko-KR" altLang="en-US" sz="1400" dirty="0" smtClean="0"/>
              <a:t>제</a:t>
            </a:r>
            <a:r>
              <a:rPr lang="en-US" altLang="ko-KR" sz="1400" dirty="0" smtClean="0"/>
              <a:t>2</a:t>
            </a:r>
            <a:r>
              <a:rPr lang="ko-KR" altLang="en-US" sz="1400" dirty="0" smtClean="0"/>
              <a:t>항</a:t>
            </a:r>
            <a:r>
              <a:rPr lang="en-US" altLang="ko-KR" sz="1400" dirty="0" smtClean="0">
                <a:latin typeface="+mn-ea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 각 중앙관서의 장은 </a:t>
            </a:r>
            <a:r>
              <a:rPr lang="en-US" altLang="ko-KR" sz="1400" dirty="0" smtClean="0"/>
              <a:t>(</a:t>
            </a:r>
            <a:r>
              <a:rPr lang="ko-KR" altLang="en-US" sz="1400" dirty="0" err="1" smtClean="0"/>
              <a:t>이하중략</a:t>
            </a:r>
            <a:r>
              <a:rPr lang="en-US" altLang="ko-KR" sz="1400" dirty="0" smtClean="0"/>
              <a:t>) </a:t>
            </a:r>
            <a:r>
              <a:rPr lang="ko-KR" altLang="en-US" sz="1400" dirty="0" smtClean="0"/>
              <a:t>이행에 수년을 요하는 계약에 있어서는 </a:t>
            </a:r>
            <a:r>
              <a:rPr lang="en-US" altLang="ko-KR" sz="1400" dirty="0" smtClean="0"/>
              <a:t>(</a:t>
            </a:r>
            <a:r>
              <a:rPr lang="ko-KR" altLang="en-US" sz="1400" dirty="0" err="1" smtClean="0"/>
              <a:t>이하중략</a:t>
            </a:r>
            <a:r>
              <a:rPr lang="en-US" altLang="ko-KR" sz="1400" dirty="0" smtClean="0"/>
              <a:t>) </a:t>
            </a:r>
            <a:r>
              <a:rPr lang="ko-KR" altLang="en-US" sz="1400" dirty="0" err="1" smtClean="0"/>
              <a:t>장기계속계약을</a:t>
            </a:r>
            <a:r>
              <a:rPr lang="ko-KR" altLang="en-US" sz="1400" dirty="0" smtClean="0"/>
              <a:t>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ko-KR" altLang="en-US" sz="1400" dirty="0" smtClean="0"/>
              <a:t>체결할 수 있다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이 경우 각 회계연도 예산의 범위에서 해당 계약을 이행하게 하여야 한다</a:t>
            </a:r>
            <a:r>
              <a:rPr lang="en-US" altLang="ko-KR" sz="1400" dirty="0" smtClean="0"/>
              <a:t>.</a:t>
            </a:r>
            <a:endParaRPr lang="en-US" altLang="ko-KR" sz="1400" dirty="0"/>
          </a:p>
        </p:txBody>
      </p:sp>
      <p:sp>
        <p:nvSpPr>
          <p:cNvPr id="34" name="TextBox 3"/>
          <p:cNvSpPr txBox="1">
            <a:spLocks noChangeArrowheads="1"/>
          </p:cNvSpPr>
          <p:nvPr/>
        </p:nvSpPr>
        <p:spPr bwMode="auto">
          <a:xfrm>
            <a:off x="1097468" y="324336"/>
            <a:ext cx="167225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latinLnBrk="0">
              <a:defRPr/>
            </a:pPr>
            <a:r>
              <a:rPr lang="ko-KR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불공정관행 개선방안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95536" y="5589883"/>
            <a:ext cx="8400092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261938" indent="-261938" algn="just">
              <a:lnSpc>
                <a:spcPct val="150000"/>
              </a:lnSpc>
            </a:pPr>
            <a:r>
              <a:rPr lang="ko-KR" altLang="en-US" sz="24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추진계획 </a:t>
            </a:r>
            <a:r>
              <a:rPr lang="en-US" altLang="ko-KR" sz="24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: </a:t>
            </a:r>
            <a:r>
              <a:rPr lang="ko-KR" altLang="en-US" sz="24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간접비 관련 정부 정책에 따라 추진</a:t>
            </a:r>
            <a:endParaRPr lang="en-US" altLang="ko-KR" sz="2400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0A68C1"/>
              </a:solidFill>
              <a:effectLst>
                <a:outerShdw blurRad="25400" dist="12700" dir="5400000" algn="t" rotWithShape="0">
                  <a:prstClr val="black">
                    <a:alpha val="20000"/>
                  </a:prstClr>
                </a:outerShdw>
              </a:effectLst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5837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"/>
          <p:cNvSpPr txBox="1">
            <a:spLocks noChangeArrowheads="1"/>
          </p:cNvSpPr>
          <p:nvPr/>
        </p:nvSpPr>
        <p:spPr bwMode="auto">
          <a:xfrm>
            <a:off x="251520" y="341164"/>
            <a:ext cx="8258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02</a:t>
            </a:r>
            <a:endParaRPr kumimoji="0" lang="ko-KR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16883" y="1470270"/>
            <a:ext cx="678346" cy="627178"/>
          </a:xfrm>
          <a:prstGeom prst="rect">
            <a:avLst/>
          </a:prstGeom>
          <a:solidFill>
            <a:srgbClr val="625B3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380460" y="1541137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ⅱ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240360" y="1527185"/>
            <a:ext cx="7493590" cy="556311"/>
          </a:xfrm>
          <a:prstGeom prst="rect">
            <a:avLst/>
          </a:prstGeom>
          <a:solidFill>
            <a:srgbClr val="2355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1312930" y="1604588"/>
            <a:ext cx="7391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bg1"/>
                </a:solidFill>
              </a:rPr>
              <a:t>민원 등으로 인한 추가비용 발생시 사업비 증액 불가 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43" name="직선 연결선 42"/>
          <p:cNvCxnSpPr/>
          <p:nvPr/>
        </p:nvCxnSpPr>
        <p:spPr>
          <a:xfrm>
            <a:off x="3350008" y="4995229"/>
            <a:ext cx="2844000" cy="0"/>
          </a:xfrm>
          <a:prstGeom prst="line">
            <a:avLst/>
          </a:prstGeom>
          <a:ln w="25400">
            <a:solidFill>
              <a:srgbClr val="0A68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44"/>
          <p:cNvGrpSpPr/>
          <p:nvPr/>
        </p:nvGrpSpPr>
        <p:grpSpPr>
          <a:xfrm>
            <a:off x="2516441" y="4545176"/>
            <a:ext cx="4176000" cy="468000"/>
            <a:chOff x="4040441" y="4673918"/>
            <a:chExt cx="4111118" cy="400880"/>
          </a:xfrm>
          <a:solidFill>
            <a:srgbClr val="0A68C1"/>
          </a:solidFill>
        </p:grpSpPr>
        <p:grpSp>
          <p:nvGrpSpPr>
            <p:cNvPr id="3" name="그룹 45"/>
            <p:cNvGrpSpPr/>
            <p:nvPr/>
          </p:nvGrpSpPr>
          <p:grpSpPr>
            <a:xfrm>
              <a:off x="4040441" y="4673918"/>
              <a:ext cx="4111118" cy="400880"/>
              <a:chOff x="4265095" y="4785043"/>
              <a:chExt cx="4111118" cy="400880"/>
            </a:xfrm>
            <a:grpFill/>
          </p:grpSpPr>
          <p:sp>
            <p:nvSpPr>
              <p:cNvPr id="51" name="자유형 50"/>
              <p:cNvSpPr>
                <a:spLocks/>
              </p:cNvSpPr>
              <p:nvPr/>
            </p:nvSpPr>
            <p:spPr bwMode="auto">
              <a:xfrm>
                <a:off x="4265095" y="4785043"/>
                <a:ext cx="2932327" cy="400880"/>
              </a:xfrm>
              <a:custGeom>
                <a:avLst/>
                <a:gdLst>
                  <a:gd name="connsiteX0" fmla="*/ 0 w 2932327"/>
                  <a:gd name="connsiteY0" fmla="*/ 0 h 499080"/>
                  <a:gd name="connsiteX1" fmla="*/ 274161 w 2932327"/>
                  <a:gd name="connsiteY1" fmla="*/ 0 h 499080"/>
                  <a:gd name="connsiteX2" fmla="*/ 464503 w 2932327"/>
                  <a:gd name="connsiteY2" fmla="*/ 0 h 499080"/>
                  <a:gd name="connsiteX3" fmla="*/ 2932327 w 2932327"/>
                  <a:gd name="connsiteY3" fmla="*/ 4819 h 499080"/>
                  <a:gd name="connsiteX4" fmla="*/ 2932327 w 2932327"/>
                  <a:gd name="connsiteY4" fmla="*/ 499080 h 499080"/>
                  <a:gd name="connsiteX5" fmla="*/ 274161 w 2932327"/>
                  <a:gd name="connsiteY5" fmla="*/ 494434 h 499080"/>
                  <a:gd name="connsiteX6" fmla="*/ 0 w 2932327"/>
                  <a:gd name="connsiteY6" fmla="*/ 494434 h 499080"/>
                  <a:gd name="connsiteX7" fmla="*/ 174625 w 2932327"/>
                  <a:gd name="connsiteY7" fmla="*/ 247217 h 499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32327" h="499080">
                    <a:moveTo>
                      <a:pt x="0" y="0"/>
                    </a:moveTo>
                    <a:lnTo>
                      <a:pt x="274161" y="0"/>
                    </a:lnTo>
                    <a:lnTo>
                      <a:pt x="464503" y="0"/>
                    </a:lnTo>
                    <a:lnTo>
                      <a:pt x="2932327" y="4819"/>
                    </a:lnTo>
                    <a:lnTo>
                      <a:pt x="2932327" y="499080"/>
                    </a:lnTo>
                    <a:lnTo>
                      <a:pt x="274161" y="494434"/>
                    </a:lnTo>
                    <a:lnTo>
                      <a:pt x="0" y="494434"/>
                    </a:lnTo>
                    <a:lnTo>
                      <a:pt x="174625" y="2472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자유형 51"/>
              <p:cNvSpPr>
                <a:spLocks/>
              </p:cNvSpPr>
              <p:nvPr/>
            </p:nvSpPr>
            <p:spPr bwMode="auto">
              <a:xfrm flipH="1">
                <a:off x="5443886" y="4785043"/>
                <a:ext cx="2932327" cy="400880"/>
              </a:xfrm>
              <a:custGeom>
                <a:avLst/>
                <a:gdLst>
                  <a:gd name="connsiteX0" fmla="*/ 0 w 2932327"/>
                  <a:gd name="connsiteY0" fmla="*/ 0 h 499080"/>
                  <a:gd name="connsiteX1" fmla="*/ 274161 w 2932327"/>
                  <a:gd name="connsiteY1" fmla="*/ 0 h 499080"/>
                  <a:gd name="connsiteX2" fmla="*/ 464503 w 2932327"/>
                  <a:gd name="connsiteY2" fmla="*/ 0 h 499080"/>
                  <a:gd name="connsiteX3" fmla="*/ 2932327 w 2932327"/>
                  <a:gd name="connsiteY3" fmla="*/ 4819 h 499080"/>
                  <a:gd name="connsiteX4" fmla="*/ 2932327 w 2932327"/>
                  <a:gd name="connsiteY4" fmla="*/ 499080 h 499080"/>
                  <a:gd name="connsiteX5" fmla="*/ 274161 w 2932327"/>
                  <a:gd name="connsiteY5" fmla="*/ 494434 h 499080"/>
                  <a:gd name="connsiteX6" fmla="*/ 0 w 2932327"/>
                  <a:gd name="connsiteY6" fmla="*/ 494434 h 499080"/>
                  <a:gd name="connsiteX7" fmla="*/ 174625 w 2932327"/>
                  <a:gd name="connsiteY7" fmla="*/ 247217 h 499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32327" h="499080">
                    <a:moveTo>
                      <a:pt x="0" y="0"/>
                    </a:moveTo>
                    <a:lnTo>
                      <a:pt x="274161" y="0"/>
                    </a:lnTo>
                    <a:lnTo>
                      <a:pt x="464503" y="0"/>
                    </a:lnTo>
                    <a:lnTo>
                      <a:pt x="2932327" y="4819"/>
                    </a:lnTo>
                    <a:lnTo>
                      <a:pt x="2932327" y="499080"/>
                    </a:lnTo>
                    <a:lnTo>
                      <a:pt x="274161" y="494434"/>
                    </a:lnTo>
                    <a:lnTo>
                      <a:pt x="0" y="494434"/>
                    </a:lnTo>
                    <a:lnTo>
                      <a:pt x="174625" y="2472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5168086" y="4728090"/>
              <a:ext cx="1855843" cy="263636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ko-KR" altLang="en-US" sz="2000" b="1" smtClean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+mj-ea"/>
                  <a:ea typeface="+mj-ea"/>
                </a:rPr>
                <a:t>입찰안내서 문구</a:t>
              </a:r>
              <a:endParaRPr lang="ko-KR" altLang="en-US" sz="20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grpSp>
          <p:nvGrpSpPr>
            <p:cNvPr id="4" name="그룹 47"/>
            <p:cNvGrpSpPr/>
            <p:nvPr/>
          </p:nvGrpSpPr>
          <p:grpSpPr>
            <a:xfrm>
              <a:off x="4293372" y="4833701"/>
              <a:ext cx="3605257" cy="96555"/>
              <a:chOff x="4297770" y="4944826"/>
              <a:chExt cx="3605257" cy="96555"/>
            </a:xfrm>
            <a:grpFill/>
          </p:grpSpPr>
          <p:sp>
            <p:nvSpPr>
              <p:cNvPr id="49" name="타원 48"/>
              <p:cNvSpPr/>
              <p:nvPr/>
            </p:nvSpPr>
            <p:spPr>
              <a:xfrm>
                <a:off x="4297770" y="4944826"/>
                <a:ext cx="96555" cy="965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타원 49"/>
              <p:cNvSpPr/>
              <p:nvPr/>
            </p:nvSpPr>
            <p:spPr>
              <a:xfrm>
                <a:off x="7806472" y="4944826"/>
                <a:ext cx="96555" cy="965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1073882" y="554750"/>
            <a:ext cx="5048177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9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반영계획</a:t>
            </a:r>
            <a:r>
              <a:rPr lang="en-US" altLang="ko-KR" sz="29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9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발주</a:t>
            </a:r>
            <a:r>
              <a:rPr lang="ko-KR" altLang="en-US" sz="2900" kern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처</a:t>
            </a:r>
            <a:r>
              <a:rPr kumimoji="0" lang="ko-KR" altLang="en-US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en-US" altLang="ko-KR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– </a:t>
            </a:r>
            <a:r>
              <a:rPr kumimoji="0" lang="ko-KR" altLang="en-US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입찰사간</a:t>
            </a:r>
            <a:r>
              <a:rPr kumimoji="0" lang="en-US" altLang="ko-KR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)</a:t>
            </a:r>
            <a:endParaRPr kumimoji="0" lang="ko-KR" altLang="en-US" sz="29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8" name="TextBox 3"/>
          <p:cNvSpPr txBox="1">
            <a:spLocks noChangeArrowheads="1"/>
          </p:cNvSpPr>
          <p:nvPr/>
        </p:nvSpPr>
        <p:spPr bwMode="auto">
          <a:xfrm>
            <a:off x="1097468" y="324336"/>
            <a:ext cx="167225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latinLnBrk="0">
              <a:defRPr/>
            </a:pPr>
            <a:r>
              <a:rPr lang="ko-KR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불공정관행 개선방안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34052" y="2420888"/>
            <a:ext cx="8309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+mn-ea"/>
              </a:rPr>
              <a:t>  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정부 개선방안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) 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민원 등으로 추가비용 발생시 일방적으로 계약상대자 비용 </a:t>
            </a:r>
            <a:endParaRPr lang="en-US" altLang="ko-KR" b="1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                       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부담으로 하는 내용 수정 및 삭제</a:t>
            </a:r>
            <a:endParaRPr lang="en-US" altLang="ko-KR" b="1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graphicFrame>
        <p:nvGraphicFramePr>
          <p:cNvPr id="46" name="표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552226"/>
              </p:ext>
            </p:extLst>
          </p:nvPr>
        </p:nvGraphicFramePr>
        <p:xfrm>
          <a:off x="827584" y="3212976"/>
          <a:ext cx="7992888" cy="331236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24336"/>
                <a:gridCol w="4968552"/>
              </a:tblGrid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당 초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입찰안내서 변경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안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28083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기술제안을 하지 않은 공종은 공사계약일반조건 제</a:t>
                      </a:r>
                      <a:r>
                        <a:rPr lang="en-US" altLang="ko-KR" dirty="0" smtClean="0"/>
                        <a:t>21</a:t>
                      </a:r>
                      <a:r>
                        <a:rPr lang="ko-KR" altLang="en-US" dirty="0" smtClean="0"/>
                        <a:t>조에 의거 설계변경에 의한 증액 제한을 받지 않는다</a:t>
                      </a:r>
                      <a:r>
                        <a:rPr lang="en-US" altLang="ko-KR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좌 동</a:t>
                      </a:r>
                      <a:r>
                        <a:rPr lang="en-US" altLang="ko-KR" dirty="0" smtClean="0"/>
                        <a:t>)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추 가</a:t>
                      </a:r>
                      <a:r>
                        <a:rPr lang="en-US" altLang="ko-KR" dirty="0" smtClean="0"/>
                        <a:t>) </a:t>
                      </a:r>
                      <a:r>
                        <a:rPr lang="ko-KR" altLang="en-US" dirty="0" smtClean="0"/>
                        <a:t>민원 등으로 인한 추가비용 발생 시 공사계약일반조건 제</a:t>
                      </a:r>
                      <a:r>
                        <a:rPr lang="en-US" altLang="ko-KR" dirty="0" smtClean="0"/>
                        <a:t>21</a:t>
                      </a:r>
                      <a:r>
                        <a:rPr lang="ko-KR" altLang="en-US" dirty="0" smtClean="0"/>
                        <a:t>조에서 정한 우리공사 책임 있는 사유 또는 불가항력의 사유로 인한 경우는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smtClean="0"/>
                        <a:t>계약금액 </a:t>
                      </a:r>
                      <a:r>
                        <a:rPr lang="ko-KR" altLang="en-US" dirty="0" smtClean="0"/>
                        <a:t>조정이 가능하다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080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"/>
          <p:cNvSpPr txBox="1">
            <a:spLocks noChangeArrowheads="1"/>
          </p:cNvSpPr>
          <p:nvPr/>
        </p:nvSpPr>
        <p:spPr bwMode="auto">
          <a:xfrm>
            <a:off x="251520" y="341164"/>
            <a:ext cx="8258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02</a:t>
            </a:r>
            <a:endParaRPr kumimoji="0" lang="ko-KR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17445" y="1433670"/>
            <a:ext cx="678346" cy="627178"/>
          </a:xfrm>
          <a:prstGeom prst="rect">
            <a:avLst/>
          </a:prstGeom>
          <a:solidFill>
            <a:srgbClr val="5F573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381022" y="1504537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ⅲ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1174997" y="1490585"/>
            <a:ext cx="7493590" cy="556311"/>
          </a:xfrm>
          <a:prstGeom prst="rect">
            <a:avLst/>
          </a:prstGeom>
          <a:solidFill>
            <a:srgbClr val="1E4A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TextBox 53"/>
          <p:cNvSpPr txBox="1"/>
          <p:nvPr/>
        </p:nvSpPr>
        <p:spPr>
          <a:xfrm>
            <a:off x="1313492" y="1567988"/>
            <a:ext cx="7391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bg1"/>
                </a:solidFill>
              </a:rPr>
              <a:t>입찰안내서 공개 지연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35452" y="3068960"/>
            <a:ext cx="784887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추진계획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) 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불특정 다수에게 입찰안내서 공개는 곤란하므로 입찰공고 직후 </a:t>
            </a:r>
            <a:endParaRPr lang="en-US" altLang="ko-KR" b="1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              입찰참가희망업체에 한하여 보안각서를 제출 받아 입찰안내서 </a:t>
            </a:r>
            <a:endParaRPr lang="en-US" altLang="ko-KR" b="1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              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및 설계도서 배포</a:t>
            </a:r>
            <a:endParaRPr lang="en-US" altLang="ko-KR" b="1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" y="5508152"/>
            <a:ext cx="9147888" cy="13498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25" name="직선 연결선 24"/>
          <p:cNvCxnSpPr/>
          <p:nvPr/>
        </p:nvCxnSpPr>
        <p:spPr>
          <a:xfrm>
            <a:off x="-9525" y="5501026"/>
            <a:ext cx="2844000" cy="0"/>
          </a:xfrm>
          <a:prstGeom prst="line">
            <a:avLst/>
          </a:prstGeom>
          <a:ln w="25400">
            <a:solidFill>
              <a:srgbClr val="0A68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>
            <a:off x="6316413" y="5490186"/>
            <a:ext cx="2826000" cy="0"/>
          </a:xfrm>
          <a:prstGeom prst="line">
            <a:avLst/>
          </a:prstGeom>
          <a:ln w="25400">
            <a:solidFill>
              <a:srgbClr val="0A68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6"/>
          <p:cNvGrpSpPr/>
          <p:nvPr/>
        </p:nvGrpSpPr>
        <p:grpSpPr>
          <a:xfrm>
            <a:off x="2516441" y="5265256"/>
            <a:ext cx="4176000" cy="468000"/>
            <a:chOff x="4040441" y="4673918"/>
            <a:chExt cx="4111118" cy="400880"/>
          </a:xfrm>
          <a:solidFill>
            <a:srgbClr val="0A68C1"/>
          </a:solidFill>
        </p:grpSpPr>
        <p:grpSp>
          <p:nvGrpSpPr>
            <p:cNvPr id="3" name="그룹 29"/>
            <p:cNvGrpSpPr/>
            <p:nvPr/>
          </p:nvGrpSpPr>
          <p:grpSpPr>
            <a:xfrm>
              <a:off x="4040441" y="4673918"/>
              <a:ext cx="4111118" cy="400880"/>
              <a:chOff x="4265095" y="4785043"/>
              <a:chExt cx="4111118" cy="400880"/>
            </a:xfrm>
            <a:grpFill/>
          </p:grpSpPr>
          <p:sp>
            <p:nvSpPr>
              <p:cNvPr id="41" name="자유형 40"/>
              <p:cNvSpPr>
                <a:spLocks/>
              </p:cNvSpPr>
              <p:nvPr/>
            </p:nvSpPr>
            <p:spPr bwMode="auto">
              <a:xfrm>
                <a:off x="4265095" y="4785043"/>
                <a:ext cx="2932327" cy="400880"/>
              </a:xfrm>
              <a:custGeom>
                <a:avLst/>
                <a:gdLst>
                  <a:gd name="connsiteX0" fmla="*/ 0 w 2932327"/>
                  <a:gd name="connsiteY0" fmla="*/ 0 h 499080"/>
                  <a:gd name="connsiteX1" fmla="*/ 274161 w 2932327"/>
                  <a:gd name="connsiteY1" fmla="*/ 0 h 499080"/>
                  <a:gd name="connsiteX2" fmla="*/ 464503 w 2932327"/>
                  <a:gd name="connsiteY2" fmla="*/ 0 h 499080"/>
                  <a:gd name="connsiteX3" fmla="*/ 2932327 w 2932327"/>
                  <a:gd name="connsiteY3" fmla="*/ 4819 h 499080"/>
                  <a:gd name="connsiteX4" fmla="*/ 2932327 w 2932327"/>
                  <a:gd name="connsiteY4" fmla="*/ 499080 h 499080"/>
                  <a:gd name="connsiteX5" fmla="*/ 274161 w 2932327"/>
                  <a:gd name="connsiteY5" fmla="*/ 494434 h 499080"/>
                  <a:gd name="connsiteX6" fmla="*/ 0 w 2932327"/>
                  <a:gd name="connsiteY6" fmla="*/ 494434 h 499080"/>
                  <a:gd name="connsiteX7" fmla="*/ 174625 w 2932327"/>
                  <a:gd name="connsiteY7" fmla="*/ 247217 h 499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32327" h="499080">
                    <a:moveTo>
                      <a:pt x="0" y="0"/>
                    </a:moveTo>
                    <a:lnTo>
                      <a:pt x="274161" y="0"/>
                    </a:lnTo>
                    <a:lnTo>
                      <a:pt x="464503" y="0"/>
                    </a:lnTo>
                    <a:lnTo>
                      <a:pt x="2932327" y="4819"/>
                    </a:lnTo>
                    <a:lnTo>
                      <a:pt x="2932327" y="499080"/>
                    </a:lnTo>
                    <a:lnTo>
                      <a:pt x="274161" y="494434"/>
                    </a:lnTo>
                    <a:lnTo>
                      <a:pt x="0" y="494434"/>
                    </a:lnTo>
                    <a:lnTo>
                      <a:pt x="174625" y="2472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자유형 41"/>
              <p:cNvSpPr>
                <a:spLocks/>
              </p:cNvSpPr>
              <p:nvPr/>
            </p:nvSpPr>
            <p:spPr bwMode="auto">
              <a:xfrm flipH="1">
                <a:off x="5443886" y="4785043"/>
                <a:ext cx="2932327" cy="400880"/>
              </a:xfrm>
              <a:custGeom>
                <a:avLst/>
                <a:gdLst>
                  <a:gd name="connsiteX0" fmla="*/ 0 w 2932327"/>
                  <a:gd name="connsiteY0" fmla="*/ 0 h 499080"/>
                  <a:gd name="connsiteX1" fmla="*/ 274161 w 2932327"/>
                  <a:gd name="connsiteY1" fmla="*/ 0 h 499080"/>
                  <a:gd name="connsiteX2" fmla="*/ 464503 w 2932327"/>
                  <a:gd name="connsiteY2" fmla="*/ 0 h 499080"/>
                  <a:gd name="connsiteX3" fmla="*/ 2932327 w 2932327"/>
                  <a:gd name="connsiteY3" fmla="*/ 4819 h 499080"/>
                  <a:gd name="connsiteX4" fmla="*/ 2932327 w 2932327"/>
                  <a:gd name="connsiteY4" fmla="*/ 499080 h 499080"/>
                  <a:gd name="connsiteX5" fmla="*/ 274161 w 2932327"/>
                  <a:gd name="connsiteY5" fmla="*/ 494434 h 499080"/>
                  <a:gd name="connsiteX6" fmla="*/ 0 w 2932327"/>
                  <a:gd name="connsiteY6" fmla="*/ 494434 h 499080"/>
                  <a:gd name="connsiteX7" fmla="*/ 174625 w 2932327"/>
                  <a:gd name="connsiteY7" fmla="*/ 247217 h 499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32327" h="499080">
                    <a:moveTo>
                      <a:pt x="0" y="0"/>
                    </a:moveTo>
                    <a:lnTo>
                      <a:pt x="274161" y="0"/>
                    </a:lnTo>
                    <a:lnTo>
                      <a:pt x="464503" y="0"/>
                    </a:lnTo>
                    <a:lnTo>
                      <a:pt x="2932327" y="4819"/>
                    </a:lnTo>
                    <a:lnTo>
                      <a:pt x="2932327" y="499080"/>
                    </a:lnTo>
                    <a:lnTo>
                      <a:pt x="274161" y="494434"/>
                    </a:lnTo>
                    <a:lnTo>
                      <a:pt x="0" y="494434"/>
                    </a:lnTo>
                    <a:lnTo>
                      <a:pt x="174625" y="2472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5294338" y="4728090"/>
              <a:ext cx="1603347" cy="263636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ko-KR" altLang="en-US" sz="2000" b="1" dirty="0" smtClean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+mj-ea"/>
                  <a:ea typeface="+mj-ea"/>
                </a:rPr>
                <a:t>보안각서 문구</a:t>
              </a:r>
              <a:endParaRPr lang="ko-KR" altLang="en-US" sz="20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grpSp>
          <p:nvGrpSpPr>
            <p:cNvPr id="4" name="그룹 35"/>
            <p:cNvGrpSpPr/>
            <p:nvPr/>
          </p:nvGrpSpPr>
          <p:grpSpPr>
            <a:xfrm>
              <a:off x="4293372" y="4833701"/>
              <a:ext cx="3605257" cy="96555"/>
              <a:chOff x="4297770" y="4944826"/>
              <a:chExt cx="3605257" cy="96555"/>
            </a:xfrm>
            <a:grpFill/>
          </p:grpSpPr>
          <p:sp>
            <p:nvSpPr>
              <p:cNvPr id="37" name="타원 36"/>
              <p:cNvSpPr/>
              <p:nvPr/>
            </p:nvSpPr>
            <p:spPr>
              <a:xfrm>
                <a:off x="4297770" y="4944826"/>
                <a:ext cx="96555" cy="965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타원 37"/>
              <p:cNvSpPr/>
              <p:nvPr/>
            </p:nvSpPr>
            <p:spPr>
              <a:xfrm>
                <a:off x="7806472" y="4944826"/>
                <a:ext cx="96555" cy="9655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4" name="TextBox 3"/>
          <p:cNvSpPr txBox="1">
            <a:spLocks noChangeArrowheads="1"/>
          </p:cNvSpPr>
          <p:nvPr/>
        </p:nvSpPr>
        <p:spPr bwMode="auto">
          <a:xfrm>
            <a:off x="1073882" y="554750"/>
            <a:ext cx="5048177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9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반영계획</a:t>
            </a:r>
            <a:r>
              <a:rPr lang="en-US" altLang="ko-KR" sz="29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9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발주</a:t>
            </a:r>
            <a:r>
              <a:rPr lang="ko-KR" altLang="en-US" sz="2900" kern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처</a:t>
            </a:r>
            <a:r>
              <a:rPr kumimoji="0" lang="ko-KR" altLang="en-US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en-US" altLang="ko-KR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– </a:t>
            </a:r>
            <a:r>
              <a:rPr kumimoji="0" lang="ko-KR" altLang="en-US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입찰사간</a:t>
            </a:r>
            <a:r>
              <a:rPr kumimoji="0" lang="en-US" altLang="ko-KR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)</a:t>
            </a:r>
            <a:endParaRPr kumimoji="0" lang="ko-KR" altLang="en-US" sz="29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5" name="그룹 52"/>
          <p:cNvGrpSpPr/>
          <p:nvPr/>
        </p:nvGrpSpPr>
        <p:grpSpPr>
          <a:xfrm>
            <a:off x="314259" y="5933380"/>
            <a:ext cx="190243" cy="172690"/>
            <a:chOff x="10818813" y="2220913"/>
            <a:chExt cx="4473575" cy="4060825"/>
          </a:xfrm>
          <a:solidFill>
            <a:schemeClr val="bg1"/>
          </a:solidFill>
        </p:grpSpPr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10818813" y="2344738"/>
              <a:ext cx="3938588" cy="3937000"/>
            </a:xfrm>
            <a:custGeom>
              <a:avLst/>
              <a:gdLst>
                <a:gd name="T0" fmla="*/ 0 w 4962"/>
                <a:gd name="T1" fmla="*/ 0 h 4960"/>
                <a:gd name="T2" fmla="*/ 4210 w 4962"/>
                <a:gd name="T3" fmla="*/ 0 h 4960"/>
                <a:gd name="T4" fmla="*/ 3441 w 4962"/>
                <a:gd name="T5" fmla="*/ 769 h 4960"/>
                <a:gd name="T6" fmla="*/ 769 w 4962"/>
                <a:gd name="T7" fmla="*/ 769 h 4960"/>
                <a:gd name="T8" fmla="*/ 769 w 4962"/>
                <a:gd name="T9" fmla="*/ 4191 h 4960"/>
                <a:gd name="T10" fmla="*/ 4193 w 4962"/>
                <a:gd name="T11" fmla="*/ 4191 h 4960"/>
                <a:gd name="T12" fmla="*/ 4193 w 4962"/>
                <a:gd name="T13" fmla="*/ 2553 h 4960"/>
                <a:gd name="T14" fmla="*/ 4962 w 4962"/>
                <a:gd name="T15" fmla="*/ 1784 h 4960"/>
                <a:gd name="T16" fmla="*/ 4962 w 4962"/>
                <a:gd name="T17" fmla="*/ 4960 h 4960"/>
                <a:gd name="T18" fmla="*/ 0 w 4962"/>
                <a:gd name="T19" fmla="*/ 4960 h 4960"/>
                <a:gd name="T20" fmla="*/ 0 w 4962"/>
                <a:gd name="T21" fmla="*/ 0 h 4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62" h="4960">
                  <a:moveTo>
                    <a:pt x="0" y="0"/>
                  </a:moveTo>
                  <a:lnTo>
                    <a:pt x="4210" y="0"/>
                  </a:lnTo>
                  <a:lnTo>
                    <a:pt x="3441" y="769"/>
                  </a:lnTo>
                  <a:lnTo>
                    <a:pt x="769" y="769"/>
                  </a:lnTo>
                  <a:lnTo>
                    <a:pt x="769" y="4191"/>
                  </a:lnTo>
                  <a:lnTo>
                    <a:pt x="4193" y="4191"/>
                  </a:lnTo>
                  <a:lnTo>
                    <a:pt x="4193" y="2553"/>
                  </a:lnTo>
                  <a:lnTo>
                    <a:pt x="4962" y="1784"/>
                  </a:lnTo>
                  <a:lnTo>
                    <a:pt x="4962" y="4960"/>
                  </a:lnTo>
                  <a:lnTo>
                    <a:pt x="0" y="496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CC0000"/>
                </a:solidFill>
              </a:endParaRPr>
            </a:p>
          </p:txBody>
        </p:sp>
        <p:sp>
          <p:nvSpPr>
            <p:cNvPr id="56" name="Freeform 7"/>
            <p:cNvSpPr>
              <a:spLocks/>
            </p:cNvSpPr>
            <p:nvPr/>
          </p:nvSpPr>
          <p:spPr bwMode="auto">
            <a:xfrm>
              <a:off x="11666538" y="2220913"/>
              <a:ext cx="3625850" cy="3021013"/>
            </a:xfrm>
            <a:custGeom>
              <a:avLst/>
              <a:gdLst>
                <a:gd name="T0" fmla="*/ 4025 w 4570"/>
                <a:gd name="T1" fmla="*/ 0 h 3806"/>
                <a:gd name="T2" fmla="*/ 4025 w 4570"/>
                <a:gd name="T3" fmla="*/ 0 h 3806"/>
                <a:gd name="T4" fmla="*/ 4570 w 4570"/>
                <a:gd name="T5" fmla="*/ 543 h 3806"/>
                <a:gd name="T6" fmla="*/ 1305 w 4570"/>
                <a:gd name="T7" fmla="*/ 3806 h 3806"/>
                <a:gd name="T8" fmla="*/ 0 w 4570"/>
                <a:gd name="T9" fmla="*/ 2502 h 3806"/>
                <a:gd name="T10" fmla="*/ 543 w 4570"/>
                <a:gd name="T11" fmla="*/ 1959 h 3806"/>
                <a:gd name="T12" fmla="*/ 1305 w 4570"/>
                <a:gd name="T13" fmla="*/ 2721 h 3806"/>
                <a:gd name="T14" fmla="*/ 4025 w 4570"/>
                <a:gd name="T15" fmla="*/ 0 h 3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70" h="3806">
                  <a:moveTo>
                    <a:pt x="4025" y="0"/>
                  </a:moveTo>
                  <a:lnTo>
                    <a:pt x="4025" y="0"/>
                  </a:lnTo>
                  <a:lnTo>
                    <a:pt x="4570" y="543"/>
                  </a:lnTo>
                  <a:lnTo>
                    <a:pt x="1305" y="3806"/>
                  </a:lnTo>
                  <a:lnTo>
                    <a:pt x="0" y="2502"/>
                  </a:lnTo>
                  <a:lnTo>
                    <a:pt x="543" y="1959"/>
                  </a:lnTo>
                  <a:lnTo>
                    <a:pt x="1305" y="2721"/>
                  </a:lnTo>
                  <a:lnTo>
                    <a:pt x="4025" y="0"/>
                  </a:lnTo>
                  <a:close/>
                </a:path>
              </a:pathLst>
            </a:custGeom>
            <a:grpFill/>
            <a:ln>
              <a:solidFill>
                <a:srgbClr val="0A68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CC0000"/>
                </a:solidFill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492387" y="5818038"/>
            <a:ext cx="8400092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just"/>
            <a:r>
              <a:rPr lang="ko-KR" altLang="en-US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입찰준비에 필요한 기본자료를 사전에 공개함을 인지하며 본 입찰에 참여하기 위한 용도로만 활용하고 목적 외 용도로 사용하거나 부당하게 일반에 유출되지 않도록 확약 합니다</a:t>
            </a:r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0A68C1"/>
                </a:solidFill>
                <a:effectLst>
                  <a:outerShdw blurRad="25400" dist="12700" dir="5400000" algn="t" rotWithShape="0">
                    <a:prstClr val="black">
                      <a:alpha val="20000"/>
                    </a:prstClr>
                  </a:outerShdw>
                </a:effectLst>
                <a:latin typeface="+mn-ea"/>
              </a:rPr>
              <a:t>.</a:t>
            </a:r>
            <a:endParaRPr lang="en-US" altLang="ko-KR" dirty="0">
              <a:ln>
                <a:solidFill>
                  <a:srgbClr val="4F81BD">
                    <a:alpha val="0"/>
                  </a:srgbClr>
                </a:solidFill>
              </a:ln>
              <a:solidFill>
                <a:srgbClr val="0A68C1"/>
              </a:solidFill>
              <a:effectLst>
                <a:outerShdw blurRad="25400" dist="12700" dir="5400000" algn="t" rotWithShape="0">
                  <a:prstClr val="black">
                    <a:alpha val="20000"/>
                  </a:prstClr>
                </a:outerShdw>
              </a:effectLst>
              <a:latin typeface="+mn-ea"/>
            </a:endParaRPr>
          </a:p>
        </p:txBody>
      </p:sp>
      <p:sp>
        <p:nvSpPr>
          <p:cNvPr id="47" name="TextBox 3"/>
          <p:cNvSpPr txBox="1">
            <a:spLocks noChangeArrowheads="1"/>
          </p:cNvSpPr>
          <p:nvPr/>
        </p:nvSpPr>
        <p:spPr bwMode="auto">
          <a:xfrm>
            <a:off x="1097468" y="324336"/>
            <a:ext cx="167225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latinLnBrk="0">
              <a:defRPr/>
            </a:pPr>
            <a:r>
              <a:rPr lang="ko-KR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불공정관행 개선방안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55576" y="2420888"/>
            <a:ext cx="8309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+mn-ea"/>
              </a:rPr>
              <a:t>  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정부 개선방안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) 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입찰공고 시 입찰안내서 제시</a:t>
            </a:r>
            <a:endParaRPr lang="en-US" altLang="ko-KR" b="1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1022" y="4561383"/>
            <a:ext cx="8353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+mn-ea"/>
              </a:rPr>
              <a:t>   * </a:t>
            </a:r>
            <a:r>
              <a:rPr lang="ko-KR" altLang="en-US" sz="1400" dirty="0" smtClean="0">
                <a:latin typeface="+mn-ea"/>
              </a:rPr>
              <a:t>개선사항을 반영한 입찰안내서 심의 절차 종료 후 공개예정</a:t>
            </a:r>
            <a:endParaRPr lang="ko-KR" altLang="en-US" sz="1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3797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4987</TotalTime>
  <Words>966</Words>
  <Application>Microsoft Office PowerPoint</Application>
  <PresentationFormat>화면 슬라이드 쇼(4:3)</PresentationFormat>
  <Paragraphs>178</Paragraphs>
  <Slides>15</Slides>
  <Notes>11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2" baseType="lpstr">
      <vt:lpstr>굴림</vt:lpstr>
      <vt:lpstr>Arial</vt:lpstr>
      <vt:lpstr>HY견고딕</vt:lpstr>
      <vt:lpstr>HY견명조</vt:lpstr>
      <vt:lpstr>맑은 고딕</vt:lpstr>
      <vt:lpstr>-윤고딕340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Windows 사용자</cp:lastModifiedBy>
  <cp:revision>233</cp:revision>
  <cp:lastPrinted>2017-10-16T08:34:04Z</cp:lastPrinted>
  <dcterms:created xsi:type="dcterms:W3CDTF">2011-02-21T05:27:10Z</dcterms:created>
  <dcterms:modified xsi:type="dcterms:W3CDTF">2017-10-16T08:48:56Z</dcterms:modified>
</cp:coreProperties>
</file>