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79" r:id="rId3"/>
    <p:sldId id="280" r:id="rId4"/>
    <p:sldId id="281" r:id="rId5"/>
    <p:sldId id="282" r:id="rId6"/>
    <p:sldId id="287" r:id="rId7"/>
    <p:sldId id="288" r:id="rId8"/>
    <p:sldId id="290" r:id="rId9"/>
    <p:sldId id="295" r:id="rId10"/>
    <p:sldId id="283" r:id="rId11"/>
    <p:sldId id="285" r:id="rId12"/>
    <p:sldId id="291" r:id="rId13"/>
    <p:sldId id="292" r:id="rId14"/>
    <p:sldId id="293" r:id="rId15"/>
    <p:sldId id="286" r:id="rId16"/>
    <p:sldId id="294" r:id="rId17"/>
    <p:sldId id="284" r:id="rId18"/>
    <p:sldId id="296" r:id="rId19"/>
    <p:sldId id="297" r:id="rId20"/>
    <p:sldId id="298" r:id="rId21"/>
  </p:sldIdLst>
  <p:sldSz cx="9144000" cy="6858000" type="screen4x3"/>
  <p:notesSz cx="7099300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5507"/>
    <a:srgbClr val="D96709"/>
    <a:srgbClr val="F3F9FB"/>
    <a:srgbClr val="EDF6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20" autoAdjust="0"/>
    <p:restoredTop sz="95590" autoAdjust="0"/>
  </p:normalViewPr>
  <p:slideViewPr>
    <p:cSldViewPr>
      <p:cViewPr>
        <p:scale>
          <a:sx n="100" d="100"/>
          <a:sy n="100" d="100"/>
        </p:scale>
        <p:origin x="-2334" y="-4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2B5ED614-7AC7-4978-B26C-6ABE0A5BD00F}" type="datetimeFigureOut">
              <a:rPr lang="ko-KR" altLang="en-US" smtClean="0"/>
              <a:pPr/>
              <a:t>2013-12-05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BBD2D2C0-DD0D-4BDD-8F4E-4CD85BA648E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21312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2D2C0-DD0D-4BDD-8F4E-4CD85BA648E0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2D2C0-DD0D-4BDD-8F4E-4CD85BA648E0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순서도: 문서 6"/>
          <p:cNvSpPr/>
          <p:nvPr userDrawn="1"/>
        </p:nvSpPr>
        <p:spPr>
          <a:xfrm rot="10800000">
            <a:off x="0" y="2714619"/>
            <a:ext cx="9144000" cy="4143403"/>
          </a:xfrm>
          <a:prstGeom prst="flowChartDocument">
            <a:avLst/>
          </a:prstGeom>
          <a:solidFill>
            <a:srgbClr val="E0E9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39295-2857-4F4E-869A-5394D680CF7E}" type="datetime1">
              <a:rPr lang="ko-KR" altLang="en-US" smtClean="0"/>
              <a:pPr/>
              <a:t>2013-12-05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8AA61-F066-4547-B72C-F1C9DDC2A6E1}" type="datetime1">
              <a:rPr lang="ko-KR" altLang="en-US" smtClean="0"/>
              <a:pPr/>
              <a:t>2013-12-05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63F3E-23C6-4243-A1EE-54654CFEE5CE}" type="datetime1">
              <a:rPr lang="ko-KR" altLang="en-US" smtClean="0"/>
              <a:pPr/>
              <a:t>2013-12-05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31AA9-1105-4581-AE88-EDE57F8FB0E1}" type="datetime1">
              <a:rPr lang="ko-KR" altLang="en-US" smtClean="0"/>
              <a:pPr/>
              <a:t>2013-12-05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AF37B-28F5-400A-9E51-42906A39AAE1}" type="datetime1">
              <a:rPr lang="ko-KR" altLang="en-US" smtClean="0"/>
              <a:pPr/>
              <a:t>2013-12-05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5CA5F-29B8-431C-90D4-8F17EC0CD374}" type="datetime1">
              <a:rPr lang="ko-KR" altLang="en-US" smtClean="0"/>
              <a:pPr/>
              <a:t>2013-12-05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C4BC3-785B-49C5-8C81-D5CB7651F4F2}" type="datetime1">
              <a:rPr lang="ko-KR" altLang="en-US" smtClean="0"/>
              <a:pPr/>
              <a:t>2013-12-05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D9C49-821B-473C-BEE9-C39C8D0AE266}" type="datetime1">
              <a:rPr lang="ko-KR" altLang="en-US" smtClean="0"/>
              <a:pPr/>
              <a:t>2013-12-05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433EC-5383-466E-8A0B-3816AD02FD21}" type="datetime1">
              <a:rPr lang="ko-KR" altLang="en-US" smtClean="0"/>
              <a:pPr/>
              <a:t>2013-12-05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8A993-5D3E-4C4E-8F5E-00AE3D4B2381}" type="datetime1">
              <a:rPr lang="ko-KR" altLang="en-US" smtClean="0"/>
              <a:pPr/>
              <a:t>2013-12-05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E3D55D-6FAE-4583-9E10-73442018D0AF}" type="datetime1">
              <a:rPr lang="ko-KR" altLang="en-US" smtClean="0"/>
              <a:pPr/>
              <a:t>2013-12-05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namecheck.co.kr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17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10"/>
          <p:cNvSpPr>
            <a:spLocks noChangeArrowheads="1"/>
          </p:cNvSpPr>
          <p:nvPr/>
        </p:nvSpPr>
        <p:spPr bwMode="auto">
          <a:xfrm>
            <a:off x="1000100" y="1428736"/>
            <a:ext cx="735811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kumimoji="0" lang="ko-KR" altLang="en-US" sz="4400" b="1" dirty="0" smtClean="0">
                <a:solidFill>
                  <a:srgbClr val="2C3379"/>
                </a:solidFill>
                <a:latin typeface="휴먼옛체" pitchFamily="18" charset="-127"/>
                <a:ea typeface="휴먼옛체" pitchFamily="18" charset="-127"/>
              </a:rPr>
              <a:t>전문가 신청 매뉴얼</a:t>
            </a:r>
            <a:endParaRPr kumimoji="0" lang="ko-KR" altLang="en-US" sz="4400" b="1" dirty="0"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8" name="직사각형 10"/>
          <p:cNvSpPr>
            <a:spLocks noChangeArrowheads="1"/>
          </p:cNvSpPr>
          <p:nvPr/>
        </p:nvSpPr>
        <p:spPr bwMode="auto">
          <a:xfrm>
            <a:off x="1071538" y="4501416"/>
            <a:ext cx="7358114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kumimoji="0" lang="en-US" altLang="ko-KR" sz="2400" b="1" dirty="0" smtClean="0">
                <a:solidFill>
                  <a:srgbClr val="2C3379"/>
                </a:solidFill>
                <a:latin typeface="휴먼옛체" pitchFamily="18" charset="-127"/>
                <a:ea typeface="휴먼옛체" pitchFamily="18" charset="-127"/>
              </a:rPr>
              <a:t>2013. 12</a:t>
            </a:r>
          </a:p>
          <a:p>
            <a:pPr algn="ctr"/>
            <a:endParaRPr kumimoji="0" lang="en-US" altLang="ko-KR" sz="2000" b="1" dirty="0" smtClean="0">
              <a:solidFill>
                <a:srgbClr val="2C3379"/>
              </a:solidFill>
              <a:latin typeface="휴먼옛체" pitchFamily="18" charset="-127"/>
              <a:ea typeface="휴먼옛체" pitchFamily="18" charset="-127"/>
            </a:endParaRPr>
          </a:p>
          <a:p>
            <a:pPr algn="ctr"/>
            <a:r>
              <a:rPr kumimoji="0" lang="ko-KR" altLang="en-US" sz="2800" b="1" dirty="0" smtClean="0">
                <a:solidFill>
                  <a:srgbClr val="2C3379"/>
                </a:solidFill>
                <a:latin typeface="휴먼옛체" pitchFamily="18" charset="-127"/>
                <a:ea typeface="휴먼옛체" pitchFamily="18" charset="-127"/>
              </a:rPr>
              <a:t>국토교통과학기술진흥원</a:t>
            </a:r>
            <a:endParaRPr kumimoji="0" lang="en-US" altLang="ko-KR" sz="2800" b="1" dirty="0" smtClean="0">
              <a:solidFill>
                <a:srgbClr val="2C3379"/>
              </a:solidFill>
              <a:latin typeface="휴먼옛체" pitchFamily="18" charset="-127"/>
              <a:ea typeface="휴먼옛체" pitchFamily="18" charset="-127"/>
            </a:endParaRPr>
          </a:p>
          <a:p>
            <a:pPr algn="ctr"/>
            <a:endParaRPr kumimoji="0" lang="en-US" altLang="ko-KR" sz="1000" b="1" dirty="0" smtClean="0">
              <a:solidFill>
                <a:srgbClr val="2C3379"/>
              </a:solidFill>
              <a:latin typeface="휴먼옛체" pitchFamily="18" charset="-127"/>
              <a:ea typeface="휴먼옛체" pitchFamily="18" charset="-127"/>
            </a:endParaRPr>
          </a:p>
          <a:p>
            <a:pPr algn="ctr"/>
            <a:r>
              <a:rPr kumimoji="0" lang="ko-KR" altLang="en-US" sz="2800" b="1" dirty="0" smtClean="0">
                <a:solidFill>
                  <a:srgbClr val="2C3379"/>
                </a:solidFill>
                <a:latin typeface="휴먼옛체" pitchFamily="18" charset="-127"/>
                <a:ea typeface="휴먼옛체" pitchFamily="18" charset="-127"/>
              </a:rPr>
              <a:t>총괄본부 </a:t>
            </a:r>
            <a:r>
              <a:rPr lang="ko-KR" altLang="en-US" sz="2800" b="1" dirty="0" err="1" smtClean="0">
                <a:solidFill>
                  <a:srgbClr val="2C3379"/>
                </a:solidFill>
                <a:latin typeface="휴먼옛체" pitchFamily="18" charset="-127"/>
                <a:ea typeface="휴먼옛체" pitchFamily="18" charset="-127"/>
              </a:rPr>
              <a:t>경영지원팀</a:t>
            </a:r>
            <a:endParaRPr kumimoji="0" lang="ko-KR" altLang="en-US" sz="4400" b="1" dirty="0">
              <a:latin typeface="휴먼옛체" pitchFamily="18" charset="-127"/>
              <a:ea typeface="휴먼옛체" pitchFamily="18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61893"/>
            <a:ext cx="26860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754112"/>
            <a:ext cx="642545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직선 연결선 4"/>
          <p:cNvCxnSpPr/>
          <p:nvPr/>
        </p:nvCxnSpPr>
        <p:spPr>
          <a:xfrm>
            <a:off x="1428728" y="500042"/>
            <a:ext cx="7715272" cy="1588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-10071" y="500678"/>
            <a:ext cx="2160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98841" y="125732"/>
            <a:ext cx="1662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atin typeface="휴먼옛체" pitchFamily="18" charset="-127"/>
                <a:ea typeface="휴먼옛체" pitchFamily="18" charset="-127"/>
              </a:rPr>
              <a:t>경력사항 등록</a:t>
            </a:r>
            <a:endParaRPr lang="ko-KR" altLang="en-US" dirty="0"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6715140" y="678144"/>
            <a:ext cx="2286016" cy="5857916"/>
          </a:xfrm>
          <a:prstGeom prst="rect">
            <a:avLst/>
          </a:prstGeom>
          <a:solidFill>
            <a:srgbClr val="F3F9FB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①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경력사항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탭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경력정보 입력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(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현재 재직정보 제외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)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②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현재 재직정보 확인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필수정보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탭에서 등록한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소속기관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정보와 동일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③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재직기관 증빙서류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입력후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④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추가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새창에서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경력정보 추가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⑤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삭제할 경력 선택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⑤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의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클릭시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선택한경력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삭제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⑥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등록된 경력사항 정보수정 후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※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수정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/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삭제시만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※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신규등록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(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추가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)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시는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버튼클릭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불필요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⑦ 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평가위원 자격기준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이미지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클릭시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자격기준 안내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 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경력 삭제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 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</a:t>
            </a: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</a:t>
            </a: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cxnSp>
        <p:nvCxnSpPr>
          <p:cNvPr id="9" name="직선 연결선 8"/>
          <p:cNvCxnSpPr/>
          <p:nvPr/>
        </p:nvCxnSpPr>
        <p:spPr>
          <a:xfrm>
            <a:off x="24948" y="695900"/>
            <a:ext cx="1928826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/>
        </p:nvCxnSpPr>
        <p:spPr>
          <a:xfrm rot="5400000">
            <a:off x="-180313" y="857868"/>
            <a:ext cx="571504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4731010" y="6525419"/>
            <a:ext cx="1928826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 rot="5400000">
            <a:off x="5508590" y="5553863"/>
            <a:ext cx="21600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모서리가 둥근 직사각형 13"/>
          <p:cNvSpPr/>
          <p:nvPr/>
        </p:nvSpPr>
        <p:spPr>
          <a:xfrm>
            <a:off x="257479" y="214926"/>
            <a:ext cx="71438" cy="1800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/>
        </p:nvSpPr>
        <p:spPr>
          <a:xfrm>
            <a:off x="374135" y="214926"/>
            <a:ext cx="72000" cy="180000"/>
          </a:xfrm>
          <a:prstGeom prst="roundRect">
            <a:avLst/>
          </a:prstGeom>
          <a:solidFill>
            <a:schemeClr val="accent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모서리가 둥근 직사각형 15"/>
          <p:cNvSpPr/>
          <p:nvPr/>
        </p:nvSpPr>
        <p:spPr>
          <a:xfrm>
            <a:off x="141651" y="214926"/>
            <a:ext cx="72000" cy="180000"/>
          </a:xfrm>
          <a:prstGeom prst="roundRect">
            <a:avLst/>
          </a:prstGeom>
          <a:solidFill>
            <a:srgbClr val="92D05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직사각형 35"/>
          <p:cNvSpPr/>
          <p:nvPr/>
        </p:nvSpPr>
        <p:spPr>
          <a:xfrm>
            <a:off x="3143240" y="2275952"/>
            <a:ext cx="654015" cy="224353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직사각형 36"/>
          <p:cNvSpPr/>
          <p:nvPr/>
        </p:nvSpPr>
        <p:spPr>
          <a:xfrm>
            <a:off x="428596" y="2928934"/>
            <a:ext cx="5572164" cy="571504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직사각형 37"/>
          <p:cNvSpPr/>
          <p:nvPr/>
        </p:nvSpPr>
        <p:spPr>
          <a:xfrm>
            <a:off x="785786" y="4098801"/>
            <a:ext cx="285752" cy="142876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직사각형 38"/>
          <p:cNvSpPr/>
          <p:nvPr/>
        </p:nvSpPr>
        <p:spPr>
          <a:xfrm>
            <a:off x="500034" y="4509323"/>
            <a:ext cx="214314" cy="214314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직사각형 39"/>
          <p:cNvSpPr/>
          <p:nvPr/>
        </p:nvSpPr>
        <p:spPr>
          <a:xfrm>
            <a:off x="2928926" y="4786322"/>
            <a:ext cx="357190" cy="214314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TextBox 40"/>
          <p:cNvSpPr txBox="1"/>
          <p:nvPr/>
        </p:nvSpPr>
        <p:spPr>
          <a:xfrm>
            <a:off x="3409852" y="2000240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①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000760" y="2857496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②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053432" y="4009257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④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00034" y="4723637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⑤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143240" y="4500570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⑥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46" name="사각형 설명선 45"/>
          <p:cNvSpPr/>
          <p:nvPr/>
        </p:nvSpPr>
        <p:spPr>
          <a:xfrm>
            <a:off x="1142976" y="4929198"/>
            <a:ext cx="3643338" cy="1571636"/>
          </a:xfrm>
          <a:prstGeom prst="wedgeRectCallout">
            <a:avLst>
              <a:gd name="adj1" fmla="val -55230"/>
              <a:gd name="adj2" fmla="val -93921"/>
            </a:avLst>
          </a:prstGeom>
          <a:solidFill>
            <a:schemeClr val="bg1">
              <a:alpha val="52000"/>
            </a:schemeClr>
          </a:solidFill>
          <a:ln>
            <a:solidFill>
              <a:srgbClr val="D355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47" name="그룹 46"/>
          <p:cNvGrpSpPr/>
          <p:nvPr/>
        </p:nvGrpSpPr>
        <p:grpSpPr>
          <a:xfrm>
            <a:off x="1331117" y="5000636"/>
            <a:ext cx="3429024" cy="1285884"/>
            <a:chOff x="5186394" y="5286388"/>
            <a:chExt cx="3671886" cy="1327730"/>
          </a:xfrm>
        </p:grpSpPr>
        <p:pic>
          <p:nvPicPr>
            <p:cNvPr id="48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186394" y="5286388"/>
              <a:ext cx="3671886" cy="13277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9" name="직사각형 48"/>
            <p:cNvSpPr/>
            <p:nvPr/>
          </p:nvSpPr>
          <p:spPr>
            <a:xfrm>
              <a:off x="6920401" y="5786454"/>
              <a:ext cx="79200" cy="79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8143900" y="6586021"/>
            <a:ext cx="5517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/>
              <a:t>9 / 19</a:t>
            </a:r>
            <a:endParaRPr lang="ko-KR" altLang="en-US" sz="1000" b="1" dirty="0"/>
          </a:p>
        </p:txBody>
      </p:sp>
      <p:sp>
        <p:nvSpPr>
          <p:cNvPr id="51" name="순서도: 연결자 50"/>
          <p:cNvSpPr/>
          <p:nvPr/>
        </p:nvSpPr>
        <p:spPr>
          <a:xfrm>
            <a:off x="7849898" y="6662425"/>
            <a:ext cx="108000" cy="108000"/>
          </a:xfrm>
          <a:prstGeom prst="flowChartConnector">
            <a:avLst/>
          </a:prstGeom>
          <a:solidFill>
            <a:schemeClr val="accent1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순서도: 연결자 51"/>
          <p:cNvSpPr/>
          <p:nvPr/>
        </p:nvSpPr>
        <p:spPr>
          <a:xfrm>
            <a:off x="8030470" y="6660277"/>
            <a:ext cx="108000" cy="108000"/>
          </a:xfrm>
          <a:prstGeom prst="flowChartConnector">
            <a:avLst/>
          </a:prstGeom>
          <a:solidFill>
            <a:srgbClr val="92D050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6540092"/>
            <a:ext cx="1285884" cy="27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" name="직사각형 34"/>
          <p:cNvSpPr/>
          <p:nvPr/>
        </p:nvSpPr>
        <p:spPr>
          <a:xfrm>
            <a:off x="2928926" y="3673131"/>
            <a:ext cx="357190" cy="214314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TextBox 52"/>
          <p:cNvSpPr txBox="1"/>
          <p:nvPr/>
        </p:nvSpPr>
        <p:spPr>
          <a:xfrm>
            <a:off x="3214678" y="3643314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③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72330" y="5286388"/>
            <a:ext cx="1344370" cy="1196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4" name="직사각형 53"/>
          <p:cNvSpPr/>
          <p:nvPr/>
        </p:nvSpPr>
        <p:spPr>
          <a:xfrm>
            <a:off x="5286380" y="2500306"/>
            <a:ext cx="357190" cy="214314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TextBox 54"/>
          <p:cNvSpPr txBox="1"/>
          <p:nvPr/>
        </p:nvSpPr>
        <p:spPr>
          <a:xfrm>
            <a:off x="5572132" y="2428868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⑦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744173"/>
            <a:ext cx="6429420" cy="4646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직선 연결선 4"/>
          <p:cNvCxnSpPr/>
          <p:nvPr/>
        </p:nvCxnSpPr>
        <p:spPr>
          <a:xfrm>
            <a:off x="1428728" y="500042"/>
            <a:ext cx="7715272" cy="1588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-10071" y="500678"/>
            <a:ext cx="2160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98841" y="125732"/>
            <a:ext cx="2124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atin typeface="휴먼옛체" pitchFamily="18" charset="-127"/>
                <a:ea typeface="휴먼옛체" pitchFamily="18" charset="-127"/>
              </a:rPr>
              <a:t>논문발표실적 등록</a:t>
            </a:r>
            <a:endParaRPr lang="ko-KR" altLang="en-US" dirty="0"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6715140" y="678144"/>
            <a:ext cx="2286016" cy="5857916"/>
          </a:xfrm>
          <a:prstGeom prst="rect">
            <a:avLst/>
          </a:prstGeom>
          <a:solidFill>
            <a:srgbClr val="F3F9FB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①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논문발표실적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탭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논문발표 정보 입력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②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추가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새창에서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논문발표 정보 추가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※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아래 ⑤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~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⑥의 파일첨부로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대체할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수 있음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③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삭제할 논문발표실적 선택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④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의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클릭시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선택한논문발표실적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삭제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④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등록된 논문발표실적 정보수정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후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※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수정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/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삭제시만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※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신규등록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(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추가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)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시는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버튼클릭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불필요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⑤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추가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논문발표 사항에 대한 파일 첨부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논문발표 사항에 대한 파일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첨부혹은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정보수정 후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※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신규등록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(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추가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)/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수정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/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삭제시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 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</a:t>
            </a: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</a:t>
            </a: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cxnSp>
        <p:nvCxnSpPr>
          <p:cNvPr id="9" name="직선 연결선 8"/>
          <p:cNvCxnSpPr/>
          <p:nvPr/>
        </p:nvCxnSpPr>
        <p:spPr>
          <a:xfrm>
            <a:off x="24948" y="695900"/>
            <a:ext cx="1928826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/>
        </p:nvCxnSpPr>
        <p:spPr>
          <a:xfrm rot="5400000">
            <a:off x="-180313" y="857868"/>
            <a:ext cx="571504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4731010" y="6525419"/>
            <a:ext cx="1928826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 rot="5400000">
            <a:off x="5508590" y="5553863"/>
            <a:ext cx="21600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모서리가 둥근 직사각형 13"/>
          <p:cNvSpPr/>
          <p:nvPr/>
        </p:nvSpPr>
        <p:spPr>
          <a:xfrm>
            <a:off x="257479" y="214926"/>
            <a:ext cx="71438" cy="1800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/>
        </p:nvSpPr>
        <p:spPr>
          <a:xfrm>
            <a:off x="374135" y="214926"/>
            <a:ext cx="72000" cy="180000"/>
          </a:xfrm>
          <a:prstGeom prst="roundRect">
            <a:avLst/>
          </a:prstGeom>
          <a:solidFill>
            <a:schemeClr val="accent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모서리가 둥근 직사각형 15"/>
          <p:cNvSpPr/>
          <p:nvPr/>
        </p:nvSpPr>
        <p:spPr>
          <a:xfrm>
            <a:off x="141651" y="214926"/>
            <a:ext cx="72000" cy="180000"/>
          </a:xfrm>
          <a:prstGeom prst="roundRect">
            <a:avLst/>
          </a:prstGeom>
          <a:solidFill>
            <a:srgbClr val="92D05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직사각형 33"/>
          <p:cNvSpPr/>
          <p:nvPr/>
        </p:nvSpPr>
        <p:spPr>
          <a:xfrm>
            <a:off x="3714744" y="2214554"/>
            <a:ext cx="642942" cy="285752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980222" y="2520184"/>
            <a:ext cx="285752" cy="214314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직사각형 35"/>
          <p:cNvSpPr/>
          <p:nvPr/>
        </p:nvSpPr>
        <p:spPr>
          <a:xfrm>
            <a:off x="480156" y="3163126"/>
            <a:ext cx="214314" cy="214314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직사각형 36"/>
          <p:cNvSpPr/>
          <p:nvPr/>
        </p:nvSpPr>
        <p:spPr>
          <a:xfrm>
            <a:off x="2928926" y="3520316"/>
            <a:ext cx="357190" cy="214314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직사각형 37"/>
          <p:cNvSpPr/>
          <p:nvPr/>
        </p:nvSpPr>
        <p:spPr>
          <a:xfrm>
            <a:off x="857224" y="3786190"/>
            <a:ext cx="285752" cy="214314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직사각형 38"/>
          <p:cNvSpPr/>
          <p:nvPr/>
        </p:nvSpPr>
        <p:spPr>
          <a:xfrm>
            <a:off x="2877366" y="4360245"/>
            <a:ext cx="357190" cy="214314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TextBox 39"/>
          <p:cNvSpPr txBox="1"/>
          <p:nvPr/>
        </p:nvSpPr>
        <p:spPr>
          <a:xfrm>
            <a:off x="4000496" y="2000240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①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192671" y="2458685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②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08718" y="3377440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③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214678" y="3306002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④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098697" y="3714752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⑤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199330" y="4246500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⑥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48" name="사각형 설명선 47"/>
          <p:cNvSpPr/>
          <p:nvPr/>
        </p:nvSpPr>
        <p:spPr>
          <a:xfrm>
            <a:off x="1428728" y="4857760"/>
            <a:ext cx="3643338" cy="1643074"/>
          </a:xfrm>
          <a:prstGeom prst="wedgeRectCallout">
            <a:avLst>
              <a:gd name="adj1" fmla="val -54646"/>
              <a:gd name="adj2" fmla="val -181405"/>
            </a:avLst>
          </a:prstGeom>
          <a:solidFill>
            <a:schemeClr val="bg1">
              <a:alpha val="52000"/>
            </a:schemeClr>
          </a:solidFill>
          <a:ln>
            <a:solidFill>
              <a:srgbClr val="D355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5000636"/>
            <a:ext cx="3214710" cy="1392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2" name="TextBox 51"/>
          <p:cNvSpPr txBox="1"/>
          <p:nvPr/>
        </p:nvSpPr>
        <p:spPr>
          <a:xfrm>
            <a:off x="8143900" y="6586021"/>
            <a:ext cx="6543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/>
              <a:t>110/ 19</a:t>
            </a:r>
            <a:endParaRPr lang="ko-KR" altLang="en-US" sz="1000" b="1" dirty="0"/>
          </a:p>
        </p:txBody>
      </p:sp>
      <p:sp>
        <p:nvSpPr>
          <p:cNvPr id="53" name="순서도: 연결자 52"/>
          <p:cNvSpPr/>
          <p:nvPr/>
        </p:nvSpPr>
        <p:spPr>
          <a:xfrm>
            <a:off x="7849898" y="6662425"/>
            <a:ext cx="108000" cy="108000"/>
          </a:xfrm>
          <a:prstGeom prst="flowChartConnector">
            <a:avLst/>
          </a:prstGeom>
          <a:solidFill>
            <a:schemeClr val="accent1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순서도: 연결자 53"/>
          <p:cNvSpPr/>
          <p:nvPr/>
        </p:nvSpPr>
        <p:spPr>
          <a:xfrm>
            <a:off x="8030470" y="6660277"/>
            <a:ext cx="108000" cy="108000"/>
          </a:xfrm>
          <a:prstGeom prst="flowChartConnector">
            <a:avLst/>
          </a:prstGeom>
          <a:solidFill>
            <a:srgbClr val="92D050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6540092"/>
            <a:ext cx="1285884" cy="27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782" y="754112"/>
            <a:ext cx="6380577" cy="4623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직선 연결선 6"/>
          <p:cNvCxnSpPr/>
          <p:nvPr/>
        </p:nvCxnSpPr>
        <p:spPr>
          <a:xfrm>
            <a:off x="1428728" y="500042"/>
            <a:ext cx="7715272" cy="1588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-10071" y="500678"/>
            <a:ext cx="2160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98841" y="125732"/>
            <a:ext cx="1893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atin typeface="휴먼옛체" pitchFamily="18" charset="-127"/>
                <a:ea typeface="휴먼옛체" pitchFamily="18" charset="-127"/>
              </a:rPr>
              <a:t>지식재산권 등록</a:t>
            </a:r>
            <a:endParaRPr lang="ko-KR" altLang="en-US" dirty="0"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6715140" y="678144"/>
            <a:ext cx="2286016" cy="5857916"/>
          </a:xfrm>
          <a:prstGeom prst="rect">
            <a:avLst/>
          </a:prstGeom>
          <a:solidFill>
            <a:srgbClr val="F3F9FB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①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지식재산권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탭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특허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,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실용신안 등 정보 입력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②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추가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-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새창에서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지식재산권 정보 추가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※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아래 ⑤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~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⑥의 파일첨부로 대체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  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할 수 있음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(</a:t>
            </a:r>
            <a:r>
              <a:rPr lang="ko-KR" altLang="en-US" sz="11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증빙파일  필수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)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③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삭제할 지식재산권 선택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④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의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클릭시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선택한지식재산권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삭제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④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-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등록된 지식재산권 정보수정 후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 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※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수정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/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삭제시만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※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신규등록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(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추가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)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시는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버튼클릭 불필요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⑤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추가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지식재산권 사항에 대한 파일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첨부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지식재산권 사항에 대한 파일 첨부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 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혹은 정보수정 후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※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신규등록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(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추가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)/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수정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/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삭제시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</a:t>
            </a: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  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⑦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[▷▷▷]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 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</a:t>
            </a: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</a:t>
            </a: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24948" y="695900"/>
            <a:ext cx="1928826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 rot="5400000">
            <a:off x="-180313" y="857868"/>
            <a:ext cx="571504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/>
        </p:nvCxnSpPr>
        <p:spPr>
          <a:xfrm>
            <a:off x="4731010" y="6525419"/>
            <a:ext cx="1928826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 rot="5400000">
            <a:off x="5508590" y="5553863"/>
            <a:ext cx="21600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모서리가 둥근 직사각형 15"/>
          <p:cNvSpPr/>
          <p:nvPr/>
        </p:nvSpPr>
        <p:spPr>
          <a:xfrm>
            <a:off x="257479" y="214926"/>
            <a:ext cx="71438" cy="1800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모서리가 둥근 직사각형 16"/>
          <p:cNvSpPr/>
          <p:nvPr/>
        </p:nvSpPr>
        <p:spPr>
          <a:xfrm>
            <a:off x="374135" y="214926"/>
            <a:ext cx="72000" cy="180000"/>
          </a:xfrm>
          <a:prstGeom prst="roundRect">
            <a:avLst/>
          </a:prstGeom>
          <a:solidFill>
            <a:schemeClr val="accent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모서리가 둥근 직사각형 17"/>
          <p:cNvSpPr/>
          <p:nvPr/>
        </p:nvSpPr>
        <p:spPr>
          <a:xfrm>
            <a:off x="141651" y="214926"/>
            <a:ext cx="72000" cy="180000"/>
          </a:xfrm>
          <a:prstGeom prst="roundRect">
            <a:avLst/>
          </a:prstGeom>
          <a:solidFill>
            <a:srgbClr val="92D05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직사각형 37"/>
          <p:cNvSpPr/>
          <p:nvPr/>
        </p:nvSpPr>
        <p:spPr>
          <a:xfrm>
            <a:off x="4318668" y="2234432"/>
            <a:ext cx="590644" cy="265874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직사각형 38"/>
          <p:cNvSpPr/>
          <p:nvPr/>
        </p:nvSpPr>
        <p:spPr>
          <a:xfrm>
            <a:off x="908784" y="2531988"/>
            <a:ext cx="285752" cy="214314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직사각형 39"/>
          <p:cNvSpPr/>
          <p:nvPr/>
        </p:nvSpPr>
        <p:spPr>
          <a:xfrm>
            <a:off x="480156" y="3429000"/>
            <a:ext cx="214314" cy="214314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직사각형 40"/>
          <p:cNvSpPr/>
          <p:nvPr/>
        </p:nvSpPr>
        <p:spPr>
          <a:xfrm>
            <a:off x="2927061" y="3837750"/>
            <a:ext cx="357190" cy="214314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직사각형 42"/>
          <p:cNvSpPr/>
          <p:nvPr/>
        </p:nvSpPr>
        <p:spPr>
          <a:xfrm>
            <a:off x="867163" y="4082467"/>
            <a:ext cx="285752" cy="214314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직사각형 44"/>
          <p:cNvSpPr/>
          <p:nvPr/>
        </p:nvSpPr>
        <p:spPr>
          <a:xfrm>
            <a:off x="2892666" y="4625040"/>
            <a:ext cx="357190" cy="214314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TextBox 45"/>
          <p:cNvSpPr txBox="1"/>
          <p:nvPr/>
        </p:nvSpPr>
        <p:spPr>
          <a:xfrm>
            <a:off x="4552860" y="1948680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①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133037" y="2489181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②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28596" y="3580629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③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000364" y="3580629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④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107650" y="4029135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⑤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195538" y="4580761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⑥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52" name="사각형 설명선 51"/>
          <p:cNvSpPr/>
          <p:nvPr/>
        </p:nvSpPr>
        <p:spPr>
          <a:xfrm>
            <a:off x="1214414" y="4857760"/>
            <a:ext cx="3643338" cy="1643074"/>
          </a:xfrm>
          <a:prstGeom prst="wedgeRectCallout">
            <a:avLst>
              <a:gd name="adj1" fmla="val -50632"/>
              <a:gd name="adj2" fmla="val -179991"/>
            </a:avLst>
          </a:prstGeom>
          <a:solidFill>
            <a:schemeClr val="bg1">
              <a:alpha val="52000"/>
            </a:schemeClr>
          </a:solidFill>
          <a:ln>
            <a:solidFill>
              <a:srgbClr val="D355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4974464"/>
            <a:ext cx="3500462" cy="1404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4" name="TextBox 53"/>
          <p:cNvSpPr txBox="1"/>
          <p:nvPr/>
        </p:nvSpPr>
        <p:spPr>
          <a:xfrm>
            <a:off x="8143900" y="6586021"/>
            <a:ext cx="6254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/>
              <a:t>11 / 19</a:t>
            </a:r>
            <a:endParaRPr lang="ko-KR" altLang="en-US" sz="1000" b="1" dirty="0"/>
          </a:p>
        </p:txBody>
      </p:sp>
      <p:sp>
        <p:nvSpPr>
          <p:cNvPr id="55" name="순서도: 연결자 54"/>
          <p:cNvSpPr/>
          <p:nvPr/>
        </p:nvSpPr>
        <p:spPr>
          <a:xfrm>
            <a:off x="7849898" y="6662425"/>
            <a:ext cx="108000" cy="108000"/>
          </a:xfrm>
          <a:prstGeom prst="flowChartConnector">
            <a:avLst/>
          </a:prstGeom>
          <a:solidFill>
            <a:schemeClr val="accent1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순서도: 연결자 55"/>
          <p:cNvSpPr/>
          <p:nvPr/>
        </p:nvSpPr>
        <p:spPr>
          <a:xfrm>
            <a:off x="8030470" y="6660277"/>
            <a:ext cx="108000" cy="108000"/>
          </a:xfrm>
          <a:prstGeom prst="flowChartConnector">
            <a:avLst/>
          </a:prstGeom>
          <a:solidFill>
            <a:srgbClr val="92D050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6540092"/>
            <a:ext cx="1285884" cy="27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4" name="직사각형 33"/>
          <p:cNvSpPr/>
          <p:nvPr/>
        </p:nvSpPr>
        <p:spPr>
          <a:xfrm>
            <a:off x="4921854" y="2256174"/>
            <a:ext cx="650278" cy="244131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TextBox 34"/>
          <p:cNvSpPr txBox="1"/>
          <p:nvPr/>
        </p:nvSpPr>
        <p:spPr>
          <a:xfrm>
            <a:off x="5338678" y="2018346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⑦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783" y="724295"/>
            <a:ext cx="6357982" cy="4613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2723" y="5316206"/>
            <a:ext cx="6338104" cy="1088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직선 연결선 6"/>
          <p:cNvCxnSpPr/>
          <p:nvPr/>
        </p:nvCxnSpPr>
        <p:spPr>
          <a:xfrm>
            <a:off x="1428728" y="500042"/>
            <a:ext cx="7715272" cy="1588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-10071" y="500678"/>
            <a:ext cx="2160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98841" y="125732"/>
            <a:ext cx="2124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atin typeface="휴먼옛체" pitchFamily="18" charset="-127"/>
                <a:ea typeface="휴먼옛체" pitchFamily="18" charset="-127"/>
              </a:rPr>
              <a:t>평가경력사항 등록</a:t>
            </a:r>
            <a:endParaRPr lang="ko-KR" altLang="en-US" dirty="0"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6715140" y="678144"/>
            <a:ext cx="2286016" cy="5857916"/>
          </a:xfrm>
          <a:prstGeom prst="rect">
            <a:avLst/>
          </a:prstGeom>
          <a:solidFill>
            <a:srgbClr val="F3F9FB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①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평가경력사항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탭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평가원에서 수행한 평가 및 심사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등이력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조회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타기관에서의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평가경력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입력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②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추가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새창에서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평가경력 정보 추가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※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타기관에서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수행한 평가경력만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추가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※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아래 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~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⑦의 파일첨부로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대체 할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수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있음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③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삭제할 평가경력 선택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④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의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클릭시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선택한평가경력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삭제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④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등록된 평가경력 정보수정 후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 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※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수정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/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삭제시만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※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신규등록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(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추가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)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시는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버튼클릭 불필요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⑤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평가원에서 수행한 평가 및 심사 등의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이력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조회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추가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평가경력 사항에 대한 파일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첨부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⑦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평가경력 사항에 대한 파일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첨부혹은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정보수정 후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※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신규등록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(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추가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)/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수정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/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삭제시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 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</a:t>
            </a: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</a:t>
            </a: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24948" y="695900"/>
            <a:ext cx="1928826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 rot="5400000">
            <a:off x="-180313" y="857868"/>
            <a:ext cx="571504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/>
        </p:nvCxnSpPr>
        <p:spPr>
          <a:xfrm>
            <a:off x="4731010" y="6525419"/>
            <a:ext cx="1928826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 rot="5400000">
            <a:off x="5508590" y="5553863"/>
            <a:ext cx="21600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모서리가 둥근 직사각형 15"/>
          <p:cNvSpPr/>
          <p:nvPr/>
        </p:nvSpPr>
        <p:spPr>
          <a:xfrm>
            <a:off x="257479" y="214926"/>
            <a:ext cx="71438" cy="1800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모서리가 둥근 직사각형 16"/>
          <p:cNvSpPr/>
          <p:nvPr/>
        </p:nvSpPr>
        <p:spPr>
          <a:xfrm>
            <a:off x="374135" y="214926"/>
            <a:ext cx="72000" cy="180000"/>
          </a:xfrm>
          <a:prstGeom prst="roundRect">
            <a:avLst/>
          </a:prstGeom>
          <a:solidFill>
            <a:schemeClr val="accent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모서리가 둥근 직사각형 17"/>
          <p:cNvSpPr/>
          <p:nvPr/>
        </p:nvSpPr>
        <p:spPr>
          <a:xfrm>
            <a:off x="141651" y="214926"/>
            <a:ext cx="72000" cy="180000"/>
          </a:xfrm>
          <a:prstGeom prst="roundRect">
            <a:avLst/>
          </a:prstGeom>
          <a:solidFill>
            <a:srgbClr val="92D05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직사각형 45"/>
          <p:cNvSpPr/>
          <p:nvPr/>
        </p:nvSpPr>
        <p:spPr>
          <a:xfrm>
            <a:off x="1264108" y="2285992"/>
            <a:ext cx="664685" cy="214314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직사각형 46"/>
          <p:cNvSpPr/>
          <p:nvPr/>
        </p:nvSpPr>
        <p:spPr>
          <a:xfrm>
            <a:off x="1408850" y="2591322"/>
            <a:ext cx="285752" cy="142876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직사각형 47"/>
          <p:cNvSpPr/>
          <p:nvPr/>
        </p:nvSpPr>
        <p:spPr>
          <a:xfrm>
            <a:off x="539790" y="2917809"/>
            <a:ext cx="142876" cy="214314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직사각형 49"/>
          <p:cNvSpPr/>
          <p:nvPr/>
        </p:nvSpPr>
        <p:spPr>
          <a:xfrm>
            <a:off x="3071802" y="3231020"/>
            <a:ext cx="357190" cy="178102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직사각형 50"/>
          <p:cNvSpPr/>
          <p:nvPr/>
        </p:nvSpPr>
        <p:spPr>
          <a:xfrm>
            <a:off x="428596" y="3500438"/>
            <a:ext cx="5643602" cy="1857388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직사각형 51"/>
          <p:cNvSpPr/>
          <p:nvPr/>
        </p:nvSpPr>
        <p:spPr>
          <a:xfrm>
            <a:off x="857224" y="5375632"/>
            <a:ext cx="285752" cy="142876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직사각형 52"/>
          <p:cNvSpPr/>
          <p:nvPr/>
        </p:nvSpPr>
        <p:spPr>
          <a:xfrm>
            <a:off x="3000364" y="5936310"/>
            <a:ext cx="428628" cy="187455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TextBox 53"/>
          <p:cNvSpPr txBox="1"/>
          <p:nvPr/>
        </p:nvSpPr>
        <p:spPr>
          <a:xfrm>
            <a:off x="1481026" y="2035466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①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623902" y="2509059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②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55507" y="2989247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③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214678" y="3000372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④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857884" y="3214686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⑤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097711" y="5295141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⑥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338414" y="5866645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⑦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61" name="사각형 설명선 60"/>
          <p:cNvSpPr/>
          <p:nvPr/>
        </p:nvSpPr>
        <p:spPr>
          <a:xfrm>
            <a:off x="1714480" y="4214818"/>
            <a:ext cx="3643338" cy="1214446"/>
          </a:xfrm>
          <a:prstGeom prst="wedgeRectCallout">
            <a:avLst>
              <a:gd name="adj1" fmla="val -50776"/>
              <a:gd name="adj2" fmla="val -174069"/>
            </a:avLst>
          </a:prstGeom>
          <a:solidFill>
            <a:schemeClr val="bg1">
              <a:alpha val="52000"/>
            </a:schemeClr>
          </a:solidFill>
          <a:ln>
            <a:solidFill>
              <a:srgbClr val="D355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2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7356" y="4286256"/>
            <a:ext cx="3429024" cy="1041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4" name="TextBox 63"/>
          <p:cNvSpPr txBox="1"/>
          <p:nvPr/>
        </p:nvSpPr>
        <p:spPr>
          <a:xfrm>
            <a:off x="8143900" y="6586021"/>
            <a:ext cx="6254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/>
              <a:t>12 / 19</a:t>
            </a:r>
            <a:endParaRPr lang="ko-KR" altLang="en-US" sz="1000" b="1" dirty="0"/>
          </a:p>
        </p:txBody>
      </p:sp>
      <p:sp>
        <p:nvSpPr>
          <p:cNvPr id="65" name="순서도: 연결자 64"/>
          <p:cNvSpPr/>
          <p:nvPr/>
        </p:nvSpPr>
        <p:spPr>
          <a:xfrm>
            <a:off x="7849898" y="6662425"/>
            <a:ext cx="108000" cy="108000"/>
          </a:xfrm>
          <a:prstGeom prst="flowChartConnector">
            <a:avLst/>
          </a:prstGeom>
          <a:solidFill>
            <a:schemeClr val="accent1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6" name="순서도: 연결자 65"/>
          <p:cNvSpPr/>
          <p:nvPr/>
        </p:nvSpPr>
        <p:spPr>
          <a:xfrm>
            <a:off x="8030470" y="6660277"/>
            <a:ext cx="108000" cy="108000"/>
          </a:xfrm>
          <a:prstGeom prst="flowChartConnector">
            <a:avLst/>
          </a:prstGeom>
          <a:solidFill>
            <a:srgbClr val="92D050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6540092"/>
            <a:ext cx="1285884" cy="27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734234"/>
            <a:ext cx="6357982" cy="4850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직선 연결선 6"/>
          <p:cNvCxnSpPr/>
          <p:nvPr/>
        </p:nvCxnSpPr>
        <p:spPr>
          <a:xfrm>
            <a:off x="1428728" y="500042"/>
            <a:ext cx="7715272" cy="1588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-10071" y="500678"/>
            <a:ext cx="2160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98841" y="125732"/>
            <a:ext cx="2124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atin typeface="휴먼옛체" pitchFamily="18" charset="-127"/>
                <a:ea typeface="휴먼옛체" pitchFamily="18" charset="-127"/>
              </a:rPr>
              <a:t>연구수행경력 등록</a:t>
            </a:r>
            <a:endParaRPr lang="ko-KR" altLang="en-US" dirty="0"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6715140" y="678144"/>
            <a:ext cx="2286016" cy="5857916"/>
          </a:xfrm>
          <a:prstGeom prst="rect">
            <a:avLst/>
          </a:prstGeom>
          <a:solidFill>
            <a:srgbClr val="F3F9FB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①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연구수행경력사항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탭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평가원에서 수행한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연구수행경력조회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타기관에서의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연구수행경력 입력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②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추가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새창에서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연구수행경력 정보 추가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※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타기관에서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수행한 연구수행경력만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추가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※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아래 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~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⑦의 파일첨부로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대체할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수 있음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③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삭제할 연구수행경력 선택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④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의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클릭시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선택한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연구수행경력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삭제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④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-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등록된 연구수행경력 정보수정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후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※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수정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/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삭제시만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※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신규등록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(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추가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)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시는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불필요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⑤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평가원에서 수행한 연구수행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이력 조회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추가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-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연구수행경력 사항에 대한 파일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첨부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⑦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- </a:t>
            </a:r>
            <a:r>
              <a:rPr lang="ko-KR" altLang="en-US" sz="105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연구수행경력 사항에 대한 파일 </a:t>
            </a:r>
            <a:r>
              <a:rPr lang="ko-KR" altLang="en-US" sz="105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첨부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혹은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정보수정 후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※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신규등록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(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추가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)/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수정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/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삭제시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 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</a:t>
            </a: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</a:t>
            </a: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24948" y="695900"/>
            <a:ext cx="1928826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 rot="5400000">
            <a:off x="-180313" y="857868"/>
            <a:ext cx="571504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/>
        </p:nvCxnSpPr>
        <p:spPr>
          <a:xfrm>
            <a:off x="4731010" y="6525419"/>
            <a:ext cx="1928826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 rot="5400000">
            <a:off x="5508590" y="5553863"/>
            <a:ext cx="21600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모서리가 둥근 직사각형 15"/>
          <p:cNvSpPr/>
          <p:nvPr/>
        </p:nvSpPr>
        <p:spPr>
          <a:xfrm>
            <a:off x="257479" y="214926"/>
            <a:ext cx="71438" cy="1800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모서리가 둥근 직사각형 16"/>
          <p:cNvSpPr/>
          <p:nvPr/>
        </p:nvSpPr>
        <p:spPr>
          <a:xfrm>
            <a:off x="374135" y="214926"/>
            <a:ext cx="72000" cy="180000"/>
          </a:xfrm>
          <a:prstGeom prst="roundRect">
            <a:avLst/>
          </a:prstGeom>
          <a:solidFill>
            <a:schemeClr val="accent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모서리가 둥근 직사각형 17"/>
          <p:cNvSpPr/>
          <p:nvPr/>
        </p:nvSpPr>
        <p:spPr>
          <a:xfrm>
            <a:off x="141651" y="214926"/>
            <a:ext cx="72000" cy="180000"/>
          </a:xfrm>
          <a:prstGeom prst="roundRect">
            <a:avLst/>
          </a:prstGeom>
          <a:solidFill>
            <a:srgbClr val="92D05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직사각형 38"/>
          <p:cNvSpPr/>
          <p:nvPr/>
        </p:nvSpPr>
        <p:spPr>
          <a:xfrm>
            <a:off x="1857356" y="2214554"/>
            <a:ext cx="714380" cy="285752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직사각형 40"/>
          <p:cNvSpPr/>
          <p:nvPr/>
        </p:nvSpPr>
        <p:spPr>
          <a:xfrm>
            <a:off x="1357290" y="2560619"/>
            <a:ext cx="285752" cy="142876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직사각형 41"/>
          <p:cNvSpPr/>
          <p:nvPr/>
        </p:nvSpPr>
        <p:spPr>
          <a:xfrm>
            <a:off x="518140" y="3154959"/>
            <a:ext cx="214314" cy="214314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직사각형 42"/>
          <p:cNvSpPr/>
          <p:nvPr/>
        </p:nvSpPr>
        <p:spPr>
          <a:xfrm>
            <a:off x="3052662" y="3714752"/>
            <a:ext cx="285752" cy="142876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직사각형 43"/>
          <p:cNvSpPr/>
          <p:nvPr/>
        </p:nvSpPr>
        <p:spPr>
          <a:xfrm>
            <a:off x="928662" y="4684767"/>
            <a:ext cx="285752" cy="142876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직사각형 44"/>
          <p:cNvSpPr/>
          <p:nvPr/>
        </p:nvSpPr>
        <p:spPr>
          <a:xfrm>
            <a:off x="2986694" y="5234828"/>
            <a:ext cx="370859" cy="194436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직사각형 45"/>
          <p:cNvSpPr/>
          <p:nvPr/>
        </p:nvSpPr>
        <p:spPr>
          <a:xfrm>
            <a:off x="428596" y="4071942"/>
            <a:ext cx="5572164" cy="714380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TextBox 46"/>
          <p:cNvSpPr txBox="1"/>
          <p:nvPr/>
        </p:nvSpPr>
        <p:spPr>
          <a:xfrm>
            <a:off x="2071670" y="1955961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①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43042" y="2489181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②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00034" y="2887313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③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266976" y="3500438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④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86446" y="3786190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⑤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106764" y="4632321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⑥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286116" y="5214950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⑦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54" name="사각형 설명선 53"/>
          <p:cNvSpPr/>
          <p:nvPr/>
        </p:nvSpPr>
        <p:spPr>
          <a:xfrm>
            <a:off x="1285853" y="3786190"/>
            <a:ext cx="3643338" cy="1357322"/>
          </a:xfrm>
          <a:prstGeom prst="wedgeRectCallout">
            <a:avLst>
              <a:gd name="adj1" fmla="val -43197"/>
              <a:gd name="adj2" fmla="val -128391"/>
            </a:avLst>
          </a:prstGeom>
          <a:solidFill>
            <a:schemeClr val="bg1">
              <a:alpha val="52000"/>
            </a:schemeClr>
          </a:solidFill>
          <a:ln>
            <a:solidFill>
              <a:srgbClr val="D355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3827811"/>
            <a:ext cx="3500462" cy="1271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6" name="TextBox 55"/>
          <p:cNvSpPr txBox="1"/>
          <p:nvPr/>
        </p:nvSpPr>
        <p:spPr>
          <a:xfrm>
            <a:off x="8143900" y="6586021"/>
            <a:ext cx="6254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/>
              <a:t>13 / 21</a:t>
            </a:r>
            <a:endParaRPr lang="ko-KR" altLang="en-US" sz="1000" b="1" dirty="0"/>
          </a:p>
        </p:txBody>
      </p:sp>
      <p:sp>
        <p:nvSpPr>
          <p:cNvPr id="57" name="순서도: 연결자 56"/>
          <p:cNvSpPr/>
          <p:nvPr/>
        </p:nvSpPr>
        <p:spPr>
          <a:xfrm>
            <a:off x="7849898" y="6662425"/>
            <a:ext cx="108000" cy="108000"/>
          </a:xfrm>
          <a:prstGeom prst="flowChartConnector">
            <a:avLst/>
          </a:prstGeom>
          <a:solidFill>
            <a:schemeClr val="accent1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" name="순서도: 연결자 57"/>
          <p:cNvSpPr/>
          <p:nvPr/>
        </p:nvSpPr>
        <p:spPr>
          <a:xfrm>
            <a:off x="8030470" y="6660277"/>
            <a:ext cx="108000" cy="108000"/>
          </a:xfrm>
          <a:prstGeom prst="flowChartConnector">
            <a:avLst/>
          </a:prstGeom>
          <a:solidFill>
            <a:srgbClr val="92D050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6540092"/>
            <a:ext cx="1285884" cy="27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746038"/>
            <a:ext cx="6424647" cy="4897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직선 연결선 4"/>
          <p:cNvCxnSpPr/>
          <p:nvPr/>
        </p:nvCxnSpPr>
        <p:spPr>
          <a:xfrm>
            <a:off x="1428728" y="500042"/>
            <a:ext cx="7715272" cy="1588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-10071" y="500678"/>
            <a:ext cx="2160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98841" y="125732"/>
            <a:ext cx="1431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>
                <a:latin typeface="휴먼옛체" pitchFamily="18" charset="-127"/>
                <a:ea typeface="휴먼옛체" pitchFamily="18" charset="-127"/>
              </a:rPr>
              <a:t>저역서</a:t>
            </a:r>
            <a:r>
              <a:rPr lang="ko-KR" altLang="en-US" dirty="0" smtClean="0">
                <a:latin typeface="휴먼옛체" pitchFamily="18" charset="-127"/>
                <a:ea typeface="휴먼옛체" pitchFamily="18" charset="-127"/>
              </a:rPr>
              <a:t> 등록</a:t>
            </a:r>
            <a:endParaRPr lang="ko-KR" altLang="en-US" dirty="0"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6715140" y="678144"/>
            <a:ext cx="2286016" cy="5857916"/>
          </a:xfrm>
          <a:prstGeom prst="rect">
            <a:avLst/>
          </a:prstGeom>
          <a:solidFill>
            <a:srgbClr val="F3F9FB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①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(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역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)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서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탭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저서 및 역서 정보 입력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②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추가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새창에서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저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(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역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)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서 정보 추가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※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아래 </a:t>
            </a:r>
            <a:r>
              <a:rPr lang="ko-KR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⑤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~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⑥ 의 파일첨부로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대체할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수 있음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③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삭제할 저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(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역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)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서 선택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④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의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클릭시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선택한저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(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역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)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서 정보 삭제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④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등록된 저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(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역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)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서 정보수정 후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 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※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수정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/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삭제시만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※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신규등록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(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추가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)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시는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버튼클릭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불필요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⑤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추가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-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(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역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)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서 사항에 대한 파일 첨부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(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역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)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서</a:t>
            </a:r>
            <a:r>
              <a:rPr lang="ko-KR" altLang="en-US" sz="105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사항에 대한 파일 </a:t>
            </a:r>
            <a:r>
              <a:rPr lang="ko-KR" altLang="en-US" sz="105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첨부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혹은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정보수정 후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※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신규등록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(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추가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)/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수정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/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삭제시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 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</a:t>
            </a: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</a:t>
            </a: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cxnSp>
        <p:nvCxnSpPr>
          <p:cNvPr id="9" name="직선 연결선 8"/>
          <p:cNvCxnSpPr/>
          <p:nvPr/>
        </p:nvCxnSpPr>
        <p:spPr>
          <a:xfrm>
            <a:off x="24948" y="695900"/>
            <a:ext cx="1928826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/>
        </p:nvCxnSpPr>
        <p:spPr>
          <a:xfrm rot="5400000">
            <a:off x="-180313" y="857868"/>
            <a:ext cx="571504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4731010" y="6525419"/>
            <a:ext cx="1928826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 rot="5400000">
            <a:off x="5508590" y="5553863"/>
            <a:ext cx="21600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모서리가 둥근 직사각형 13"/>
          <p:cNvSpPr/>
          <p:nvPr/>
        </p:nvSpPr>
        <p:spPr>
          <a:xfrm>
            <a:off x="257479" y="214926"/>
            <a:ext cx="71438" cy="1800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/>
        </p:nvSpPr>
        <p:spPr>
          <a:xfrm>
            <a:off x="374135" y="214926"/>
            <a:ext cx="72000" cy="180000"/>
          </a:xfrm>
          <a:prstGeom prst="roundRect">
            <a:avLst/>
          </a:prstGeom>
          <a:solidFill>
            <a:schemeClr val="accent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모서리가 둥근 직사각형 15"/>
          <p:cNvSpPr/>
          <p:nvPr/>
        </p:nvSpPr>
        <p:spPr>
          <a:xfrm>
            <a:off x="141651" y="214926"/>
            <a:ext cx="72000" cy="180000"/>
          </a:xfrm>
          <a:prstGeom prst="roundRect">
            <a:avLst/>
          </a:prstGeom>
          <a:solidFill>
            <a:srgbClr val="92D05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직사각형 33"/>
          <p:cNvSpPr/>
          <p:nvPr/>
        </p:nvSpPr>
        <p:spPr>
          <a:xfrm>
            <a:off x="2507330" y="2285992"/>
            <a:ext cx="635909" cy="285752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857224" y="2571744"/>
            <a:ext cx="285752" cy="214314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직사각형 35"/>
          <p:cNvSpPr/>
          <p:nvPr/>
        </p:nvSpPr>
        <p:spPr>
          <a:xfrm>
            <a:off x="898844" y="3429000"/>
            <a:ext cx="315569" cy="170035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직사각형 36"/>
          <p:cNvSpPr/>
          <p:nvPr/>
        </p:nvSpPr>
        <p:spPr>
          <a:xfrm>
            <a:off x="3052662" y="3143248"/>
            <a:ext cx="376330" cy="214314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직사각형 37"/>
          <p:cNvSpPr/>
          <p:nvPr/>
        </p:nvSpPr>
        <p:spPr>
          <a:xfrm>
            <a:off x="3016549" y="4015651"/>
            <a:ext cx="331065" cy="169349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직사각형 38"/>
          <p:cNvSpPr/>
          <p:nvPr/>
        </p:nvSpPr>
        <p:spPr>
          <a:xfrm>
            <a:off x="455755" y="2928934"/>
            <a:ext cx="214314" cy="214314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TextBox 39"/>
          <p:cNvSpPr txBox="1"/>
          <p:nvPr/>
        </p:nvSpPr>
        <p:spPr>
          <a:xfrm>
            <a:off x="2909786" y="2000240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①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071538" y="2580497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②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28596" y="3108022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③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338414" y="3223439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④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052398" y="3500438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⑤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266976" y="4080695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⑥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46" name="사각형 설명선 45"/>
          <p:cNvSpPr/>
          <p:nvPr/>
        </p:nvSpPr>
        <p:spPr>
          <a:xfrm>
            <a:off x="1714480" y="4786322"/>
            <a:ext cx="3714776" cy="1571636"/>
          </a:xfrm>
          <a:prstGeom prst="wedgeRectCallout">
            <a:avLst>
              <a:gd name="adj1" fmla="val -66454"/>
              <a:gd name="adj2" fmla="val -177274"/>
            </a:avLst>
          </a:prstGeom>
          <a:solidFill>
            <a:schemeClr val="bg1">
              <a:alpha val="52000"/>
            </a:schemeClr>
          </a:solidFill>
          <a:ln>
            <a:solidFill>
              <a:srgbClr val="D355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13077" y="4884919"/>
            <a:ext cx="3500462" cy="1348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8" name="TextBox 47"/>
          <p:cNvSpPr txBox="1"/>
          <p:nvPr/>
        </p:nvSpPr>
        <p:spPr>
          <a:xfrm>
            <a:off x="8143900" y="6586021"/>
            <a:ext cx="6254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/>
              <a:t>14 / 21</a:t>
            </a:r>
            <a:endParaRPr lang="ko-KR" altLang="en-US" sz="1000" b="1" dirty="0"/>
          </a:p>
        </p:txBody>
      </p:sp>
      <p:sp>
        <p:nvSpPr>
          <p:cNvPr id="49" name="순서도: 연결자 48"/>
          <p:cNvSpPr/>
          <p:nvPr/>
        </p:nvSpPr>
        <p:spPr>
          <a:xfrm>
            <a:off x="7849898" y="6662425"/>
            <a:ext cx="108000" cy="108000"/>
          </a:xfrm>
          <a:prstGeom prst="flowChartConnector">
            <a:avLst/>
          </a:prstGeom>
          <a:solidFill>
            <a:schemeClr val="accent1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순서도: 연결자 49"/>
          <p:cNvSpPr/>
          <p:nvPr/>
        </p:nvSpPr>
        <p:spPr>
          <a:xfrm>
            <a:off x="8030470" y="6660277"/>
            <a:ext cx="108000" cy="108000"/>
          </a:xfrm>
          <a:prstGeom prst="flowChartConnector">
            <a:avLst/>
          </a:prstGeom>
          <a:solidFill>
            <a:srgbClr val="92D050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6540092"/>
            <a:ext cx="1285884" cy="27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744173"/>
            <a:ext cx="6374956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직선 연결선 6"/>
          <p:cNvCxnSpPr/>
          <p:nvPr/>
        </p:nvCxnSpPr>
        <p:spPr>
          <a:xfrm>
            <a:off x="1428728" y="500042"/>
            <a:ext cx="7715272" cy="1588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-10071" y="500678"/>
            <a:ext cx="2160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98841" y="125732"/>
            <a:ext cx="1893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>
                <a:latin typeface="휴먼옛체" pitchFamily="18" charset="-127"/>
                <a:ea typeface="휴먼옛체" pitchFamily="18" charset="-127"/>
              </a:rPr>
              <a:t>훈포장사항</a:t>
            </a:r>
            <a:r>
              <a:rPr lang="ko-KR" altLang="en-US" dirty="0" smtClean="0">
                <a:latin typeface="휴먼옛체" pitchFamily="18" charset="-127"/>
                <a:ea typeface="휴먼옛체" pitchFamily="18" charset="-127"/>
              </a:rPr>
              <a:t> 등록</a:t>
            </a:r>
            <a:endParaRPr lang="ko-KR" altLang="en-US" dirty="0"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6715140" y="678144"/>
            <a:ext cx="2286016" cy="5857916"/>
          </a:xfrm>
          <a:prstGeom prst="rect">
            <a:avLst/>
          </a:prstGeom>
          <a:solidFill>
            <a:srgbClr val="F3F9FB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① [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훈포장사항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탭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훈포장수여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정보 입력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②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추가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새창에서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훈포장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정보 추가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※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아래 </a:t>
            </a:r>
            <a:r>
              <a:rPr lang="ko-KR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⑤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~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⑥ 의 파일첨부로 대체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  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할 수 있음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③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삭제할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훈포장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선택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④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의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클릭시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선택한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훈포장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정보 삭제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④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등록된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훈포장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정보수정 후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 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※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수정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/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삭제시만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※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신규등록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(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추가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)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시는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불필요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⑤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추가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훈포장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사항에 대한 파일 첨부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훈포장</a:t>
            </a:r>
            <a:r>
              <a:rPr lang="ko-KR" altLang="en-US" sz="105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사항에 대한 파일 첨부</a:t>
            </a:r>
            <a:endParaRPr lang="en-US" altLang="ko-KR" sz="105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 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혹은 정보수정 후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※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신규등록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(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추가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)/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수정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/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삭제시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 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</a:t>
            </a: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</a:t>
            </a: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24948" y="695900"/>
            <a:ext cx="1928826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 rot="5400000">
            <a:off x="-180313" y="857868"/>
            <a:ext cx="571504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/>
        </p:nvCxnSpPr>
        <p:spPr>
          <a:xfrm>
            <a:off x="4731010" y="6525419"/>
            <a:ext cx="1928826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 rot="5400000">
            <a:off x="5508590" y="5553863"/>
            <a:ext cx="21600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모서리가 둥근 직사각형 15"/>
          <p:cNvSpPr/>
          <p:nvPr/>
        </p:nvSpPr>
        <p:spPr>
          <a:xfrm>
            <a:off x="257479" y="214926"/>
            <a:ext cx="71438" cy="1800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모서리가 둥근 직사각형 16"/>
          <p:cNvSpPr/>
          <p:nvPr/>
        </p:nvSpPr>
        <p:spPr>
          <a:xfrm>
            <a:off x="374135" y="214926"/>
            <a:ext cx="72000" cy="180000"/>
          </a:xfrm>
          <a:prstGeom prst="roundRect">
            <a:avLst/>
          </a:prstGeom>
          <a:solidFill>
            <a:schemeClr val="accent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모서리가 둥근 직사각형 17"/>
          <p:cNvSpPr/>
          <p:nvPr/>
        </p:nvSpPr>
        <p:spPr>
          <a:xfrm>
            <a:off x="141651" y="214926"/>
            <a:ext cx="72000" cy="180000"/>
          </a:xfrm>
          <a:prstGeom prst="roundRect">
            <a:avLst/>
          </a:prstGeom>
          <a:solidFill>
            <a:srgbClr val="92D05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직사각형 36"/>
          <p:cNvSpPr/>
          <p:nvPr/>
        </p:nvSpPr>
        <p:spPr>
          <a:xfrm>
            <a:off x="3071802" y="2259818"/>
            <a:ext cx="714380" cy="240487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직사각형 37"/>
          <p:cNvSpPr/>
          <p:nvPr/>
        </p:nvSpPr>
        <p:spPr>
          <a:xfrm>
            <a:off x="714348" y="2571744"/>
            <a:ext cx="285752" cy="214314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직사각형 39"/>
          <p:cNvSpPr/>
          <p:nvPr/>
        </p:nvSpPr>
        <p:spPr>
          <a:xfrm>
            <a:off x="500034" y="2928934"/>
            <a:ext cx="285752" cy="214314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직사각형 40"/>
          <p:cNvSpPr/>
          <p:nvPr/>
        </p:nvSpPr>
        <p:spPr>
          <a:xfrm>
            <a:off x="3000364" y="3143248"/>
            <a:ext cx="428628" cy="214314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직사각형 41"/>
          <p:cNvSpPr/>
          <p:nvPr/>
        </p:nvSpPr>
        <p:spPr>
          <a:xfrm>
            <a:off x="878967" y="3397318"/>
            <a:ext cx="285752" cy="214314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직사각형 42"/>
          <p:cNvSpPr/>
          <p:nvPr/>
        </p:nvSpPr>
        <p:spPr>
          <a:xfrm>
            <a:off x="3002967" y="3980626"/>
            <a:ext cx="285752" cy="214314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3286116" y="2000240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①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73927" y="2580497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②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00034" y="3143248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③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214678" y="3286124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④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93281" y="3540194"/>
            <a:ext cx="35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⑤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217281" y="4123502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⑥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51" name="사각형 설명선 50"/>
          <p:cNvSpPr/>
          <p:nvPr/>
        </p:nvSpPr>
        <p:spPr>
          <a:xfrm>
            <a:off x="1714480" y="4643446"/>
            <a:ext cx="3714776" cy="1857388"/>
          </a:xfrm>
          <a:prstGeom prst="wedgeRectCallout">
            <a:avLst>
              <a:gd name="adj1" fmla="val -63378"/>
              <a:gd name="adj2" fmla="val -133266"/>
            </a:avLst>
          </a:prstGeom>
          <a:solidFill>
            <a:schemeClr val="bg1">
              <a:alpha val="52000"/>
            </a:schemeClr>
          </a:solidFill>
          <a:ln>
            <a:solidFill>
              <a:srgbClr val="D355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04024" y="4805414"/>
            <a:ext cx="3528230" cy="1514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3" name="TextBox 52"/>
          <p:cNvSpPr txBox="1"/>
          <p:nvPr/>
        </p:nvSpPr>
        <p:spPr>
          <a:xfrm>
            <a:off x="8143900" y="6586021"/>
            <a:ext cx="6254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/>
              <a:t>15 / 21</a:t>
            </a:r>
            <a:endParaRPr lang="ko-KR" altLang="en-US" sz="1000" b="1" dirty="0"/>
          </a:p>
        </p:txBody>
      </p:sp>
      <p:sp>
        <p:nvSpPr>
          <p:cNvPr id="54" name="순서도: 연결자 53"/>
          <p:cNvSpPr/>
          <p:nvPr/>
        </p:nvSpPr>
        <p:spPr>
          <a:xfrm>
            <a:off x="7849898" y="6662425"/>
            <a:ext cx="108000" cy="108000"/>
          </a:xfrm>
          <a:prstGeom prst="flowChartConnector">
            <a:avLst/>
          </a:prstGeom>
          <a:solidFill>
            <a:schemeClr val="accent1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순서도: 연결자 54"/>
          <p:cNvSpPr/>
          <p:nvPr/>
        </p:nvSpPr>
        <p:spPr>
          <a:xfrm>
            <a:off x="8030470" y="6660277"/>
            <a:ext cx="108000" cy="108000"/>
          </a:xfrm>
          <a:prstGeom prst="flowChartConnector">
            <a:avLst/>
          </a:prstGeom>
          <a:solidFill>
            <a:srgbClr val="92D050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6540092"/>
            <a:ext cx="1285884" cy="27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6" y="751582"/>
            <a:ext cx="6357950" cy="4834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직선 연결선 4"/>
          <p:cNvCxnSpPr/>
          <p:nvPr/>
        </p:nvCxnSpPr>
        <p:spPr>
          <a:xfrm>
            <a:off x="1428728" y="500042"/>
            <a:ext cx="7715272" cy="1588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-10071" y="500678"/>
            <a:ext cx="2160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98841" y="125732"/>
            <a:ext cx="2355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>
                <a:latin typeface="휴먼옛체" pitchFamily="18" charset="-127"/>
                <a:ea typeface="휴먼옛체" pitchFamily="18" charset="-127"/>
              </a:rPr>
              <a:t>학협회활동사항</a:t>
            </a:r>
            <a:r>
              <a:rPr lang="ko-KR" altLang="en-US" dirty="0" smtClean="0">
                <a:latin typeface="휴먼옛체" pitchFamily="18" charset="-127"/>
                <a:ea typeface="휴먼옛체" pitchFamily="18" charset="-127"/>
              </a:rPr>
              <a:t> 등록</a:t>
            </a:r>
            <a:endParaRPr lang="ko-KR" altLang="en-US" dirty="0"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6715140" y="678144"/>
            <a:ext cx="2286016" cy="5857916"/>
          </a:xfrm>
          <a:prstGeom prst="rect">
            <a:avLst/>
          </a:prstGeom>
          <a:solidFill>
            <a:srgbClr val="F3F9FB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① [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학협회활동사항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탭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-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학회 및 협회활동 정보 입력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②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추가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-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새창에서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학협회활동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정보 추가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※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아래 ⑤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~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⑥의 파일첨부로 대체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  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할 수 있음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③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삭제할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학협회활동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선택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-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④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의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클릭시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선택한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 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학협회활동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삭제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④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-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등록된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학협회활동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정보수정 후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 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※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수정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/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삭제시만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※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신규등록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(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추가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)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시는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불필요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⑤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추가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학협회활동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사항에 대한 파일 첨부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학협회횔동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사항에 대한 파일 첨부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 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혹은 정보수정 후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※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신규등록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(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추가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)/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수정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/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삭제시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</a:t>
            </a: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  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 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</a:t>
            </a: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</a:t>
            </a: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cxnSp>
        <p:nvCxnSpPr>
          <p:cNvPr id="9" name="직선 연결선 8"/>
          <p:cNvCxnSpPr/>
          <p:nvPr/>
        </p:nvCxnSpPr>
        <p:spPr>
          <a:xfrm>
            <a:off x="24948" y="695900"/>
            <a:ext cx="1928826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/>
        </p:nvCxnSpPr>
        <p:spPr>
          <a:xfrm rot="5400000">
            <a:off x="-180313" y="857868"/>
            <a:ext cx="571504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4731010" y="6525419"/>
            <a:ext cx="1928826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 rot="5400000">
            <a:off x="5508590" y="5553863"/>
            <a:ext cx="21600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모서리가 둥근 직사각형 13"/>
          <p:cNvSpPr/>
          <p:nvPr/>
        </p:nvSpPr>
        <p:spPr>
          <a:xfrm>
            <a:off x="257479" y="214926"/>
            <a:ext cx="71438" cy="1800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/>
        </p:nvSpPr>
        <p:spPr>
          <a:xfrm>
            <a:off x="374135" y="214926"/>
            <a:ext cx="72000" cy="180000"/>
          </a:xfrm>
          <a:prstGeom prst="roundRect">
            <a:avLst/>
          </a:prstGeom>
          <a:solidFill>
            <a:schemeClr val="accent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모서리가 둥근 직사각형 15"/>
          <p:cNvSpPr/>
          <p:nvPr/>
        </p:nvSpPr>
        <p:spPr>
          <a:xfrm>
            <a:off x="141651" y="214926"/>
            <a:ext cx="72000" cy="180000"/>
          </a:xfrm>
          <a:prstGeom prst="roundRect">
            <a:avLst/>
          </a:prstGeom>
          <a:solidFill>
            <a:srgbClr val="92D05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3714744" y="2267886"/>
            <a:ext cx="642942" cy="303858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직사각형 35"/>
          <p:cNvSpPr/>
          <p:nvPr/>
        </p:nvSpPr>
        <p:spPr>
          <a:xfrm>
            <a:off x="1133037" y="2612479"/>
            <a:ext cx="285752" cy="142876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직사각형 36"/>
          <p:cNvSpPr/>
          <p:nvPr/>
        </p:nvSpPr>
        <p:spPr>
          <a:xfrm>
            <a:off x="500034" y="2928934"/>
            <a:ext cx="186684" cy="267175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직사각형 37"/>
          <p:cNvSpPr/>
          <p:nvPr/>
        </p:nvSpPr>
        <p:spPr>
          <a:xfrm>
            <a:off x="2958743" y="4071942"/>
            <a:ext cx="357190" cy="214314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직사각형 38"/>
          <p:cNvSpPr/>
          <p:nvPr/>
        </p:nvSpPr>
        <p:spPr>
          <a:xfrm>
            <a:off x="3026489" y="3214686"/>
            <a:ext cx="357190" cy="214314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TextBox 39"/>
          <p:cNvSpPr txBox="1"/>
          <p:nvPr/>
        </p:nvSpPr>
        <p:spPr>
          <a:xfrm>
            <a:off x="3938111" y="2000240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①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400683" y="2531988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②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2910" y="3000372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③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338414" y="3286124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④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142976" y="3429000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⑤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46" name="직사각형 45"/>
          <p:cNvSpPr/>
          <p:nvPr/>
        </p:nvSpPr>
        <p:spPr>
          <a:xfrm>
            <a:off x="916858" y="3517558"/>
            <a:ext cx="285752" cy="142876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TextBox 46"/>
          <p:cNvSpPr txBox="1"/>
          <p:nvPr/>
        </p:nvSpPr>
        <p:spPr>
          <a:xfrm>
            <a:off x="3240851" y="4000504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⑥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48" name="사각형 설명선 47"/>
          <p:cNvSpPr/>
          <p:nvPr/>
        </p:nvSpPr>
        <p:spPr>
          <a:xfrm>
            <a:off x="1357290" y="4572008"/>
            <a:ext cx="3643338" cy="1285884"/>
          </a:xfrm>
          <a:prstGeom prst="wedgeRectCallout">
            <a:avLst>
              <a:gd name="adj1" fmla="val -50080"/>
              <a:gd name="adj2" fmla="val -194161"/>
            </a:avLst>
          </a:prstGeom>
          <a:solidFill>
            <a:schemeClr val="bg1">
              <a:alpha val="52000"/>
            </a:schemeClr>
          </a:solidFill>
          <a:ln>
            <a:solidFill>
              <a:srgbClr val="D355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4643446"/>
            <a:ext cx="3398539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0" name="TextBox 49"/>
          <p:cNvSpPr txBox="1"/>
          <p:nvPr/>
        </p:nvSpPr>
        <p:spPr>
          <a:xfrm>
            <a:off x="8143900" y="6586021"/>
            <a:ext cx="6254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/>
              <a:t>16 / 21</a:t>
            </a:r>
            <a:endParaRPr lang="ko-KR" altLang="en-US" sz="1000" b="1" dirty="0"/>
          </a:p>
        </p:txBody>
      </p:sp>
      <p:sp>
        <p:nvSpPr>
          <p:cNvPr id="51" name="순서도: 연결자 50"/>
          <p:cNvSpPr/>
          <p:nvPr/>
        </p:nvSpPr>
        <p:spPr>
          <a:xfrm>
            <a:off x="7849898" y="6662425"/>
            <a:ext cx="108000" cy="108000"/>
          </a:xfrm>
          <a:prstGeom prst="flowChartConnector">
            <a:avLst/>
          </a:prstGeom>
          <a:solidFill>
            <a:schemeClr val="accent1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순서도: 연결자 51"/>
          <p:cNvSpPr/>
          <p:nvPr/>
        </p:nvSpPr>
        <p:spPr>
          <a:xfrm>
            <a:off x="8030470" y="6660277"/>
            <a:ext cx="108000" cy="108000"/>
          </a:xfrm>
          <a:prstGeom prst="flowChartConnector">
            <a:avLst/>
          </a:prstGeom>
          <a:solidFill>
            <a:srgbClr val="92D050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6540092"/>
            <a:ext cx="1285884" cy="27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3" y="785794"/>
            <a:ext cx="6374955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직선 연결선 4"/>
          <p:cNvCxnSpPr/>
          <p:nvPr/>
        </p:nvCxnSpPr>
        <p:spPr>
          <a:xfrm>
            <a:off x="1428728" y="500042"/>
            <a:ext cx="7715272" cy="1588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-10071" y="500678"/>
            <a:ext cx="2160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98841" y="125732"/>
            <a:ext cx="2217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atin typeface="휴먼옛체" pitchFamily="18" charset="-127"/>
                <a:ea typeface="휴먼옛체" pitchFamily="18" charset="-127"/>
              </a:rPr>
              <a:t>기타 첨부파일 등록</a:t>
            </a:r>
            <a:endParaRPr lang="ko-KR" altLang="en-US" dirty="0"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6715140" y="678144"/>
            <a:ext cx="2286016" cy="5857916"/>
          </a:xfrm>
          <a:prstGeom prst="rect">
            <a:avLst/>
          </a:prstGeom>
          <a:solidFill>
            <a:srgbClr val="F3F9FB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①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기타 첨부파일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탭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추천서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,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재직증명서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,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기타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 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첨부파일  입력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②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추가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새창에서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첨부파일 정보 추가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</a:t>
            </a:r>
          </a:p>
          <a:p>
            <a:r>
              <a:rPr lang="ko-KR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③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삭제할 첨부파일 선택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④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의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클릭시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선택한 첨부파일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삭제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④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-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등록된 첨부파일 정보수정 후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※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수정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/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삭제시만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※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신규등록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(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추가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)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시는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불필요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 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</a:t>
            </a: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</a:t>
            </a: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cxnSp>
        <p:nvCxnSpPr>
          <p:cNvPr id="9" name="직선 연결선 8"/>
          <p:cNvCxnSpPr/>
          <p:nvPr/>
        </p:nvCxnSpPr>
        <p:spPr>
          <a:xfrm>
            <a:off x="24948" y="695900"/>
            <a:ext cx="1928826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/>
        </p:nvCxnSpPr>
        <p:spPr>
          <a:xfrm rot="5400000">
            <a:off x="-180313" y="857868"/>
            <a:ext cx="571504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4731010" y="6525419"/>
            <a:ext cx="1928826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 rot="5400000">
            <a:off x="5508590" y="5553863"/>
            <a:ext cx="21600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모서리가 둥근 직사각형 13"/>
          <p:cNvSpPr/>
          <p:nvPr/>
        </p:nvSpPr>
        <p:spPr>
          <a:xfrm>
            <a:off x="257479" y="214926"/>
            <a:ext cx="71438" cy="1800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/>
        </p:nvSpPr>
        <p:spPr>
          <a:xfrm>
            <a:off x="374135" y="214926"/>
            <a:ext cx="72000" cy="180000"/>
          </a:xfrm>
          <a:prstGeom prst="roundRect">
            <a:avLst/>
          </a:prstGeom>
          <a:solidFill>
            <a:schemeClr val="accent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모서리가 둥근 직사각형 15"/>
          <p:cNvSpPr/>
          <p:nvPr/>
        </p:nvSpPr>
        <p:spPr>
          <a:xfrm>
            <a:off x="141651" y="214926"/>
            <a:ext cx="72000" cy="180000"/>
          </a:xfrm>
          <a:prstGeom prst="roundRect">
            <a:avLst/>
          </a:prstGeom>
          <a:solidFill>
            <a:srgbClr val="92D05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4357686" y="2307642"/>
            <a:ext cx="785818" cy="303858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직사각형 35"/>
          <p:cNvSpPr/>
          <p:nvPr/>
        </p:nvSpPr>
        <p:spPr>
          <a:xfrm>
            <a:off x="1133036" y="2612478"/>
            <a:ext cx="367129" cy="245017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직사각형 36"/>
          <p:cNvSpPr/>
          <p:nvPr/>
        </p:nvSpPr>
        <p:spPr>
          <a:xfrm>
            <a:off x="500034" y="2928934"/>
            <a:ext cx="186684" cy="267175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직사각형 38"/>
          <p:cNvSpPr/>
          <p:nvPr/>
        </p:nvSpPr>
        <p:spPr>
          <a:xfrm>
            <a:off x="2928926" y="3194808"/>
            <a:ext cx="357190" cy="214314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TextBox 39"/>
          <p:cNvSpPr txBox="1"/>
          <p:nvPr/>
        </p:nvSpPr>
        <p:spPr>
          <a:xfrm>
            <a:off x="4767174" y="2080431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①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400683" y="2580497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②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71472" y="3080563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③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266976" y="3266246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④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48" name="사각형 설명선 47"/>
          <p:cNvSpPr/>
          <p:nvPr/>
        </p:nvSpPr>
        <p:spPr>
          <a:xfrm>
            <a:off x="1357290" y="4714884"/>
            <a:ext cx="3643338" cy="1285884"/>
          </a:xfrm>
          <a:prstGeom prst="wedgeRectCallout">
            <a:avLst>
              <a:gd name="adj1" fmla="val -50080"/>
              <a:gd name="adj2" fmla="val -194161"/>
            </a:avLst>
          </a:prstGeom>
          <a:solidFill>
            <a:schemeClr val="bg1">
              <a:alpha val="52000"/>
            </a:schemeClr>
          </a:solidFill>
          <a:ln>
            <a:solidFill>
              <a:srgbClr val="D355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4786322"/>
            <a:ext cx="3398539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0" name="TextBox 49"/>
          <p:cNvSpPr txBox="1"/>
          <p:nvPr/>
        </p:nvSpPr>
        <p:spPr>
          <a:xfrm>
            <a:off x="8143900" y="6586021"/>
            <a:ext cx="6254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/>
              <a:t>17 / 21</a:t>
            </a:r>
            <a:endParaRPr lang="ko-KR" altLang="en-US" sz="1000" b="1" dirty="0"/>
          </a:p>
        </p:txBody>
      </p:sp>
      <p:sp>
        <p:nvSpPr>
          <p:cNvPr id="51" name="순서도: 연결자 50"/>
          <p:cNvSpPr/>
          <p:nvPr/>
        </p:nvSpPr>
        <p:spPr>
          <a:xfrm>
            <a:off x="7849898" y="6662425"/>
            <a:ext cx="108000" cy="108000"/>
          </a:xfrm>
          <a:prstGeom prst="flowChartConnector">
            <a:avLst/>
          </a:prstGeom>
          <a:solidFill>
            <a:schemeClr val="accent1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순서도: 연결자 51"/>
          <p:cNvSpPr/>
          <p:nvPr/>
        </p:nvSpPr>
        <p:spPr>
          <a:xfrm>
            <a:off x="8030470" y="6660277"/>
            <a:ext cx="108000" cy="108000"/>
          </a:xfrm>
          <a:prstGeom prst="flowChartConnector">
            <a:avLst/>
          </a:prstGeom>
          <a:solidFill>
            <a:srgbClr val="92D050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6540092"/>
            <a:ext cx="1285884" cy="27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714355"/>
            <a:ext cx="6429420" cy="4870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직선 연결선 4"/>
          <p:cNvCxnSpPr/>
          <p:nvPr/>
        </p:nvCxnSpPr>
        <p:spPr>
          <a:xfrm>
            <a:off x="1428728" y="500042"/>
            <a:ext cx="7715272" cy="1588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-10071" y="500678"/>
            <a:ext cx="2160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98841" y="12573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atin typeface="휴먼옛체" pitchFamily="18" charset="-127"/>
                <a:ea typeface="휴먼옛체" pitchFamily="18" charset="-127"/>
              </a:rPr>
              <a:t>신청완료</a:t>
            </a:r>
            <a:endParaRPr lang="ko-KR" altLang="en-US" dirty="0"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6715140" y="678144"/>
            <a:ext cx="2286016" cy="5857916"/>
          </a:xfrm>
          <a:prstGeom prst="rect">
            <a:avLst/>
          </a:prstGeom>
          <a:solidFill>
            <a:srgbClr val="F3F9FB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①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신청완료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필수 입력 정보 유효성 검증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②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검증실패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필수입력값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누락에따른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실패한 경우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누락된  항목 리스트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</a:t>
            </a:r>
          </a:p>
          <a:p>
            <a:r>
              <a:rPr lang="ko-KR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③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검증완료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</a:t>
            </a: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필수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입력값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누락없는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경우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완료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 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</a:t>
            </a: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</a:t>
            </a: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cxnSp>
        <p:nvCxnSpPr>
          <p:cNvPr id="9" name="직선 연결선 8"/>
          <p:cNvCxnSpPr/>
          <p:nvPr/>
        </p:nvCxnSpPr>
        <p:spPr>
          <a:xfrm>
            <a:off x="24948" y="695900"/>
            <a:ext cx="1928826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/>
        </p:nvCxnSpPr>
        <p:spPr>
          <a:xfrm rot="5400000">
            <a:off x="-180313" y="857868"/>
            <a:ext cx="571504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4731010" y="6525419"/>
            <a:ext cx="1928826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 rot="5400000">
            <a:off x="5508590" y="5553863"/>
            <a:ext cx="21600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모서리가 둥근 직사각형 13"/>
          <p:cNvSpPr/>
          <p:nvPr/>
        </p:nvSpPr>
        <p:spPr>
          <a:xfrm>
            <a:off x="257479" y="214926"/>
            <a:ext cx="71438" cy="1800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/>
        </p:nvSpPr>
        <p:spPr>
          <a:xfrm>
            <a:off x="374135" y="214926"/>
            <a:ext cx="72000" cy="180000"/>
          </a:xfrm>
          <a:prstGeom prst="roundRect">
            <a:avLst/>
          </a:prstGeom>
          <a:solidFill>
            <a:schemeClr val="accent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모서리가 둥근 직사각형 15"/>
          <p:cNvSpPr/>
          <p:nvPr/>
        </p:nvSpPr>
        <p:spPr>
          <a:xfrm>
            <a:off x="141651" y="214926"/>
            <a:ext cx="72000" cy="180000"/>
          </a:xfrm>
          <a:prstGeom prst="roundRect">
            <a:avLst/>
          </a:prstGeom>
          <a:solidFill>
            <a:srgbClr val="92D05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4357686" y="1571612"/>
            <a:ext cx="714380" cy="214314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TextBox 39"/>
          <p:cNvSpPr txBox="1"/>
          <p:nvPr/>
        </p:nvSpPr>
        <p:spPr>
          <a:xfrm>
            <a:off x="5072066" y="1500174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①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143900" y="6586021"/>
            <a:ext cx="6254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/>
              <a:t>18 / 19</a:t>
            </a:r>
            <a:endParaRPr lang="ko-KR" altLang="en-US" sz="1000" b="1" dirty="0"/>
          </a:p>
        </p:txBody>
      </p:sp>
      <p:sp>
        <p:nvSpPr>
          <p:cNvPr id="51" name="순서도: 연결자 50"/>
          <p:cNvSpPr/>
          <p:nvPr/>
        </p:nvSpPr>
        <p:spPr>
          <a:xfrm>
            <a:off x="7849898" y="6662425"/>
            <a:ext cx="108000" cy="108000"/>
          </a:xfrm>
          <a:prstGeom prst="flowChartConnector">
            <a:avLst/>
          </a:prstGeom>
          <a:solidFill>
            <a:schemeClr val="accent1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순서도: 연결자 51"/>
          <p:cNvSpPr/>
          <p:nvPr/>
        </p:nvSpPr>
        <p:spPr>
          <a:xfrm>
            <a:off x="8030470" y="6660277"/>
            <a:ext cx="108000" cy="108000"/>
          </a:xfrm>
          <a:prstGeom prst="flowChartConnector">
            <a:avLst/>
          </a:prstGeom>
          <a:solidFill>
            <a:srgbClr val="92D050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6540092"/>
            <a:ext cx="1285884" cy="27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" name="사각형 설명선 28"/>
          <p:cNvSpPr/>
          <p:nvPr/>
        </p:nvSpPr>
        <p:spPr>
          <a:xfrm>
            <a:off x="214282" y="3571876"/>
            <a:ext cx="3071834" cy="2857520"/>
          </a:xfrm>
          <a:prstGeom prst="wedgeRectCallout">
            <a:avLst>
              <a:gd name="adj1" fmla="val 85831"/>
              <a:gd name="adj2" fmla="val -112126"/>
            </a:avLst>
          </a:prstGeom>
          <a:solidFill>
            <a:schemeClr val="bg1">
              <a:alpha val="52000"/>
            </a:schemeClr>
          </a:solidFill>
          <a:ln>
            <a:solidFill>
              <a:srgbClr val="D355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altLang="ko-KR" sz="14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4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검증 </a:t>
            </a:r>
            <a:r>
              <a:rPr lang="ko-KR" altLang="en-US" sz="1400" b="1" dirty="0" err="1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실패한경우</a:t>
            </a:r>
            <a:r>
              <a:rPr lang="en-US" altLang="ko-KR" sz="14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]</a:t>
            </a:r>
            <a:r>
              <a:rPr lang="ko-KR" altLang="en-US" sz="14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endParaRPr lang="ko-KR" altLang="en-US" sz="14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44" name="사각형 설명선 43"/>
          <p:cNvSpPr/>
          <p:nvPr/>
        </p:nvSpPr>
        <p:spPr>
          <a:xfrm>
            <a:off x="3357554" y="3571876"/>
            <a:ext cx="3143272" cy="2857520"/>
          </a:xfrm>
          <a:prstGeom prst="wedgeRectCallout">
            <a:avLst>
              <a:gd name="adj1" fmla="val 194"/>
              <a:gd name="adj2" fmla="val -110735"/>
            </a:avLst>
          </a:prstGeom>
          <a:solidFill>
            <a:schemeClr val="bg1">
              <a:alpha val="52000"/>
            </a:schemeClr>
          </a:solidFill>
          <a:ln>
            <a:solidFill>
              <a:srgbClr val="D355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altLang="ko-KR" sz="1400" b="1" dirty="0" smtClean="0">
                <a:solidFill>
                  <a:srgbClr val="0070C0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400" b="1" dirty="0" smtClean="0">
                <a:solidFill>
                  <a:srgbClr val="0070C0"/>
                </a:solidFill>
                <a:latin typeface="가는각진제목체" pitchFamily="18" charset="-127"/>
                <a:ea typeface="가는각진제목체" pitchFamily="18" charset="-127"/>
              </a:rPr>
              <a:t>검증 성공한 경우</a:t>
            </a:r>
            <a:r>
              <a:rPr lang="en-US" altLang="ko-KR" sz="1400" b="1" dirty="0" smtClean="0">
                <a:solidFill>
                  <a:srgbClr val="0070C0"/>
                </a:solidFill>
                <a:latin typeface="가는각진제목체" pitchFamily="18" charset="-127"/>
                <a:ea typeface="가는각진제목체" pitchFamily="18" charset="-127"/>
              </a:rPr>
              <a:t>]</a:t>
            </a:r>
            <a:r>
              <a:rPr lang="ko-KR" altLang="en-US" sz="1400" b="1" dirty="0" smtClean="0">
                <a:solidFill>
                  <a:srgbClr val="0070C0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endParaRPr lang="ko-KR" altLang="en-US" sz="1400" b="1" dirty="0">
              <a:solidFill>
                <a:srgbClr val="0070C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072198" y="3286124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③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500166" y="3286124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②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pic>
        <p:nvPicPr>
          <p:cNvPr id="2" name="Picture 2" descr="C:\Users\min\Desktop\검증실패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561" y="3867171"/>
            <a:ext cx="3048000" cy="256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min\Desktop\검증성공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900" y="3833813"/>
            <a:ext cx="3048000" cy="256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2206" y="727056"/>
            <a:ext cx="5786478" cy="5148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1709" y="2454268"/>
            <a:ext cx="4970555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8143900" y="6586021"/>
            <a:ext cx="5517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/>
              <a:t>1 / 19</a:t>
            </a:r>
            <a:endParaRPr lang="ko-KR" altLang="en-US" sz="1000" b="1" dirty="0"/>
          </a:p>
        </p:txBody>
      </p:sp>
      <p:sp>
        <p:nvSpPr>
          <p:cNvPr id="6" name="순서도: 연결자 5"/>
          <p:cNvSpPr/>
          <p:nvPr/>
        </p:nvSpPr>
        <p:spPr>
          <a:xfrm>
            <a:off x="7849898" y="6662425"/>
            <a:ext cx="108000" cy="108000"/>
          </a:xfrm>
          <a:prstGeom prst="flowChartConnector">
            <a:avLst/>
          </a:prstGeom>
          <a:solidFill>
            <a:schemeClr val="accent1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순서도: 연결자 6"/>
          <p:cNvSpPr/>
          <p:nvPr/>
        </p:nvSpPr>
        <p:spPr>
          <a:xfrm>
            <a:off x="8030470" y="6660277"/>
            <a:ext cx="108000" cy="108000"/>
          </a:xfrm>
          <a:prstGeom prst="flowChartConnector">
            <a:avLst/>
          </a:prstGeom>
          <a:solidFill>
            <a:srgbClr val="92D050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" name="직선 연결선 7"/>
          <p:cNvCxnSpPr/>
          <p:nvPr/>
        </p:nvCxnSpPr>
        <p:spPr>
          <a:xfrm>
            <a:off x="1428728" y="500042"/>
            <a:ext cx="7715272" cy="1588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/>
          <p:cNvCxnSpPr/>
          <p:nvPr/>
        </p:nvCxnSpPr>
        <p:spPr>
          <a:xfrm>
            <a:off x="-8878" y="500042"/>
            <a:ext cx="2160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99048" y="125096"/>
            <a:ext cx="4294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atin typeface="휴먼옛체" pitchFamily="18" charset="-127"/>
                <a:ea typeface="휴먼옛체" pitchFamily="18" charset="-127"/>
              </a:rPr>
              <a:t>국토교통과학기술진흥원 홈페이지 접속</a:t>
            </a:r>
            <a:endParaRPr lang="ko-KR" altLang="en-US" dirty="0"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6715140" y="678144"/>
            <a:ext cx="2286016" cy="5857916"/>
          </a:xfrm>
          <a:prstGeom prst="rect">
            <a:avLst/>
          </a:prstGeom>
          <a:solidFill>
            <a:srgbClr val="F3F9FB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① www.kaia.re.kr</a:t>
            </a: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(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국토교통과학기술진흥원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)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홈페이지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②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고객참여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메뉴 선택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pPr marL="228600" indent="-228600">
              <a:buAutoNum type="circleNumDbPlain" startAt="3"/>
            </a:pP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좌측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평가위원등록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메뉴선택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pPr marL="228600" indent="-228600">
              <a:buAutoNum type="circleNumDbPlain" startAt="3"/>
            </a:pP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평가위원등록 화면 중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평가위원등록신청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탭 선택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pPr marL="228600" indent="-228600">
              <a:buAutoNum type="circleNumDbPlain" startAt="3"/>
            </a:pP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평가위원신청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cxnSp>
        <p:nvCxnSpPr>
          <p:cNvPr id="17" name="직선 연결선 16"/>
          <p:cNvCxnSpPr/>
          <p:nvPr/>
        </p:nvCxnSpPr>
        <p:spPr>
          <a:xfrm>
            <a:off x="26141" y="695264"/>
            <a:ext cx="1928826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18"/>
          <p:cNvCxnSpPr/>
          <p:nvPr/>
        </p:nvCxnSpPr>
        <p:spPr>
          <a:xfrm rot="5400000">
            <a:off x="-179120" y="857232"/>
            <a:ext cx="571504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연결선 19"/>
          <p:cNvCxnSpPr/>
          <p:nvPr/>
        </p:nvCxnSpPr>
        <p:spPr>
          <a:xfrm>
            <a:off x="4731010" y="6534472"/>
            <a:ext cx="1928826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직선 연결선 20"/>
          <p:cNvCxnSpPr/>
          <p:nvPr/>
        </p:nvCxnSpPr>
        <p:spPr>
          <a:xfrm rot="5400000">
            <a:off x="6302838" y="6367203"/>
            <a:ext cx="571504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직사각형 21"/>
          <p:cNvSpPr/>
          <p:nvPr/>
        </p:nvSpPr>
        <p:spPr>
          <a:xfrm>
            <a:off x="454769" y="830073"/>
            <a:ext cx="1428760" cy="232420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/>
          <p:cNvSpPr/>
          <p:nvPr/>
        </p:nvSpPr>
        <p:spPr>
          <a:xfrm>
            <a:off x="214282" y="3500438"/>
            <a:ext cx="1071570" cy="214314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1857356" y="785794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①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71538" y="3714752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③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2643174" y="1643050"/>
            <a:ext cx="428628" cy="214314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/>
          <p:cNvSpPr/>
          <p:nvPr/>
        </p:nvSpPr>
        <p:spPr>
          <a:xfrm>
            <a:off x="3286116" y="4760922"/>
            <a:ext cx="785818" cy="214314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TextBox 28"/>
          <p:cNvSpPr txBox="1"/>
          <p:nvPr/>
        </p:nvSpPr>
        <p:spPr>
          <a:xfrm>
            <a:off x="3071802" y="1643050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②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071934" y="4786322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④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31" name="모서리가 둥근 직사각형 30"/>
          <p:cNvSpPr/>
          <p:nvPr/>
        </p:nvSpPr>
        <p:spPr>
          <a:xfrm>
            <a:off x="258672" y="214290"/>
            <a:ext cx="71438" cy="1800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모서리가 둥근 직사각형 31"/>
          <p:cNvSpPr/>
          <p:nvPr/>
        </p:nvSpPr>
        <p:spPr>
          <a:xfrm>
            <a:off x="375328" y="214290"/>
            <a:ext cx="72000" cy="180000"/>
          </a:xfrm>
          <a:prstGeom prst="roundRect">
            <a:avLst/>
          </a:prstGeom>
          <a:solidFill>
            <a:schemeClr val="accent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모서리가 둥근 직사각형 32"/>
          <p:cNvSpPr/>
          <p:nvPr/>
        </p:nvSpPr>
        <p:spPr>
          <a:xfrm>
            <a:off x="142844" y="214290"/>
            <a:ext cx="72000" cy="180000"/>
          </a:xfrm>
          <a:prstGeom prst="roundRect">
            <a:avLst/>
          </a:prstGeom>
          <a:solidFill>
            <a:srgbClr val="92D05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직사각형 33"/>
          <p:cNvSpPr/>
          <p:nvPr/>
        </p:nvSpPr>
        <p:spPr>
          <a:xfrm>
            <a:off x="2500298" y="6143644"/>
            <a:ext cx="785818" cy="214314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TextBox 34"/>
          <p:cNvSpPr txBox="1"/>
          <p:nvPr/>
        </p:nvSpPr>
        <p:spPr>
          <a:xfrm>
            <a:off x="3328370" y="6072206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⑤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28975" y="3138489"/>
            <a:ext cx="268605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6540092"/>
            <a:ext cx="1285884" cy="27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1428728" y="500042"/>
            <a:ext cx="7715272" cy="1588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-10071" y="500678"/>
            <a:ext cx="2160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98841" y="12573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atin typeface="휴먼옛체" pitchFamily="18" charset="-127"/>
                <a:ea typeface="휴먼옛체" pitchFamily="18" charset="-127"/>
              </a:rPr>
              <a:t>참고</a:t>
            </a:r>
            <a:endParaRPr lang="ko-KR" altLang="en-US" dirty="0"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6715140" y="678144"/>
            <a:ext cx="2286016" cy="5857916"/>
          </a:xfrm>
          <a:prstGeom prst="rect">
            <a:avLst/>
          </a:prstGeom>
          <a:solidFill>
            <a:srgbClr val="F3F9FB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① [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실명인증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안되는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경우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</a:t>
            </a: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-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본원의 실명인증은 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NICE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평가정보㈜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를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통한 실명인증 을 함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.</a:t>
            </a: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-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정보제공 사이트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(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  <a:hlinkClick r:id="rId2"/>
              </a:rPr>
              <a:t>www.namecheck.co.kr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)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에서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확인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해야함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pPr>
              <a:buFontTx/>
              <a:buChar char="-"/>
            </a:pP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이름 개명으로 인한 경우는 본원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경영지원팀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(031-389-6336)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으로 문의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pPr>
              <a:buFontTx/>
              <a:buChar char="-"/>
            </a:pP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②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소속기관이 검색 안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되는경우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</a:t>
            </a:r>
          </a:p>
          <a:p>
            <a:pPr>
              <a:buFontTx/>
              <a:buChar char="-"/>
            </a:pP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사업자등록증 사본을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Fax (031-381-4334)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전송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pPr>
              <a:buFontTx/>
              <a:buChar char="-"/>
            </a:pP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③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학교 검색 이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안되는경우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</a:t>
            </a:r>
          </a:p>
          <a:p>
            <a:pPr>
              <a:buFontTx/>
              <a:buChar char="-"/>
            </a:pP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외국대학은 영문으로 검색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pPr>
              <a:buFontTx/>
              <a:buChar char="-"/>
            </a:pP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그외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검색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안되는경우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본원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경영지원팀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(031-389-6336)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으로 문의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pPr>
              <a:buFontTx/>
              <a:buChar char="-"/>
            </a:pP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pPr>
              <a:buFontTx/>
              <a:buChar char="-"/>
            </a:pP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pPr>
              <a:buFontTx/>
              <a:buChar char="-"/>
            </a:pP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 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</a:t>
            </a: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</a:t>
            </a: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cxnSp>
        <p:nvCxnSpPr>
          <p:cNvPr id="9" name="직선 연결선 8"/>
          <p:cNvCxnSpPr/>
          <p:nvPr/>
        </p:nvCxnSpPr>
        <p:spPr>
          <a:xfrm>
            <a:off x="24948" y="695900"/>
            <a:ext cx="1928826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/>
        </p:nvCxnSpPr>
        <p:spPr>
          <a:xfrm rot="5400000">
            <a:off x="-180313" y="857868"/>
            <a:ext cx="571504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4731010" y="6525419"/>
            <a:ext cx="1928826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 rot="5400000">
            <a:off x="5508590" y="5553863"/>
            <a:ext cx="21600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모서리가 둥근 직사각형 13"/>
          <p:cNvSpPr/>
          <p:nvPr/>
        </p:nvSpPr>
        <p:spPr>
          <a:xfrm>
            <a:off x="257479" y="214926"/>
            <a:ext cx="71438" cy="1800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/>
        </p:nvSpPr>
        <p:spPr>
          <a:xfrm>
            <a:off x="374135" y="214926"/>
            <a:ext cx="72000" cy="180000"/>
          </a:xfrm>
          <a:prstGeom prst="roundRect">
            <a:avLst/>
          </a:prstGeom>
          <a:solidFill>
            <a:schemeClr val="accent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모서리가 둥근 직사각형 15"/>
          <p:cNvSpPr/>
          <p:nvPr/>
        </p:nvSpPr>
        <p:spPr>
          <a:xfrm>
            <a:off x="141651" y="214926"/>
            <a:ext cx="72000" cy="180000"/>
          </a:xfrm>
          <a:prstGeom prst="roundRect">
            <a:avLst/>
          </a:prstGeom>
          <a:solidFill>
            <a:srgbClr val="92D05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TextBox 49"/>
          <p:cNvSpPr txBox="1"/>
          <p:nvPr/>
        </p:nvSpPr>
        <p:spPr>
          <a:xfrm>
            <a:off x="8143900" y="6586021"/>
            <a:ext cx="6254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/>
              <a:t>19 / 19</a:t>
            </a:r>
            <a:endParaRPr lang="ko-KR" altLang="en-US" sz="1000" b="1" dirty="0"/>
          </a:p>
        </p:txBody>
      </p:sp>
      <p:sp>
        <p:nvSpPr>
          <p:cNvPr id="51" name="순서도: 연결자 50"/>
          <p:cNvSpPr/>
          <p:nvPr/>
        </p:nvSpPr>
        <p:spPr>
          <a:xfrm>
            <a:off x="7849898" y="6662425"/>
            <a:ext cx="108000" cy="108000"/>
          </a:xfrm>
          <a:prstGeom prst="flowChartConnector">
            <a:avLst/>
          </a:prstGeom>
          <a:solidFill>
            <a:schemeClr val="accent1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순서도: 연결자 51"/>
          <p:cNvSpPr/>
          <p:nvPr/>
        </p:nvSpPr>
        <p:spPr>
          <a:xfrm>
            <a:off x="8030470" y="6660277"/>
            <a:ext cx="108000" cy="108000"/>
          </a:xfrm>
          <a:prstGeom prst="flowChartConnector">
            <a:avLst/>
          </a:prstGeom>
          <a:solidFill>
            <a:srgbClr val="92D050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6540092"/>
            <a:ext cx="1285884" cy="27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TextBox 25"/>
          <p:cNvSpPr txBox="1"/>
          <p:nvPr/>
        </p:nvSpPr>
        <p:spPr>
          <a:xfrm>
            <a:off x="357158" y="928670"/>
            <a:ext cx="50006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latin typeface="가는각진제목체" pitchFamily="18" charset="-127"/>
                <a:ea typeface="가는각진제목체" pitchFamily="18" charset="-127"/>
              </a:rPr>
              <a:t>1. </a:t>
            </a:r>
            <a:r>
              <a:rPr lang="ko-KR" altLang="en-US" sz="1200" b="1" dirty="0" err="1" smtClean="0">
                <a:latin typeface="가는각진제목체" pitchFamily="18" charset="-127"/>
                <a:ea typeface="가는각진제목체" pitchFamily="18" charset="-127"/>
              </a:rPr>
              <a:t>가입시</a:t>
            </a:r>
            <a:r>
              <a:rPr lang="ko-KR" altLang="en-US" sz="1200" b="1" dirty="0" smtClean="0">
                <a:latin typeface="가는각진제목체" pitchFamily="18" charset="-127"/>
                <a:ea typeface="가는각진제목체" pitchFamily="18" charset="-127"/>
              </a:rPr>
              <a:t>  실명인증이 </a:t>
            </a:r>
            <a:r>
              <a:rPr lang="ko-KR" altLang="en-US" sz="1200" b="1" dirty="0" err="1" smtClean="0">
                <a:latin typeface="가는각진제목체" pitchFamily="18" charset="-127"/>
                <a:ea typeface="가는각진제목체" pitchFamily="18" charset="-127"/>
              </a:rPr>
              <a:t>안되는경우</a:t>
            </a:r>
            <a:r>
              <a:rPr lang="ko-KR" altLang="en-US" sz="1200" b="1" dirty="0" smtClean="0">
                <a:latin typeface="가는각진제목체" pitchFamily="18" charset="-127"/>
                <a:ea typeface="가는각진제목체" pitchFamily="18" charset="-127"/>
              </a:rPr>
              <a:t> </a:t>
            </a:r>
            <a:endParaRPr lang="ko-KR" altLang="en-US" sz="1200" b="1" dirty="0">
              <a:latin typeface="가는각진제목체" pitchFamily="18" charset="-127"/>
              <a:ea typeface="가는각진제목체" pitchFamily="18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1285860"/>
            <a:ext cx="6215106" cy="507475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595" y="714356"/>
            <a:ext cx="6000792" cy="5801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직선 연결선 5"/>
          <p:cNvCxnSpPr/>
          <p:nvPr/>
        </p:nvCxnSpPr>
        <p:spPr>
          <a:xfrm>
            <a:off x="1428728" y="500042"/>
            <a:ext cx="7715272" cy="1588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-8878" y="500042"/>
            <a:ext cx="2160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00034" y="12509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atin typeface="휴먼옛체" pitchFamily="18" charset="-127"/>
                <a:ea typeface="휴먼옛체" pitchFamily="18" charset="-127"/>
              </a:rPr>
              <a:t>약관동의</a:t>
            </a:r>
            <a:endParaRPr lang="ko-KR" altLang="en-US" dirty="0"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6715140" y="678144"/>
            <a:ext cx="2286016" cy="5857916"/>
          </a:xfrm>
          <a:prstGeom prst="rect">
            <a:avLst/>
          </a:prstGeom>
          <a:solidFill>
            <a:srgbClr val="F3F9FB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①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회원가입 약관 동의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②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NTIS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가입 약관 동의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③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회원가입신청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cxnSp>
        <p:nvCxnSpPr>
          <p:cNvPr id="14" name="직선 연결선 13"/>
          <p:cNvCxnSpPr/>
          <p:nvPr/>
        </p:nvCxnSpPr>
        <p:spPr>
          <a:xfrm>
            <a:off x="26141" y="695264"/>
            <a:ext cx="1928826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rot="5400000">
            <a:off x="-179120" y="857232"/>
            <a:ext cx="571504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연결선 15"/>
          <p:cNvCxnSpPr/>
          <p:nvPr/>
        </p:nvCxnSpPr>
        <p:spPr>
          <a:xfrm>
            <a:off x="4731010" y="6534472"/>
            <a:ext cx="1928826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연결선 16"/>
          <p:cNvCxnSpPr/>
          <p:nvPr/>
        </p:nvCxnSpPr>
        <p:spPr>
          <a:xfrm rot="5400000">
            <a:off x="5508590" y="5562916"/>
            <a:ext cx="21600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직사각형 29"/>
          <p:cNvSpPr/>
          <p:nvPr/>
        </p:nvSpPr>
        <p:spPr>
          <a:xfrm>
            <a:off x="2143108" y="4214818"/>
            <a:ext cx="1857388" cy="285752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직사각형 30"/>
          <p:cNvSpPr/>
          <p:nvPr/>
        </p:nvSpPr>
        <p:spPr>
          <a:xfrm>
            <a:off x="1571604" y="5754772"/>
            <a:ext cx="3214710" cy="245996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직사각형 31"/>
          <p:cNvSpPr/>
          <p:nvPr/>
        </p:nvSpPr>
        <p:spPr>
          <a:xfrm>
            <a:off x="4786314" y="6000768"/>
            <a:ext cx="785818" cy="214314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TextBox 32"/>
          <p:cNvSpPr txBox="1"/>
          <p:nvPr/>
        </p:nvSpPr>
        <p:spPr>
          <a:xfrm>
            <a:off x="1857356" y="4223571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①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285852" y="5723769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②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500694" y="5938083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③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36" name="모서리가 둥근 직사각형 35"/>
          <p:cNvSpPr/>
          <p:nvPr/>
        </p:nvSpPr>
        <p:spPr>
          <a:xfrm>
            <a:off x="258672" y="214290"/>
            <a:ext cx="71438" cy="1800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모서리가 둥근 직사각형 36"/>
          <p:cNvSpPr/>
          <p:nvPr/>
        </p:nvSpPr>
        <p:spPr>
          <a:xfrm>
            <a:off x="375328" y="214290"/>
            <a:ext cx="72000" cy="180000"/>
          </a:xfrm>
          <a:prstGeom prst="roundRect">
            <a:avLst/>
          </a:prstGeom>
          <a:solidFill>
            <a:schemeClr val="accent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모서리가 둥근 직사각형 37"/>
          <p:cNvSpPr/>
          <p:nvPr/>
        </p:nvSpPr>
        <p:spPr>
          <a:xfrm>
            <a:off x="142844" y="214290"/>
            <a:ext cx="72000" cy="180000"/>
          </a:xfrm>
          <a:prstGeom prst="roundRect">
            <a:avLst/>
          </a:prstGeom>
          <a:solidFill>
            <a:srgbClr val="92D05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직사각형 38"/>
          <p:cNvSpPr/>
          <p:nvPr/>
        </p:nvSpPr>
        <p:spPr>
          <a:xfrm>
            <a:off x="4500562" y="2285992"/>
            <a:ext cx="714380" cy="3571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TextBox 39"/>
          <p:cNvSpPr txBox="1"/>
          <p:nvPr/>
        </p:nvSpPr>
        <p:spPr>
          <a:xfrm>
            <a:off x="8143900" y="6586021"/>
            <a:ext cx="5517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/>
              <a:t>2 / 19</a:t>
            </a:r>
            <a:endParaRPr lang="ko-KR" altLang="en-US" sz="1000" b="1" dirty="0"/>
          </a:p>
        </p:txBody>
      </p:sp>
      <p:sp>
        <p:nvSpPr>
          <p:cNvPr id="41" name="순서도: 연결자 40"/>
          <p:cNvSpPr/>
          <p:nvPr/>
        </p:nvSpPr>
        <p:spPr>
          <a:xfrm>
            <a:off x="7849898" y="6662425"/>
            <a:ext cx="108000" cy="108000"/>
          </a:xfrm>
          <a:prstGeom prst="flowChartConnector">
            <a:avLst/>
          </a:prstGeom>
          <a:solidFill>
            <a:schemeClr val="accent1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순서도: 연결자 41"/>
          <p:cNvSpPr/>
          <p:nvPr/>
        </p:nvSpPr>
        <p:spPr>
          <a:xfrm>
            <a:off x="8030470" y="6660277"/>
            <a:ext cx="108000" cy="108000"/>
          </a:xfrm>
          <a:prstGeom prst="flowChartConnector">
            <a:avLst/>
          </a:prstGeom>
          <a:solidFill>
            <a:srgbClr val="92D050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6540092"/>
            <a:ext cx="1285884" cy="27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714356"/>
            <a:ext cx="6407363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직선 연결선 5"/>
          <p:cNvCxnSpPr/>
          <p:nvPr/>
        </p:nvCxnSpPr>
        <p:spPr>
          <a:xfrm>
            <a:off x="1428728" y="500042"/>
            <a:ext cx="7715272" cy="1588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-8878" y="500042"/>
            <a:ext cx="2160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00034" y="12509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atin typeface="휴먼옛체" pitchFamily="18" charset="-127"/>
                <a:ea typeface="휴먼옛체" pitchFamily="18" charset="-127"/>
              </a:rPr>
              <a:t>실명인증</a:t>
            </a:r>
            <a:endParaRPr lang="ko-KR" altLang="en-US" dirty="0"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6715140" y="678144"/>
            <a:ext cx="2286016" cy="5857916"/>
          </a:xfrm>
          <a:prstGeom prst="rect">
            <a:avLst/>
          </a:prstGeom>
          <a:solidFill>
            <a:srgbClr val="F3F9FB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①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주민번호 및 이름 입력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②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실명확인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과학기술인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인증 후 회원가입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1"/>
                </a:solidFill>
              </a:rPr>
              <a:t>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cxnSp>
        <p:nvCxnSpPr>
          <p:cNvPr id="13" name="직선 연결선 12"/>
          <p:cNvCxnSpPr/>
          <p:nvPr/>
        </p:nvCxnSpPr>
        <p:spPr>
          <a:xfrm>
            <a:off x="26141" y="695264"/>
            <a:ext cx="1928826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 rot="5400000">
            <a:off x="-179120" y="857232"/>
            <a:ext cx="571504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>
            <a:off x="4731010" y="6534472"/>
            <a:ext cx="1928826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연결선 15"/>
          <p:cNvCxnSpPr/>
          <p:nvPr/>
        </p:nvCxnSpPr>
        <p:spPr>
          <a:xfrm rot="5400000">
            <a:off x="5508590" y="5562916"/>
            <a:ext cx="21600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모서리가 둥근 직사각형 26"/>
          <p:cNvSpPr/>
          <p:nvPr/>
        </p:nvSpPr>
        <p:spPr>
          <a:xfrm>
            <a:off x="258672" y="214290"/>
            <a:ext cx="71438" cy="1800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모서리가 둥근 직사각형 27"/>
          <p:cNvSpPr/>
          <p:nvPr/>
        </p:nvSpPr>
        <p:spPr>
          <a:xfrm>
            <a:off x="375328" y="214290"/>
            <a:ext cx="72000" cy="180000"/>
          </a:xfrm>
          <a:prstGeom prst="roundRect">
            <a:avLst/>
          </a:prstGeom>
          <a:solidFill>
            <a:schemeClr val="accent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모서리가 둥근 직사각형 28"/>
          <p:cNvSpPr/>
          <p:nvPr/>
        </p:nvSpPr>
        <p:spPr>
          <a:xfrm>
            <a:off x="142844" y="214290"/>
            <a:ext cx="72000" cy="180000"/>
          </a:xfrm>
          <a:prstGeom prst="roundRect">
            <a:avLst/>
          </a:prstGeom>
          <a:solidFill>
            <a:srgbClr val="92D05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TextBox 32"/>
          <p:cNvSpPr txBox="1"/>
          <p:nvPr/>
        </p:nvSpPr>
        <p:spPr>
          <a:xfrm>
            <a:off x="1428728" y="3143248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①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786314" y="3143248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②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47" name="직사각형 46"/>
          <p:cNvSpPr/>
          <p:nvPr/>
        </p:nvSpPr>
        <p:spPr>
          <a:xfrm>
            <a:off x="1714480" y="3000372"/>
            <a:ext cx="2071702" cy="571504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직사각형 47"/>
          <p:cNvSpPr/>
          <p:nvPr/>
        </p:nvSpPr>
        <p:spPr>
          <a:xfrm>
            <a:off x="4071934" y="3000372"/>
            <a:ext cx="714380" cy="571504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직사각형 49"/>
          <p:cNvSpPr/>
          <p:nvPr/>
        </p:nvSpPr>
        <p:spPr>
          <a:xfrm>
            <a:off x="3759023" y="1492107"/>
            <a:ext cx="714380" cy="21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TextBox 51"/>
          <p:cNvSpPr txBox="1"/>
          <p:nvPr/>
        </p:nvSpPr>
        <p:spPr>
          <a:xfrm>
            <a:off x="8143900" y="6586021"/>
            <a:ext cx="5517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/>
              <a:t>3 / 19</a:t>
            </a:r>
            <a:endParaRPr lang="ko-KR" altLang="en-US" sz="1000" b="1" dirty="0"/>
          </a:p>
        </p:txBody>
      </p:sp>
      <p:sp>
        <p:nvSpPr>
          <p:cNvPr id="53" name="순서도: 연결자 52"/>
          <p:cNvSpPr/>
          <p:nvPr/>
        </p:nvSpPr>
        <p:spPr>
          <a:xfrm>
            <a:off x="7849898" y="6662425"/>
            <a:ext cx="108000" cy="108000"/>
          </a:xfrm>
          <a:prstGeom prst="flowChartConnector">
            <a:avLst/>
          </a:prstGeom>
          <a:solidFill>
            <a:schemeClr val="accent1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순서도: 연결자 53"/>
          <p:cNvSpPr/>
          <p:nvPr/>
        </p:nvSpPr>
        <p:spPr>
          <a:xfrm>
            <a:off x="8030470" y="6660277"/>
            <a:ext cx="108000" cy="108000"/>
          </a:xfrm>
          <a:prstGeom prst="flowChartConnector">
            <a:avLst/>
          </a:prstGeom>
          <a:solidFill>
            <a:srgbClr val="92D050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6540092"/>
            <a:ext cx="1285884" cy="27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직선 연결선 5"/>
          <p:cNvCxnSpPr/>
          <p:nvPr/>
        </p:nvCxnSpPr>
        <p:spPr>
          <a:xfrm>
            <a:off x="1428728" y="500042"/>
            <a:ext cx="7715272" cy="1588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-8878" y="500042"/>
            <a:ext cx="2160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00034" y="12509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atin typeface="휴먼옛체" pitchFamily="18" charset="-127"/>
                <a:ea typeface="휴먼옛체" pitchFamily="18" charset="-127"/>
              </a:rPr>
              <a:t>계정등록</a:t>
            </a:r>
            <a:endParaRPr lang="ko-KR" altLang="en-US" dirty="0"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715140" y="678144"/>
            <a:ext cx="2286016" cy="5857916"/>
          </a:xfrm>
          <a:prstGeom prst="rect">
            <a:avLst/>
          </a:prstGeom>
          <a:solidFill>
            <a:srgbClr val="F3F9FB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① ID,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비밀번호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,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비밀번호 확인 입력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②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중복확인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③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확인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1"/>
                </a:solidFill>
              </a:rPr>
              <a:t>【 </a:t>
            </a:r>
            <a:r>
              <a:rPr lang="ko-KR" altLang="en-US" sz="1100" b="1" dirty="0" smtClean="0">
                <a:solidFill>
                  <a:schemeClr val="tx1"/>
                </a:solidFill>
              </a:rPr>
              <a:t>참고</a:t>
            </a:r>
            <a:r>
              <a:rPr lang="en-US" altLang="ko-KR" sz="1100" b="1" dirty="0" smtClean="0">
                <a:solidFill>
                  <a:schemeClr val="tx1"/>
                </a:solidFill>
              </a:rPr>
              <a:t>】</a:t>
            </a:r>
            <a:endParaRPr lang="en-US" altLang="ko-KR" sz="1100" b="1" dirty="0" smtClean="0">
              <a:solidFill>
                <a:schemeClr val="tx1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1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1"/>
                </a:solidFill>
                <a:latin typeface="가는각진제목체" pitchFamily="18" charset="-127"/>
                <a:ea typeface="가는각진제목체" pitchFamily="18" charset="-127"/>
              </a:rPr>
              <a:t>☞ 기존에 본원에 기 가입된 평가위원도 실명인증 확인  후 아이디</a:t>
            </a:r>
            <a:r>
              <a:rPr lang="en-US" altLang="ko-KR" sz="1100" b="1" dirty="0" smtClean="0">
                <a:solidFill>
                  <a:schemeClr val="tx1"/>
                </a:solidFill>
                <a:latin typeface="가는각진제목체" pitchFamily="18" charset="-127"/>
                <a:ea typeface="가는각진제목체" pitchFamily="18" charset="-127"/>
              </a:rPr>
              <a:t> /</a:t>
            </a:r>
            <a:r>
              <a:rPr lang="ko-KR" altLang="en-US" sz="1100" b="1" dirty="0" smtClean="0">
                <a:solidFill>
                  <a:schemeClr val="tx1"/>
                </a:solidFill>
                <a:latin typeface="가는각진제목체" pitchFamily="18" charset="-127"/>
                <a:ea typeface="가는각진제목체" pitchFamily="18" charset="-127"/>
              </a:rPr>
              <a:t>비밀번호 입력 화면 </a:t>
            </a:r>
            <a:r>
              <a:rPr lang="ko-KR" altLang="en-US" sz="1100" b="1" dirty="0" err="1" smtClean="0">
                <a:solidFill>
                  <a:schemeClr val="tx1"/>
                </a:solidFill>
                <a:latin typeface="가는각진제목체" pitchFamily="18" charset="-127"/>
                <a:ea typeface="가는각진제목체" pitchFamily="18" charset="-127"/>
              </a:rPr>
              <a:t>으로</a:t>
            </a:r>
            <a:r>
              <a:rPr lang="ko-KR" altLang="en-US" sz="1100" b="1" dirty="0" smtClean="0">
                <a:solidFill>
                  <a:schemeClr val="tx1"/>
                </a:solidFill>
                <a:latin typeface="가는각진제목체" pitchFamily="18" charset="-127"/>
                <a:ea typeface="가는각진제목체" pitchFamily="18" charset="-127"/>
              </a:rPr>
              <a:t> 이동 </a:t>
            </a:r>
            <a:endParaRPr lang="en-US" altLang="ko-KR" sz="1100" b="1" dirty="0" smtClean="0">
              <a:solidFill>
                <a:schemeClr val="tx1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1"/>
                </a:solidFill>
                <a:latin typeface="가는각진제목체" pitchFamily="18" charset="-127"/>
                <a:ea typeface="가는각진제목체" pitchFamily="18" charset="-127"/>
              </a:rPr>
              <a:t>  </a:t>
            </a:r>
            <a:r>
              <a:rPr lang="ko-KR" altLang="ko-KR" sz="1100" b="1" dirty="0" smtClean="0">
                <a:solidFill>
                  <a:schemeClr val="tx1"/>
                </a:solidFill>
                <a:latin typeface="가는각진제목체" pitchFamily="18" charset="-127"/>
                <a:ea typeface="가는각진제목체" pitchFamily="18" charset="-127"/>
              </a:rPr>
              <a:t>ⓐ</a:t>
            </a:r>
            <a:r>
              <a:rPr lang="en-US" altLang="ko-KR" sz="1100" b="1" dirty="0" smtClean="0">
                <a:solidFill>
                  <a:schemeClr val="tx1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ko-KR" altLang="en-US" sz="1100" b="1" dirty="0" smtClean="0">
                <a:solidFill>
                  <a:schemeClr val="tx1"/>
                </a:solidFill>
                <a:latin typeface="가는각진제목체" pitchFamily="18" charset="-127"/>
                <a:ea typeface="가는각진제목체" pitchFamily="18" charset="-127"/>
              </a:rPr>
              <a:t>아이디</a:t>
            </a:r>
            <a:r>
              <a:rPr lang="en-US" altLang="ko-KR" sz="1100" b="1" dirty="0" smtClean="0">
                <a:solidFill>
                  <a:schemeClr val="tx1"/>
                </a:solidFill>
                <a:latin typeface="가는각진제목체" pitchFamily="18" charset="-127"/>
                <a:ea typeface="가는각진제목체" pitchFamily="18" charset="-127"/>
              </a:rPr>
              <a:t>/</a:t>
            </a:r>
            <a:r>
              <a:rPr lang="ko-KR" altLang="en-US" sz="1100" b="1" dirty="0" smtClean="0">
                <a:solidFill>
                  <a:schemeClr val="tx1"/>
                </a:solidFill>
                <a:latin typeface="가는각진제목체" pitchFamily="18" charset="-127"/>
                <a:ea typeface="가는각진제목체" pitchFamily="18" charset="-127"/>
              </a:rPr>
              <a:t>비밀번호 </a:t>
            </a:r>
            <a:r>
              <a:rPr lang="ko-KR" altLang="en-US" sz="1100" b="1" dirty="0" err="1" smtClean="0">
                <a:solidFill>
                  <a:schemeClr val="tx1"/>
                </a:solidFill>
                <a:latin typeface="가는각진제목체" pitchFamily="18" charset="-127"/>
                <a:ea typeface="가는각진제목체" pitchFamily="18" charset="-127"/>
              </a:rPr>
              <a:t>잊은경우</a:t>
            </a:r>
            <a:r>
              <a:rPr lang="ko-KR" altLang="en-US" sz="1100" b="1" dirty="0" smtClean="0">
                <a:solidFill>
                  <a:schemeClr val="tx1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endParaRPr lang="en-US" altLang="ko-KR" sz="1100" b="1" dirty="0" smtClean="0">
              <a:solidFill>
                <a:schemeClr val="tx1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1"/>
                </a:solidFill>
                <a:latin typeface="가는각진제목체" pitchFamily="18" charset="-127"/>
                <a:ea typeface="가는각진제목체" pitchFamily="18" charset="-127"/>
              </a:rPr>
              <a:t>   [</a:t>
            </a:r>
            <a:r>
              <a:rPr lang="ko-KR" altLang="en-US" sz="1100" b="1" dirty="0" smtClean="0">
                <a:solidFill>
                  <a:schemeClr val="tx1"/>
                </a:solidFill>
                <a:latin typeface="가는각진제목체" pitchFamily="18" charset="-127"/>
                <a:ea typeface="가는각진제목체" pitchFamily="18" charset="-127"/>
              </a:rPr>
              <a:t>아이디 패스워드 찾기</a:t>
            </a:r>
            <a:r>
              <a:rPr lang="en-US" altLang="ko-KR" sz="1100" b="1" dirty="0" smtClean="0">
                <a:solidFill>
                  <a:schemeClr val="tx1"/>
                </a:solidFill>
                <a:latin typeface="가는각진제목체" pitchFamily="18" charset="-127"/>
                <a:ea typeface="가는각진제목체" pitchFamily="18" charset="-127"/>
              </a:rPr>
              <a:t>]  </a:t>
            </a:r>
            <a:r>
              <a:rPr lang="ko-KR" altLang="en-US" sz="1100" b="1" dirty="0" smtClean="0">
                <a:solidFill>
                  <a:schemeClr val="tx1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1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1"/>
                </a:solidFill>
                <a:latin typeface="가는각진제목체" pitchFamily="18" charset="-127"/>
                <a:ea typeface="가는각진제목체" pitchFamily="18" charset="-127"/>
              </a:rPr>
              <a:t>   </a:t>
            </a:r>
          </a:p>
          <a:p>
            <a:r>
              <a:rPr lang="en-US" altLang="ko-KR" sz="1100" b="1" dirty="0" smtClean="0">
                <a:solidFill>
                  <a:schemeClr val="tx1"/>
                </a:solidFill>
                <a:latin typeface="가는각진제목체" pitchFamily="18" charset="-127"/>
                <a:ea typeface="가는각진제목체" pitchFamily="18" charset="-127"/>
              </a:rPr>
              <a:t>   </a:t>
            </a: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cxnSp>
        <p:nvCxnSpPr>
          <p:cNvPr id="10" name="직선 연결선 9"/>
          <p:cNvCxnSpPr/>
          <p:nvPr/>
        </p:nvCxnSpPr>
        <p:spPr>
          <a:xfrm>
            <a:off x="26141" y="695264"/>
            <a:ext cx="1928826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 rot="5400000">
            <a:off x="-179120" y="857232"/>
            <a:ext cx="571504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>
            <a:off x="4731010" y="6534472"/>
            <a:ext cx="1928826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/>
        </p:nvCxnSpPr>
        <p:spPr>
          <a:xfrm rot="5400000">
            <a:off x="5508590" y="5562916"/>
            <a:ext cx="21600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모서리가 둥근 직사각형 14"/>
          <p:cNvSpPr/>
          <p:nvPr/>
        </p:nvSpPr>
        <p:spPr>
          <a:xfrm>
            <a:off x="258672" y="214290"/>
            <a:ext cx="71438" cy="1800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모서리가 둥근 직사각형 15"/>
          <p:cNvSpPr/>
          <p:nvPr/>
        </p:nvSpPr>
        <p:spPr>
          <a:xfrm>
            <a:off x="375328" y="214290"/>
            <a:ext cx="72000" cy="180000"/>
          </a:xfrm>
          <a:prstGeom prst="roundRect">
            <a:avLst/>
          </a:prstGeom>
          <a:solidFill>
            <a:schemeClr val="accent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모서리가 둥근 직사각형 16"/>
          <p:cNvSpPr/>
          <p:nvPr/>
        </p:nvSpPr>
        <p:spPr>
          <a:xfrm>
            <a:off x="142844" y="214290"/>
            <a:ext cx="72000" cy="180000"/>
          </a:xfrm>
          <a:prstGeom prst="roundRect">
            <a:avLst/>
          </a:prstGeom>
          <a:solidFill>
            <a:srgbClr val="92D05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990815"/>
            <a:ext cx="4500594" cy="3438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714356"/>
            <a:ext cx="4501320" cy="276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7" name="직선 연결선 36"/>
          <p:cNvCxnSpPr/>
          <p:nvPr/>
        </p:nvCxnSpPr>
        <p:spPr>
          <a:xfrm rot="5400000" flipH="1" flipV="1">
            <a:off x="2920875" y="2705327"/>
            <a:ext cx="3429024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직사각형 37"/>
          <p:cNvSpPr/>
          <p:nvPr/>
        </p:nvSpPr>
        <p:spPr>
          <a:xfrm>
            <a:off x="1160731" y="1776633"/>
            <a:ext cx="714380" cy="714380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직사각형 38"/>
          <p:cNvSpPr/>
          <p:nvPr/>
        </p:nvSpPr>
        <p:spPr>
          <a:xfrm>
            <a:off x="1839599" y="1821023"/>
            <a:ext cx="428628" cy="142876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TextBox 39"/>
          <p:cNvSpPr txBox="1"/>
          <p:nvPr/>
        </p:nvSpPr>
        <p:spPr>
          <a:xfrm>
            <a:off x="1000099" y="1508987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①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214545" y="1562733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②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2080547" y="2464379"/>
            <a:ext cx="357190" cy="214314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TextBox 42"/>
          <p:cNvSpPr txBox="1"/>
          <p:nvPr/>
        </p:nvSpPr>
        <p:spPr>
          <a:xfrm>
            <a:off x="2357421" y="2205261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③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9091" y="1294673"/>
            <a:ext cx="4071965" cy="278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6" name="TextBox 45"/>
          <p:cNvSpPr txBox="1"/>
          <p:nvPr/>
        </p:nvSpPr>
        <p:spPr>
          <a:xfrm>
            <a:off x="8143900" y="6586021"/>
            <a:ext cx="5517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/>
              <a:t>4 / 19</a:t>
            </a:r>
            <a:endParaRPr lang="ko-KR" altLang="en-US" sz="1000" b="1" dirty="0"/>
          </a:p>
        </p:txBody>
      </p:sp>
      <p:sp>
        <p:nvSpPr>
          <p:cNvPr id="47" name="순서도: 연결자 46"/>
          <p:cNvSpPr/>
          <p:nvPr/>
        </p:nvSpPr>
        <p:spPr>
          <a:xfrm>
            <a:off x="7849898" y="6662425"/>
            <a:ext cx="108000" cy="108000"/>
          </a:xfrm>
          <a:prstGeom prst="flowChartConnector">
            <a:avLst/>
          </a:prstGeom>
          <a:solidFill>
            <a:schemeClr val="accent1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순서도: 연결자 47"/>
          <p:cNvSpPr/>
          <p:nvPr/>
        </p:nvSpPr>
        <p:spPr>
          <a:xfrm>
            <a:off x="8030470" y="6660277"/>
            <a:ext cx="108000" cy="108000"/>
          </a:xfrm>
          <a:prstGeom prst="flowChartConnector">
            <a:avLst/>
          </a:prstGeom>
          <a:solidFill>
            <a:srgbClr val="92D050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57290" y="4143380"/>
            <a:ext cx="522639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" name="TextBox 28"/>
          <p:cNvSpPr txBox="1"/>
          <p:nvPr/>
        </p:nvSpPr>
        <p:spPr>
          <a:xfrm>
            <a:off x="4664054" y="714356"/>
            <a:ext cx="17524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  <a:sym typeface="Wingdings" pitchFamily="2" charset="2"/>
              </a:rPr>
              <a:t>◀</a:t>
            </a:r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  <a:sym typeface="Wingdings" pitchFamily="2" charset="2"/>
              </a:rPr>
              <a:t> </a:t>
            </a:r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신규 회원인 경우 화면</a:t>
            </a:r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]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643438" y="3714752"/>
            <a:ext cx="1992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기존 등록된 회원인 경우 화면</a:t>
            </a:r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]</a:t>
            </a:r>
          </a:p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            </a:t>
            </a:r>
            <a:r>
              <a:rPr lang="ko-KR" altLang="en-US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▼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596" y="6540092"/>
            <a:ext cx="1285884" cy="27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714356"/>
            <a:ext cx="6459970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직선 연결선 7"/>
          <p:cNvCxnSpPr/>
          <p:nvPr/>
        </p:nvCxnSpPr>
        <p:spPr>
          <a:xfrm>
            <a:off x="1428728" y="500042"/>
            <a:ext cx="7715272" cy="1588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/>
          <p:cNvCxnSpPr/>
          <p:nvPr/>
        </p:nvCxnSpPr>
        <p:spPr>
          <a:xfrm>
            <a:off x="-8878" y="500042"/>
            <a:ext cx="2160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00034" y="125096"/>
            <a:ext cx="1662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atin typeface="휴먼옛체" pitchFamily="18" charset="-127"/>
                <a:ea typeface="휴먼옛체" pitchFamily="18" charset="-127"/>
              </a:rPr>
              <a:t>필수정보 등록</a:t>
            </a:r>
            <a:endParaRPr lang="ko-KR" altLang="en-US" dirty="0"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715140" y="678144"/>
            <a:ext cx="2286016" cy="5857916"/>
          </a:xfrm>
          <a:prstGeom prst="rect">
            <a:avLst/>
          </a:prstGeom>
          <a:solidFill>
            <a:srgbClr val="F3F9FB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①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필수정보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탭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-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연락처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,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소속기관 등 입력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-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국적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,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소속기관은 조회 후 선택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※   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클릭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&gt;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새창에서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국가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(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혹은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  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기관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)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검색 후 선택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※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소속기관명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검색이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안될시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에는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  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사업자등록증 을 본원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Fax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로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  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보내주시면 등록해드립니다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.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※ Fax : 031-381-4334 </a:t>
            </a: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②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</a:t>
            </a: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cxnSp>
        <p:nvCxnSpPr>
          <p:cNvPr id="12" name="직선 연결선 11"/>
          <p:cNvCxnSpPr/>
          <p:nvPr/>
        </p:nvCxnSpPr>
        <p:spPr>
          <a:xfrm>
            <a:off x="26141" y="695264"/>
            <a:ext cx="1928826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/>
        </p:nvCxnSpPr>
        <p:spPr>
          <a:xfrm rot="5400000">
            <a:off x="-179120" y="857232"/>
            <a:ext cx="571504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>
            <a:off x="4731010" y="6534472"/>
            <a:ext cx="1928826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rot="5400000">
            <a:off x="5508590" y="5562916"/>
            <a:ext cx="21600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모서리가 둥근 직사각형 16"/>
          <p:cNvSpPr/>
          <p:nvPr/>
        </p:nvSpPr>
        <p:spPr>
          <a:xfrm>
            <a:off x="258672" y="214290"/>
            <a:ext cx="71438" cy="1800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모서리가 둥근 직사각형 17"/>
          <p:cNvSpPr/>
          <p:nvPr/>
        </p:nvSpPr>
        <p:spPr>
          <a:xfrm>
            <a:off x="375328" y="214290"/>
            <a:ext cx="72000" cy="180000"/>
          </a:xfrm>
          <a:prstGeom prst="roundRect">
            <a:avLst/>
          </a:prstGeom>
          <a:solidFill>
            <a:schemeClr val="accent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모서리가 둥근 직사각형 18"/>
          <p:cNvSpPr/>
          <p:nvPr/>
        </p:nvSpPr>
        <p:spPr>
          <a:xfrm>
            <a:off x="142844" y="214290"/>
            <a:ext cx="72000" cy="180000"/>
          </a:xfrm>
          <a:prstGeom prst="roundRect">
            <a:avLst/>
          </a:prstGeom>
          <a:solidFill>
            <a:srgbClr val="92D05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직사각형 29"/>
          <p:cNvSpPr/>
          <p:nvPr/>
        </p:nvSpPr>
        <p:spPr>
          <a:xfrm>
            <a:off x="571472" y="2214554"/>
            <a:ext cx="714380" cy="357190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TextBox 30"/>
          <p:cNvSpPr txBox="1"/>
          <p:nvPr/>
        </p:nvSpPr>
        <p:spPr>
          <a:xfrm>
            <a:off x="500034" y="2000240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①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2857488" y="5000636"/>
            <a:ext cx="419750" cy="205436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TextBox 32"/>
          <p:cNvSpPr txBox="1"/>
          <p:nvPr/>
        </p:nvSpPr>
        <p:spPr>
          <a:xfrm>
            <a:off x="2928926" y="5143512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②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pic>
        <p:nvPicPr>
          <p:cNvPr id="3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33729" y="1239609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767" y="1614905"/>
            <a:ext cx="1720549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" name="타원 35"/>
          <p:cNvSpPr/>
          <p:nvPr/>
        </p:nvSpPr>
        <p:spPr>
          <a:xfrm>
            <a:off x="8072462" y="1829219"/>
            <a:ext cx="214314" cy="214314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타원 36"/>
          <p:cNvSpPr/>
          <p:nvPr/>
        </p:nvSpPr>
        <p:spPr>
          <a:xfrm>
            <a:off x="8563650" y="2275603"/>
            <a:ext cx="214314" cy="214314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TextBox 40"/>
          <p:cNvSpPr txBox="1"/>
          <p:nvPr/>
        </p:nvSpPr>
        <p:spPr>
          <a:xfrm>
            <a:off x="8143900" y="6586021"/>
            <a:ext cx="5517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/>
              <a:t>5 / 19</a:t>
            </a:r>
            <a:endParaRPr lang="ko-KR" altLang="en-US" sz="1000" b="1" dirty="0"/>
          </a:p>
        </p:txBody>
      </p:sp>
      <p:sp>
        <p:nvSpPr>
          <p:cNvPr id="42" name="순서도: 연결자 41"/>
          <p:cNvSpPr/>
          <p:nvPr/>
        </p:nvSpPr>
        <p:spPr>
          <a:xfrm>
            <a:off x="7849898" y="6662425"/>
            <a:ext cx="108000" cy="108000"/>
          </a:xfrm>
          <a:prstGeom prst="flowChartConnector">
            <a:avLst/>
          </a:prstGeom>
          <a:solidFill>
            <a:schemeClr val="accent1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순서도: 연결자 42"/>
          <p:cNvSpPr/>
          <p:nvPr/>
        </p:nvSpPr>
        <p:spPr>
          <a:xfrm>
            <a:off x="8030470" y="6660277"/>
            <a:ext cx="108000" cy="108000"/>
          </a:xfrm>
          <a:prstGeom prst="flowChartConnector">
            <a:avLst/>
          </a:prstGeom>
          <a:solidFill>
            <a:srgbClr val="92D050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6540092"/>
            <a:ext cx="1285884" cy="27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714357"/>
            <a:ext cx="4449423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직선 연결선 7"/>
          <p:cNvCxnSpPr/>
          <p:nvPr/>
        </p:nvCxnSpPr>
        <p:spPr>
          <a:xfrm>
            <a:off x="1428728" y="500042"/>
            <a:ext cx="7715272" cy="1588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/>
          <p:cNvCxnSpPr/>
          <p:nvPr/>
        </p:nvCxnSpPr>
        <p:spPr>
          <a:xfrm>
            <a:off x="-10071" y="500678"/>
            <a:ext cx="2160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98841" y="125732"/>
            <a:ext cx="1662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atin typeface="휴먼옛체" pitchFamily="18" charset="-127"/>
                <a:ea typeface="휴먼옛체" pitchFamily="18" charset="-127"/>
              </a:rPr>
              <a:t>전문분야 등록</a:t>
            </a:r>
            <a:endParaRPr lang="ko-KR" altLang="en-US" dirty="0"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715140" y="678144"/>
            <a:ext cx="2286016" cy="5857916"/>
          </a:xfrm>
          <a:prstGeom prst="rect">
            <a:avLst/>
          </a:prstGeom>
          <a:solidFill>
            <a:srgbClr val="F3F9FB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①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전문분야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탭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-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국가과학기술표준분류 등 입력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-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각 전문분야는 조회 후 선택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※   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클릭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&gt;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새창에서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전문분야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  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검색 후 선택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신청할 전문분야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선택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(</a:t>
            </a:r>
            <a:r>
              <a:rPr lang="ko-KR" altLang="en-US" sz="11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복수선택 가능</a:t>
            </a:r>
            <a:r>
              <a:rPr lang="en-US" altLang="ko-KR" sz="11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)</a:t>
            </a: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-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「연구관리전문가」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선택시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하단의ⓐ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(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국가과학기술표준분류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및 핵심어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)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입력필수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→ </a:t>
            </a:r>
            <a:r>
              <a:rPr lang="en-US" altLang="ko-KR" sz="11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R&amp;D</a:t>
            </a:r>
            <a:r>
              <a:rPr lang="ko-KR" altLang="en-US" sz="11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전문가 </a:t>
            </a:r>
            <a:r>
              <a:rPr lang="ko-KR" altLang="en-US" sz="1100" b="1" dirty="0" err="1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로</a:t>
            </a:r>
            <a:r>
              <a:rPr lang="ko-KR" altLang="en-US" sz="11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 신청</a:t>
            </a:r>
            <a:endParaRPr lang="en-US" altLang="ko-KR" sz="1100" b="1" dirty="0" smtClean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-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「건설신기술전문가」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선택시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하단의</a:t>
            </a:r>
            <a:r>
              <a:rPr lang="en-US" altLang="ko-KR" sz="1100" b="1" dirty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ⓑ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(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건설신기술 전문기술 및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핵심어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)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입력필수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</a:t>
            </a:r>
          </a:p>
          <a:p>
            <a:r>
              <a:rPr lang="en-US" altLang="ko-KR" sz="11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→ </a:t>
            </a:r>
            <a:r>
              <a:rPr lang="ko-KR" altLang="en-US" sz="11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건설신기술전문가 </a:t>
            </a:r>
            <a:r>
              <a:rPr lang="ko-KR" altLang="en-US" sz="1100" b="1" dirty="0" err="1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로</a:t>
            </a:r>
            <a:r>
              <a:rPr lang="ko-KR" altLang="en-US" sz="11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 신청</a:t>
            </a:r>
            <a:endParaRPr lang="en-US" altLang="ko-KR" sz="1100" b="1" dirty="0" smtClean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-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「교통신기술전문가」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선택시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하단의ⓒ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(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교통신기술 전문기술 및 핵심어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)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입력필수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→ </a:t>
            </a:r>
            <a:r>
              <a:rPr lang="ko-KR" altLang="en-US" sz="11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교통신기술전문가 </a:t>
            </a:r>
            <a:r>
              <a:rPr lang="ko-KR" altLang="en-US" sz="1100" b="1" dirty="0" err="1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로</a:t>
            </a:r>
            <a:r>
              <a:rPr lang="ko-KR" altLang="en-US" sz="11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 신청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-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「녹색기술전문가」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선택시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하단의ⓓ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(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녹색기술 전문기술 및 핵심어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)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입력필수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→ </a:t>
            </a:r>
            <a:r>
              <a:rPr lang="ko-KR" altLang="en-US" sz="11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녹색기술전문가 </a:t>
            </a:r>
            <a:r>
              <a:rPr lang="ko-KR" altLang="en-US" sz="1100" b="1" dirty="0" err="1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로</a:t>
            </a:r>
            <a:r>
              <a:rPr lang="ko-KR" altLang="en-US" sz="11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 신청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-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「녹색사업전문가」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선택시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endParaRPr lang="en-US" altLang="ko-KR" sz="1100" b="1" dirty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하단의ⓔ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(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녹색사업 전문기술 및 핵심어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)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입력필수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→ </a:t>
            </a:r>
            <a:r>
              <a:rPr lang="ko-KR" altLang="en-US" sz="11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녹색사업전문가 </a:t>
            </a:r>
            <a:r>
              <a:rPr lang="ko-KR" altLang="en-US" sz="1100" b="1" dirty="0" err="1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로</a:t>
            </a:r>
            <a:r>
              <a:rPr lang="ko-KR" altLang="en-US" sz="11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 신청</a:t>
            </a:r>
            <a:endParaRPr lang="en-US" altLang="ko-KR" sz="1100" b="1" dirty="0" smtClean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②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</a:t>
            </a: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</a:t>
            </a: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 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</a:t>
            </a: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</a:t>
            </a: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cxnSp>
        <p:nvCxnSpPr>
          <p:cNvPr id="12" name="직선 연결선 11"/>
          <p:cNvCxnSpPr/>
          <p:nvPr/>
        </p:nvCxnSpPr>
        <p:spPr>
          <a:xfrm>
            <a:off x="24948" y="695900"/>
            <a:ext cx="1928826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/>
        </p:nvCxnSpPr>
        <p:spPr>
          <a:xfrm rot="5400000">
            <a:off x="-180313" y="857868"/>
            <a:ext cx="571504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>
            <a:off x="4731010" y="6525419"/>
            <a:ext cx="1928826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rot="5400000">
            <a:off x="5508590" y="5553863"/>
            <a:ext cx="21600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모서리가 둥근 직사각형 16"/>
          <p:cNvSpPr/>
          <p:nvPr/>
        </p:nvSpPr>
        <p:spPr>
          <a:xfrm>
            <a:off x="257479" y="214926"/>
            <a:ext cx="71438" cy="1800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모서리가 둥근 직사각형 17"/>
          <p:cNvSpPr/>
          <p:nvPr/>
        </p:nvSpPr>
        <p:spPr>
          <a:xfrm>
            <a:off x="374135" y="214926"/>
            <a:ext cx="72000" cy="180000"/>
          </a:xfrm>
          <a:prstGeom prst="roundRect">
            <a:avLst/>
          </a:prstGeom>
          <a:solidFill>
            <a:schemeClr val="accent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모서리가 둥근 직사각형 18"/>
          <p:cNvSpPr/>
          <p:nvPr/>
        </p:nvSpPr>
        <p:spPr>
          <a:xfrm>
            <a:off x="141651" y="214926"/>
            <a:ext cx="72000" cy="180000"/>
          </a:xfrm>
          <a:prstGeom prst="roundRect">
            <a:avLst/>
          </a:prstGeom>
          <a:solidFill>
            <a:srgbClr val="92D05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직사각형 37"/>
          <p:cNvSpPr/>
          <p:nvPr/>
        </p:nvSpPr>
        <p:spPr>
          <a:xfrm>
            <a:off x="2143108" y="1756109"/>
            <a:ext cx="428628" cy="214314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TextBox 38"/>
          <p:cNvSpPr txBox="1"/>
          <p:nvPr/>
        </p:nvSpPr>
        <p:spPr>
          <a:xfrm>
            <a:off x="2357422" y="1508927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①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pic>
        <p:nvPicPr>
          <p:cNvPr id="4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33729" y="1239609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5" name="직사각형 44"/>
          <p:cNvSpPr/>
          <p:nvPr/>
        </p:nvSpPr>
        <p:spPr>
          <a:xfrm>
            <a:off x="1571604" y="2071678"/>
            <a:ext cx="3786214" cy="714380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직사각형 46"/>
          <p:cNvSpPr/>
          <p:nvPr/>
        </p:nvSpPr>
        <p:spPr>
          <a:xfrm>
            <a:off x="1561665" y="2928934"/>
            <a:ext cx="3786214" cy="1000132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직사각형 47"/>
          <p:cNvSpPr/>
          <p:nvPr/>
        </p:nvSpPr>
        <p:spPr>
          <a:xfrm>
            <a:off x="1571604" y="3929066"/>
            <a:ext cx="3786214" cy="714380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직사각형 48"/>
          <p:cNvSpPr/>
          <p:nvPr/>
        </p:nvSpPr>
        <p:spPr>
          <a:xfrm>
            <a:off x="1571604" y="4643446"/>
            <a:ext cx="3786214" cy="714380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직사각형 49"/>
          <p:cNvSpPr/>
          <p:nvPr/>
        </p:nvSpPr>
        <p:spPr>
          <a:xfrm>
            <a:off x="1571604" y="5357826"/>
            <a:ext cx="3786214" cy="642942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TextBox 51"/>
          <p:cNvSpPr txBox="1"/>
          <p:nvPr/>
        </p:nvSpPr>
        <p:spPr>
          <a:xfrm>
            <a:off x="5338678" y="2223307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ⓐ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357818" y="3286124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ⓑ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357818" y="4143380"/>
            <a:ext cx="2786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ⓒ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357818" y="4929198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ⓓ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357818" y="5500702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ⓔ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30" y="1606838"/>
            <a:ext cx="1671666" cy="762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2" name="타원 41"/>
          <p:cNvSpPr/>
          <p:nvPr/>
        </p:nvSpPr>
        <p:spPr>
          <a:xfrm>
            <a:off x="8429652" y="1864445"/>
            <a:ext cx="214314" cy="214314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" name="오른쪽 화살표 61"/>
          <p:cNvSpPr/>
          <p:nvPr/>
        </p:nvSpPr>
        <p:spPr>
          <a:xfrm>
            <a:off x="7937653" y="232396"/>
            <a:ext cx="285752" cy="214314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3" name="TextBox 62"/>
          <p:cNvSpPr txBox="1"/>
          <p:nvPr/>
        </p:nvSpPr>
        <p:spPr>
          <a:xfrm>
            <a:off x="8183284" y="197170"/>
            <a:ext cx="8611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휴먼옛체" pitchFamily="18" charset="-127"/>
                <a:ea typeface="휴먼옛체" pitchFamily="18" charset="-127"/>
              </a:rPr>
              <a:t>뒷면 계속</a:t>
            </a:r>
            <a:endParaRPr lang="ko-KR" altLang="en-US" sz="1200" dirty="0"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64" name="직사각형 63"/>
          <p:cNvSpPr/>
          <p:nvPr/>
        </p:nvSpPr>
        <p:spPr>
          <a:xfrm>
            <a:off x="3315933" y="6072206"/>
            <a:ext cx="285752" cy="179438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5" name="TextBox 64"/>
          <p:cNvSpPr txBox="1"/>
          <p:nvPr/>
        </p:nvSpPr>
        <p:spPr>
          <a:xfrm>
            <a:off x="3500430" y="6143644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②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8143900" y="6586021"/>
            <a:ext cx="5517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/>
              <a:t>6 / 19</a:t>
            </a:r>
            <a:endParaRPr lang="ko-KR" altLang="en-US" sz="1000" b="1" dirty="0"/>
          </a:p>
        </p:txBody>
      </p:sp>
      <p:sp>
        <p:nvSpPr>
          <p:cNvPr id="67" name="순서도: 연결자 66"/>
          <p:cNvSpPr/>
          <p:nvPr/>
        </p:nvSpPr>
        <p:spPr>
          <a:xfrm>
            <a:off x="7849898" y="6662425"/>
            <a:ext cx="108000" cy="108000"/>
          </a:xfrm>
          <a:prstGeom prst="flowChartConnector">
            <a:avLst/>
          </a:prstGeom>
          <a:solidFill>
            <a:schemeClr val="accent1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" name="순서도: 연결자 67"/>
          <p:cNvSpPr/>
          <p:nvPr/>
        </p:nvSpPr>
        <p:spPr>
          <a:xfrm>
            <a:off x="8030470" y="6660277"/>
            <a:ext cx="108000" cy="108000"/>
          </a:xfrm>
          <a:prstGeom prst="flowChartConnector">
            <a:avLst/>
          </a:prstGeom>
          <a:solidFill>
            <a:srgbClr val="92D050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1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6540092"/>
            <a:ext cx="1285884" cy="27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5" y="714357"/>
            <a:ext cx="6429420" cy="4761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직선 연결선 6"/>
          <p:cNvCxnSpPr/>
          <p:nvPr/>
        </p:nvCxnSpPr>
        <p:spPr>
          <a:xfrm>
            <a:off x="1428728" y="500042"/>
            <a:ext cx="7715272" cy="1588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-10071" y="500678"/>
            <a:ext cx="2160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98841" y="125732"/>
            <a:ext cx="1662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atin typeface="휴먼옛체" pitchFamily="18" charset="-127"/>
                <a:ea typeface="휴먼옛체" pitchFamily="18" charset="-127"/>
              </a:rPr>
              <a:t>학력사항 등록</a:t>
            </a:r>
            <a:endParaRPr lang="ko-KR" altLang="en-US" dirty="0"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6715140" y="678144"/>
            <a:ext cx="2286016" cy="5857916"/>
          </a:xfrm>
          <a:prstGeom prst="rect">
            <a:avLst/>
          </a:prstGeom>
          <a:solidFill>
            <a:srgbClr val="F3F9FB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①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학력사항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탭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취득학력 정보 입력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②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추가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새창에서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학력정보 추가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학교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,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학과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,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취득국가는 조회 후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선택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※   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클릭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&gt;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새창에서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학교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(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학과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, </a:t>
            </a: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  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취득국가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)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검색 후 선택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③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최종학력 여부 선택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등록한 학력 중 최종학력으로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지정할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학력 선택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최종학력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변경시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⑤의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④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삭제할 학력 선택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⑤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의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버튼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클릭시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선택한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학력 삭제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⑤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등록된 학력사항 정보수정 후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 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※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수정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/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삭제시만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※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신규등록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(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추가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)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시는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버튼클릭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불필요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</a:t>
            </a: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</a:t>
            </a: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 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</a:t>
            </a: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</a:t>
            </a: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24948" y="695900"/>
            <a:ext cx="1928826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 rot="5400000">
            <a:off x="-180313" y="857868"/>
            <a:ext cx="571504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/>
        </p:nvCxnSpPr>
        <p:spPr>
          <a:xfrm>
            <a:off x="4731010" y="6525419"/>
            <a:ext cx="1928826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 rot="5400000">
            <a:off x="5508590" y="5553863"/>
            <a:ext cx="21600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모서리가 둥근 직사각형 15"/>
          <p:cNvSpPr/>
          <p:nvPr/>
        </p:nvSpPr>
        <p:spPr>
          <a:xfrm>
            <a:off x="257479" y="214926"/>
            <a:ext cx="71438" cy="1800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모서리가 둥근 직사각형 16"/>
          <p:cNvSpPr/>
          <p:nvPr/>
        </p:nvSpPr>
        <p:spPr>
          <a:xfrm>
            <a:off x="374135" y="214926"/>
            <a:ext cx="72000" cy="180000"/>
          </a:xfrm>
          <a:prstGeom prst="roundRect">
            <a:avLst/>
          </a:prstGeom>
          <a:solidFill>
            <a:schemeClr val="accent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모서리가 둥근 직사각형 17"/>
          <p:cNvSpPr/>
          <p:nvPr/>
        </p:nvSpPr>
        <p:spPr>
          <a:xfrm>
            <a:off x="141651" y="214926"/>
            <a:ext cx="72000" cy="180000"/>
          </a:xfrm>
          <a:prstGeom prst="roundRect">
            <a:avLst/>
          </a:prstGeom>
          <a:solidFill>
            <a:srgbClr val="92D05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사각형 설명선 48"/>
          <p:cNvSpPr/>
          <p:nvPr/>
        </p:nvSpPr>
        <p:spPr>
          <a:xfrm>
            <a:off x="1571604" y="4214818"/>
            <a:ext cx="3500462" cy="2286016"/>
          </a:xfrm>
          <a:prstGeom prst="wedgeRectCallout">
            <a:avLst>
              <a:gd name="adj1" fmla="val -60352"/>
              <a:gd name="adj2" fmla="val -117198"/>
            </a:avLst>
          </a:prstGeom>
          <a:solidFill>
            <a:schemeClr val="bg1">
              <a:alpha val="52000"/>
            </a:schemeClr>
          </a:solidFill>
          <a:ln>
            <a:solidFill>
              <a:srgbClr val="D355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0" name="직사각형 49"/>
          <p:cNvSpPr/>
          <p:nvPr/>
        </p:nvSpPr>
        <p:spPr>
          <a:xfrm>
            <a:off x="1857356" y="2214554"/>
            <a:ext cx="642942" cy="285752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직사각형 50"/>
          <p:cNvSpPr/>
          <p:nvPr/>
        </p:nvSpPr>
        <p:spPr>
          <a:xfrm>
            <a:off x="857224" y="2500306"/>
            <a:ext cx="357190" cy="214314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직사각형 51"/>
          <p:cNvSpPr/>
          <p:nvPr/>
        </p:nvSpPr>
        <p:spPr>
          <a:xfrm>
            <a:off x="448474" y="3458817"/>
            <a:ext cx="133352" cy="204790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직사각형 52"/>
          <p:cNvSpPr/>
          <p:nvPr/>
        </p:nvSpPr>
        <p:spPr>
          <a:xfrm>
            <a:off x="599417" y="3459803"/>
            <a:ext cx="133352" cy="204790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직사각형 54"/>
          <p:cNvSpPr/>
          <p:nvPr/>
        </p:nvSpPr>
        <p:spPr>
          <a:xfrm>
            <a:off x="2980486" y="3837750"/>
            <a:ext cx="357190" cy="214314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56850" y="4357694"/>
            <a:ext cx="3343778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7" name="TextBox 56"/>
          <p:cNvSpPr txBox="1"/>
          <p:nvPr/>
        </p:nvSpPr>
        <p:spPr>
          <a:xfrm>
            <a:off x="2143108" y="1928802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①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214414" y="2500306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②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00034" y="3214686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③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57158" y="3571876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④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266976" y="3643314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⑤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pic>
        <p:nvPicPr>
          <p:cNvPr id="6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34715" y="1928802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768" y="2285992"/>
            <a:ext cx="1643074" cy="1297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4" name="타원 63"/>
          <p:cNvSpPr/>
          <p:nvPr/>
        </p:nvSpPr>
        <p:spPr>
          <a:xfrm>
            <a:off x="8501090" y="3000372"/>
            <a:ext cx="214314" cy="214314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5" name="TextBox 64"/>
          <p:cNvSpPr txBox="1"/>
          <p:nvPr/>
        </p:nvSpPr>
        <p:spPr>
          <a:xfrm>
            <a:off x="8143900" y="6586021"/>
            <a:ext cx="5517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/>
              <a:t>7 / 19</a:t>
            </a:r>
            <a:endParaRPr lang="ko-KR" altLang="en-US" sz="1000" b="1" dirty="0"/>
          </a:p>
        </p:txBody>
      </p:sp>
      <p:sp>
        <p:nvSpPr>
          <p:cNvPr id="66" name="순서도: 연결자 65"/>
          <p:cNvSpPr/>
          <p:nvPr/>
        </p:nvSpPr>
        <p:spPr>
          <a:xfrm>
            <a:off x="7849898" y="6662425"/>
            <a:ext cx="108000" cy="108000"/>
          </a:xfrm>
          <a:prstGeom prst="flowChartConnector">
            <a:avLst/>
          </a:prstGeom>
          <a:solidFill>
            <a:schemeClr val="accent1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7" name="순서도: 연결자 66"/>
          <p:cNvSpPr/>
          <p:nvPr/>
        </p:nvSpPr>
        <p:spPr>
          <a:xfrm>
            <a:off x="8030470" y="6660277"/>
            <a:ext cx="108000" cy="108000"/>
          </a:xfrm>
          <a:prstGeom prst="flowChartConnector">
            <a:avLst/>
          </a:prstGeom>
          <a:solidFill>
            <a:srgbClr val="92D050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596" y="6540092"/>
            <a:ext cx="1285884" cy="27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" name="TextBox 35"/>
          <p:cNvSpPr txBox="1"/>
          <p:nvPr/>
        </p:nvSpPr>
        <p:spPr>
          <a:xfrm>
            <a:off x="1714480" y="5929330"/>
            <a:ext cx="314327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>
                <a:solidFill>
                  <a:srgbClr val="FF0000"/>
                </a:solidFill>
              </a:rPr>
              <a:t>* </a:t>
            </a:r>
            <a:r>
              <a:rPr lang="ko-KR" altLang="en-US" sz="1000" b="1" dirty="0" smtClean="0">
                <a:solidFill>
                  <a:srgbClr val="FF0000"/>
                </a:solidFill>
              </a:rPr>
              <a:t>학위 </a:t>
            </a:r>
            <a:r>
              <a:rPr lang="ko-KR" altLang="en-US" sz="1000" b="1" dirty="0" err="1" smtClean="0">
                <a:solidFill>
                  <a:srgbClr val="FF0000"/>
                </a:solidFill>
              </a:rPr>
              <a:t>선택시</a:t>
            </a:r>
            <a:r>
              <a:rPr lang="ko-KR" altLang="en-US" sz="1000" b="1" dirty="0" smtClean="0">
                <a:solidFill>
                  <a:srgbClr val="FF0000"/>
                </a:solidFill>
              </a:rPr>
              <a:t> </a:t>
            </a:r>
            <a:endParaRPr lang="en-US" altLang="ko-KR" sz="1000" b="1" dirty="0" smtClean="0">
              <a:solidFill>
                <a:srgbClr val="FF0000"/>
              </a:solidFill>
            </a:endParaRPr>
          </a:p>
          <a:p>
            <a:pPr marL="228600" indent="-228600">
              <a:buAutoNum type="arabicParenR"/>
            </a:pPr>
            <a:r>
              <a:rPr lang="ko-KR" altLang="en-US" sz="1000" b="1" dirty="0" smtClean="0"/>
              <a:t>박사</a:t>
            </a:r>
            <a:r>
              <a:rPr lang="en-US" altLang="ko-KR" sz="1000" b="1" dirty="0" smtClean="0">
                <a:sym typeface="Wingdings" pitchFamily="2" charset="2"/>
              </a:rPr>
              <a:t> </a:t>
            </a:r>
            <a:r>
              <a:rPr lang="ko-KR" altLang="en-US" sz="1000" b="1" dirty="0" smtClean="0">
                <a:sym typeface="Wingdings" pitchFamily="2" charset="2"/>
              </a:rPr>
              <a:t>석사</a:t>
            </a:r>
            <a:r>
              <a:rPr lang="en-US" altLang="ko-KR" sz="1000" b="1" dirty="0" smtClean="0">
                <a:sym typeface="Wingdings" pitchFamily="2" charset="2"/>
              </a:rPr>
              <a:t>, </a:t>
            </a:r>
            <a:r>
              <a:rPr lang="ko-KR" altLang="en-US" sz="1000" b="1" dirty="0" smtClean="0">
                <a:sym typeface="Wingdings" pitchFamily="2" charset="2"/>
              </a:rPr>
              <a:t>학사  추가  필수</a:t>
            </a:r>
            <a:endParaRPr lang="en-US" altLang="ko-KR" sz="1000" b="1" dirty="0" smtClean="0">
              <a:sym typeface="Wingdings" pitchFamily="2" charset="2"/>
            </a:endParaRPr>
          </a:p>
          <a:p>
            <a:pPr marL="228600" indent="-228600">
              <a:buAutoNum type="arabicParenR"/>
            </a:pPr>
            <a:r>
              <a:rPr lang="ko-KR" altLang="en-US" sz="1000" b="1" dirty="0" smtClean="0">
                <a:sym typeface="Wingdings" pitchFamily="2" charset="2"/>
              </a:rPr>
              <a:t>석사</a:t>
            </a:r>
            <a:r>
              <a:rPr lang="en-US" altLang="ko-KR" sz="1000" b="1" dirty="0" smtClean="0">
                <a:sym typeface="Wingdings" pitchFamily="2" charset="2"/>
              </a:rPr>
              <a:t> </a:t>
            </a:r>
            <a:r>
              <a:rPr lang="ko-KR" altLang="en-US" sz="1000" b="1" dirty="0" smtClean="0">
                <a:sym typeface="Wingdings" pitchFamily="2" charset="2"/>
              </a:rPr>
              <a:t>학사 추가 필수</a:t>
            </a:r>
            <a:endParaRPr lang="en-US" altLang="ko-KR" sz="1000" b="1" dirty="0" smtClean="0"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714356"/>
            <a:ext cx="6357982" cy="4814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직선 연결선 6"/>
          <p:cNvCxnSpPr/>
          <p:nvPr/>
        </p:nvCxnSpPr>
        <p:spPr>
          <a:xfrm>
            <a:off x="1428728" y="500042"/>
            <a:ext cx="7715272" cy="1588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-10071" y="500678"/>
            <a:ext cx="2160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98841" y="125732"/>
            <a:ext cx="1431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atin typeface="휴먼옛체" pitchFamily="18" charset="-127"/>
                <a:ea typeface="휴먼옛체" pitchFamily="18" charset="-127"/>
              </a:rPr>
              <a:t>자격증 등록</a:t>
            </a:r>
            <a:endParaRPr lang="ko-KR" altLang="en-US" dirty="0"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6715140" y="678144"/>
            <a:ext cx="2286016" cy="5857916"/>
          </a:xfrm>
          <a:prstGeom prst="rect">
            <a:avLst/>
          </a:prstGeom>
          <a:solidFill>
            <a:srgbClr val="F3F9FB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①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자격증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탭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취득자격 정보 입력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②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추가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새창에서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자격취득 정보 입력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③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삭제할 자격사항 선택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④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의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클릭시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선택한자격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정보 삭제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④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등록된 자격 정보수정 후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 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※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수정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/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삭제시만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※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신규등록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(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추가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)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시는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버튼클릭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불필요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⑤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추가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-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자격증  증빙 파일 등록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⑥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-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등록된 첨부파일 정보수정 후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  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※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수정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/</a:t>
            </a:r>
            <a:r>
              <a:rPr lang="ko-KR" altLang="en-US" sz="1100" b="1" dirty="0" err="1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삭제시만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 클릭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※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신규등록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(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추가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)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시는 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[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저장</a:t>
            </a:r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]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버튼클릭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불필요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  </a:t>
            </a:r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</a:t>
            </a: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 </a:t>
            </a: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en-US" altLang="ko-KR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</a:t>
            </a: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  <a:p>
            <a:r>
              <a:rPr lang="ko-KR" altLang="en-US" sz="1100" b="1" dirty="0" smtClean="0">
                <a:solidFill>
                  <a:schemeClr val="tx2"/>
                </a:solidFill>
                <a:latin typeface="가는각진제목체" pitchFamily="18" charset="-127"/>
                <a:ea typeface="가는각진제목체" pitchFamily="18" charset="-127"/>
              </a:rPr>
              <a:t>  </a:t>
            </a:r>
            <a:endParaRPr lang="en-US" altLang="ko-KR" sz="1100" b="1" dirty="0" smtClean="0">
              <a:solidFill>
                <a:schemeClr val="tx2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24948" y="695900"/>
            <a:ext cx="1928826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 rot="5400000">
            <a:off x="-180313" y="857868"/>
            <a:ext cx="571504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/>
        </p:nvCxnSpPr>
        <p:spPr>
          <a:xfrm>
            <a:off x="4731010" y="6525419"/>
            <a:ext cx="1928826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 rot="5400000">
            <a:off x="5508590" y="5553863"/>
            <a:ext cx="21600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모서리가 둥근 직사각형 15"/>
          <p:cNvSpPr/>
          <p:nvPr/>
        </p:nvSpPr>
        <p:spPr>
          <a:xfrm>
            <a:off x="257479" y="214926"/>
            <a:ext cx="71438" cy="1800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모서리가 둥근 직사각형 16"/>
          <p:cNvSpPr/>
          <p:nvPr/>
        </p:nvSpPr>
        <p:spPr>
          <a:xfrm>
            <a:off x="374135" y="214926"/>
            <a:ext cx="72000" cy="180000"/>
          </a:xfrm>
          <a:prstGeom prst="roundRect">
            <a:avLst/>
          </a:prstGeom>
          <a:solidFill>
            <a:schemeClr val="accent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모서리가 둥근 직사각형 17"/>
          <p:cNvSpPr/>
          <p:nvPr/>
        </p:nvSpPr>
        <p:spPr>
          <a:xfrm>
            <a:off x="141651" y="214926"/>
            <a:ext cx="72000" cy="180000"/>
          </a:xfrm>
          <a:prstGeom prst="roundRect">
            <a:avLst/>
          </a:prstGeom>
          <a:solidFill>
            <a:srgbClr val="92D05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직사각형 35"/>
          <p:cNvSpPr/>
          <p:nvPr/>
        </p:nvSpPr>
        <p:spPr>
          <a:xfrm>
            <a:off x="2428860" y="2214554"/>
            <a:ext cx="785818" cy="285752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직사각형 36"/>
          <p:cNvSpPr/>
          <p:nvPr/>
        </p:nvSpPr>
        <p:spPr>
          <a:xfrm>
            <a:off x="714348" y="2571744"/>
            <a:ext cx="357190" cy="142876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직사각형 37"/>
          <p:cNvSpPr/>
          <p:nvPr/>
        </p:nvSpPr>
        <p:spPr>
          <a:xfrm>
            <a:off x="500034" y="2928934"/>
            <a:ext cx="214314" cy="214314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직사각형 38"/>
          <p:cNvSpPr/>
          <p:nvPr/>
        </p:nvSpPr>
        <p:spPr>
          <a:xfrm>
            <a:off x="2928926" y="3929066"/>
            <a:ext cx="428628" cy="214314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TextBox 39"/>
          <p:cNvSpPr txBox="1"/>
          <p:nvPr/>
        </p:nvSpPr>
        <p:spPr>
          <a:xfrm>
            <a:off x="2857488" y="2000240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①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071538" y="2500306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②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2910" y="3071810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③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321342" y="3857628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⑥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44" name="사각형 설명선 43"/>
          <p:cNvSpPr/>
          <p:nvPr/>
        </p:nvSpPr>
        <p:spPr>
          <a:xfrm>
            <a:off x="1214414" y="4429132"/>
            <a:ext cx="3714776" cy="1857388"/>
          </a:xfrm>
          <a:prstGeom prst="wedgeRectCallout">
            <a:avLst>
              <a:gd name="adj1" fmla="val -53625"/>
              <a:gd name="adj2" fmla="val -143560"/>
            </a:avLst>
          </a:prstGeom>
          <a:solidFill>
            <a:schemeClr val="bg1">
              <a:alpha val="52000"/>
            </a:schemeClr>
          </a:solidFill>
          <a:ln>
            <a:solidFill>
              <a:srgbClr val="D355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4500570"/>
            <a:ext cx="3310278" cy="168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6" name="TextBox 45"/>
          <p:cNvSpPr txBox="1"/>
          <p:nvPr/>
        </p:nvSpPr>
        <p:spPr>
          <a:xfrm>
            <a:off x="8143900" y="6586021"/>
            <a:ext cx="5068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/>
              <a:t>8/ 19</a:t>
            </a:r>
            <a:endParaRPr lang="ko-KR" altLang="en-US" sz="1000" b="1" dirty="0"/>
          </a:p>
        </p:txBody>
      </p:sp>
      <p:sp>
        <p:nvSpPr>
          <p:cNvPr id="47" name="순서도: 연결자 46"/>
          <p:cNvSpPr/>
          <p:nvPr/>
        </p:nvSpPr>
        <p:spPr>
          <a:xfrm>
            <a:off x="7849898" y="6662425"/>
            <a:ext cx="108000" cy="108000"/>
          </a:xfrm>
          <a:prstGeom prst="flowChartConnector">
            <a:avLst/>
          </a:prstGeom>
          <a:solidFill>
            <a:schemeClr val="accent1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순서도: 연결자 47"/>
          <p:cNvSpPr/>
          <p:nvPr/>
        </p:nvSpPr>
        <p:spPr>
          <a:xfrm>
            <a:off x="8030470" y="6660277"/>
            <a:ext cx="108000" cy="108000"/>
          </a:xfrm>
          <a:prstGeom prst="flowChartConnector">
            <a:avLst/>
          </a:prstGeom>
          <a:solidFill>
            <a:srgbClr val="92D050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6540092"/>
            <a:ext cx="1285884" cy="27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" name="직사각형 29"/>
          <p:cNvSpPr/>
          <p:nvPr/>
        </p:nvSpPr>
        <p:spPr>
          <a:xfrm>
            <a:off x="802858" y="3357562"/>
            <a:ext cx="428628" cy="214314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TextBox 30"/>
          <p:cNvSpPr txBox="1"/>
          <p:nvPr/>
        </p:nvSpPr>
        <p:spPr>
          <a:xfrm>
            <a:off x="1000100" y="3571876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⑤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2960608" y="3101627"/>
            <a:ext cx="428628" cy="214314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TextBox 32"/>
          <p:cNvSpPr txBox="1"/>
          <p:nvPr/>
        </p:nvSpPr>
        <p:spPr>
          <a:xfrm>
            <a:off x="3353024" y="3030189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가는각진제목체" pitchFamily="18" charset="-127"/>
                <a:ea typeface="가는각진제목체" pitchFamily="18" charset="-127"/>
              </a:rPr>
              <a:t>④</a:t>
            </a:r>
            <a:endParaRPr lang="ko-KR" altLang="en-US" sz="1200" b="1" dirty="0">
              <a:solidFill>
                <a:srgbClr val="FF0000"/>
              </a:solidFill>
              <a:latin typeface="가는각진제목체" pitchFamily="18" charset="-127"/>
              <a:ea typeface="가는각진제목체" pitchFamily="18" charset="-127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4411</TotalTime>
  <Words>2255</Words>
  <Application>Microsoft Office PowerPoint</Application>
  <PresentationFormat>화면 슬라이드 쇼(4:3)</PresentationFormat>
  <Paragraphs>835</Paragraphs>
  <Slides>20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20</vt:i4>
      </vt:variant>
    </vt:vector>
  </HeadingPairs>
  <TitlesOfParts>
    <vt:vector size="21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R&amp;D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Microsoft Corporation</dc:creator>
  <cp:lastModifiedBy>min</cp:lastModifiedBy>
  <cp:revision>458</cp:revision>
  <dcterms:created xsi:type="dcterms:W3CDTF">2006-10-05T04:04:58Z</dcterms:created>
  <dcterms:modified xsi:type="dcterms:W3CDTF">2013-12-05T08:04:49Z</dcterms:modified>
</cp:coreProperties>
</file>