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915" r:id="rId2"/>
    <p:sldMasterId id="2147483918" r:id="rId3"/>
    <p:sldMasterId id="2147483963" r:id="rId4"/>
    <p:sldMasterId id="2147483966" r:id="rId5"/>
    <p:sldMasterId id="2147483969" r:id="rId6"/>
    <p:sldMasterId id="2147484014" r:id="rId7"/>
  </p:sldMasterIdLst>
  <p:notesMasterIdLst>
    <p:notesMasterId r:id="rId30"/>
  </p:notesMasterIdLst>
  <p:handoutMasterIdLst>
    <p:handoutMasterId r:id="rId31"/>
  </p:handoutMasterIdLst>
  <p:sldIdLst>
    <p:sldId id="1325" r:id="rId8"/>
    <p:sldId id="1353" r:id="rId9"/>
    <p:sldId id="1348" r:id="rId10"/>
    <p:sldId id="1330" r:id="rId11"/>
    <p:sldId id="1347" r:id="rId12"/>
    <p:sldId id="1349" r:id="rId13"/>
    <p:sldId id="1329" r:id="rId14"/>
    <p:sldId id="1339" r:id="rId15"/>
    <p:sldId id="1346" r:id="rId16"/>
    <p:sldId id="1338" r:id="rId17"/>
    <p:sldId id="1350" r:id="rId18"/>
    <p:sldId id="1328" r:id="rId19"/>
    <p:sldId id="1334" r:id="rId20"/>
    <p:sldId id="1352" r:id="rId21"/>
    <p:sldId id="1351" r:id="rId22"/>
    <p:sldId id="1344" r:id="rId23"/>
    <p:sldId id="1340" r:id="rId24"/>
    <p:sldId id="1331" r:id="rId25"/>
    <p:sldId id="1343" r:id="rId26"/>
    <p:sldId id="1332" r:id="rId27"/>
    <p:sldId id="1345" r:id="rId28"/>
    <p:sldId id="1333" r:id="rId29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22">
          <p15:clr>
            <a:srgbClr val="A4A3A4"/>
          </p15:clr>
        </p15:guide>
        <p15:guide id="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76088"/>
    <a:srgbClr val="3B72AB"/>
    <a:srgbClr val="C6D9F1"/>
    <a:srgbClr val="99CCFF"/>
    <a:srgbClr val="EAEAEA"/>
    <a:srgbClr val="009900"/>
    <a:srgbClr val="8EB4E3"/>
    <a:srgbClr val="0A048A"/>
    <a:srgbClr val="3B72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63" autoAdjust="0"/>
    <p:restoredTop sz="92009" autoAdjust="0"/>
  </p:normalViewPr>
  <p:slideViewPr>
    <p:cSldViewPr>
      <p:cViewPr varScale="1">
        <p:scale>
          <a:sx n="101" d="100"/>
          <a:sy n="101" d="100"/>
        </p:scale>
        <p:origin x="582" y="108"/>
      </p:cViewPr>
      <p:guideLst>
        <p:guide orient="horz"/>
        <p:guide pos="22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10434"/>
    </p:cViewPr>
  </p:sorterViewPr>
  <p:notesViewPr>
    <p:cSldViewPr>
      <p:cViewPr>
        <p:scale>
          <a:sx n="75" d="100"/>
          <a:sy n="75" d="100"/>
        </p:scale>
        <p:origin x="2442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10.&#50629;&#47924;&#44288;&#47144;&#54260;&#45908;\50.&#50808;&#48512;&#49464;&#48120;&#45208;\190718_&#48124;&#51088;&#49324;&#50629;&#54876;&#49457;&#54868;%20&#51221;&#52293;&#49464;&#48120;&#45208;\190607_&#48124;&#51088;&#49324;&#50629;&#52572;&#52488;&#51228;&#50504;&#54876;&#49457;&#54868;%20&#51221;&#52293;&#49464;&#48120;&#45208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'Sheet1 (2)'!$B$3</c:f>
              <c:strCache>
                <c:ptCount val="1"/>
                <c:pt idx="0">
                  <c:v>정부고시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'Sheet1 (2)'!$A$5:$A$18</c:f>
              <c:strCache>
                <c:ptCount val="14"/>
                <c:pt idx="0">
                  <c:v>교육</c:v>
                </c:pt>
                <c:pt idx="1">
                  <c:v>환경</c:v>
                </c:pt>
                <c:pt idx="2">
                  <c:v>국방</c:v>
                </c:pt>
                <c:pt idx="3">
                  <c:v>문화관광</c:v>
                </c:pt>
                <c:pt idx="4">
                  <c:v>주차장</c:v>
                </c:pt>
                <c:pt idx="5">
                  <c:v>복지</c:v>
                </c:pt>
                <c:pt idx="6">
                  <c:v>유통</c:v>
                </c:pt>
                <c:pt idx="7">
                  <c:v>정보통신</c:v>
                </c:pt>
                <c:pt idx="8">
                  <c:v>주택</c:v>
                </c:pt>
                <c:pt idx="9">
                  <c:v>공항</c:v>
                </c:pt>
                <c:pt idx="10">
                  <c:v>항만</c:v>
                </c:pt>
                <c:pt idx="11">
                  <c:v>도로</c:v>
                </c:pt>
                <c:pt idx="12">
                  <c:v>철도</c:v>
                </c:pt>
                <c:pt idx="13">
                  <c:v>계</c:v>
                </c:pt>
              </c:strCache>
            </c:strRef>
          </c:cat>
          <c:val>
            <c:numRef>
              <c:f>'Sheet1 (2)'!$B$5:$B$18</c:f>
              <c:numCache>
                <c:formatCode>General</c:formatCode>
                <c:ptCount val="14"/>
                <c:pt idx="0">
                  <c:v>2</c:v>
                </c:pt>
                <c:pt idx="1">
                  <c:v>27</c:v>
                </c:pt>
                <c:pt idx="2">
                  <c:v>0</c:v>
                </c:pt>
                <c:pt idx="3">
                  <c:v>1</c:v>
                </c:pt>
                <c:pt idx="4">
                  <c:v>24</c:v>
                </c:pt>
                <c:pt idx="5">
                  <c:v>0</c:v>
                </c:pt>
                <c:pt idx="6">
                  <c:v>4</c:v>
                </c:pt>
                <c:pt idx="7">
                  <c:v>0</c:v>
                </c:pt>
                <c:pt idx="8">
                  <c:v>0</c:v>
                </c:pt>
                <c:pt idx="9">
                  <c:v>13</c:v>
                </c:pt>
                <c:pt idx="10">
                  <c:v>13</c:v>
                </c:pt>
                <c:pt idx="11">
                  <c:v>19</c:v>
                </c:pt>
                <c:pt idx="12">
                  <c:v>5</c:v>
                </c:pt>
                <c:pt idx="13">
                  <c:v>108</c:v>
                </c:pt>
              </c:numCache>
            </c:numRef>
          </c:val>
        </c:ser>
        <c:ser>
          <c:idx val="1"/>
          <c:order val="1"/>
          <c:tx>
            <c:v>민간제안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'Sheet1 (2)'!$D$5:$D$18</c:f>
              <c:numCache>
                <c:formatCode>General</c:formatCode>
                <c:ptCount val="14"/>
                <c:pt idx="0">
                  <c:v>0</c:v>
                </c:pt>
                <c:pt idx="1">
                  <c:v>61</c:v>
                </c:pt>
                <c:pt idx="2">
                  <c:v>0</c:v>
                </c:pt>
                <c:pt idx="3">
                  <c:v>6</c:v>
                </c:pt>
                <c:pt idx="4">
                  <c:v>4</c:v>
                </c:pt>
                <c:pt idx="5">
                  <c:v>0</c:v>
                </c:pt>
                <c:pt idx="6">
                  <c:v>2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4</c:v>
                </c:pt>
                <c:pt idx="11">
                  <c:v>45</c:v>
                </c:pt>
                <c:pt idx="12">
                  <c:v>5</c:v>
                </c:pt>
                <c:pt idx="13">
                  <c:v>129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7147432"/>
        <c:axId val="267143120"/>
      </c:barChart>
      <c:catAx>
        <c:axId val="267147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67143120"/>
        <c:crosses val="autoZero"/>
        <c:auto val="1"/>
        <c:lblAlgn val="ctr"/>
        <c:lblOffset val="100"/>
        <c:noMultiLvlLbl val="0"/>
      </c:catAx>
      <c:valAx>
        <c:axId val="26714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67147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6400" cy="496888"/>
          </a:xfrm>
          <a:prstGeom prst="rect">
            <a:avLst/>
          </a:prstGeom>
        </p:spPr>
        <p:txBody>
          <a:bodyPr vert="horz" lIns="91403" tIns="45701" rIns="91403" bIns="4570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03" tIns="45701" rIns="91403" bIns="45701" rtlCol="0"/>
          <a:lstStyle>
            <a:lvl1pPr algn="r">
              <a:defRPr sz="1200"/>
            </a:lvl1pPr>
          </a:lstStyle>
          <a:p>
            <a:fld id="{24FE1584-B16D-401F-8069-094BED7898A5}" type="datetimeFigureOut">
              <a:rPr lang="ko-KR" altLang="en-US" smtClean="0"/>
              <a:t>2019-07-16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3" y="9429750"/>
            <a:ext cx="2946400" cy="496888"/>
          </a:xfrm>
          <a:prstGeom prst="rect">
            <a:avLst/>
          </a:prstGeom>
        </p:spPr>
        <p:txBody>
          <a:bodyPr vert="horz" lIns="91403" tIns="45701" rIns="91403" bIns="4570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03" tIns="45701" rIns="91403" bIns="45701" rtlCol="0" anchor="b"/>
          <a:lstStyle>
            <a:lvl1pPr algn="r">
              <a:defRPr sz="1200"/>
            </a:lvl1pPr>
          </a:lstStyle>
          <a:p>
            <a:fld id="{59EFEDDD-50B5-415A-BB9D-E3D0F0F57E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966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2945659" cy="495858"/>
          </a:xfrm>
          <a:prstGeom prst="rect">
            <a:avLst/>
          </a:prstGeom>
        </p:spPr>
        <p:txBody>
          <a:bodyPr vert="horz" lIns="90791" tIns="45395" rIns="90791" bIns="45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5858"/>
          </a:xfrm>
          <a:prstGeom prst="rect">
            <a:avLst/>
          </a:prstGeom>
        </p:spPr>
        <p:txBody>
          <a:bodyPr vert="horz" lIns="90791" tIns="45395" rIns="90791" bIns="45395" rtlCol="0"/>
          <a:lstStyle>
            <a:lvl1pPr algn="r">
              <a:defRPr sz="1200"/>
            </a:lvl1pPr>
          </a:lstStyle>
          <a:p>
            <a:fld id="{C8A681DB-9295-4C21-A239-B85CD8A1011E}" type="datetimeFigureOut">
              <a:rPr lang="ko-KR" altLang="en-US" smtClean="0"/>
              <a:pPr/>
              <a:t>2019-07-16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91" tIns="45395" rIns="90791" bIns="45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393"/>
            <a:ext cx="5438140" cy="4467461"/>
          </a:xfrm>
          <a:prstGeom prst="rect">
            <a:avLst/>
          </a:prstGeom>
        </p:spPr>
        <p:txBody>
          <a:bodyPr vert="horz" lIns="90791" tIns="45395" rIns="90791" bIns="45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4" y="9429202"/>
            <a:ext cx="2945659" cy="495858"/>
          </a:xfrm>
          <a:prstGeom prst="rect">
            <a:avLst/>
          </a:prstGeom>
        </p:spPr>
        <p:txBody>
          <a:bodyPr vert="horz" lIns="90791" tIns="45395" rIns="90791" bIns="45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5" y="9429202"/>
            <a:ext cx="2945659" cy="495858"/>
          </a:xfrm>
          <a:prstGeom prst="rect">
            <a:avLst/>
          </a:prstGeom>
        </p:spPr>
        <p:txBody>
          <a:bodyPr vert="horz" lIns="90791" tIns="45395" rIns="90791" bIns="45395" rtlCol="0" anchor="b"/>
          <a:lstStyle>
            <a:lvl1pPr algn="r">
              <a:defRPr sz="1200"/>
            </a:lvl1pPr>
          </a:lstStyle>
          <a:p>
            <a:fld id="{C982CC42-90DD-4B0E-B6B1-17221380DB2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417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강승필 교수님께서 발제 타이틀은 </a:t>
            </a:r>
            <a:r>
              <a:rPr lang="en-US" altLang="ko-KR" dirty="0" smtClean="0"/>
              <a:t>[</a:t>
            </a:r>
            <a:r>
              <a:rPr lang="ko-KR" altLang="en-US" dirty="0" smtClean="0"/>
              <a:t>민간투자 활성화를 위한 핵심 정책제언</a:t>
            </a:r>
            <a:r>
              <a:rPr lang="en-US" altLang="ko-KR" dirty="0" smtClean="0"/>
              <a:t>]</a:t>
            </a:r>
            <a:r>
              <a:rPr lang="ko-KR" altLang="en-US" dirty="0" smtClean="0"/>
              <a:t>이 적합할 것 같다는 의견을 주셨습니다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3129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BTL</a:t>
            </a:r>
            <a:r>
              <a:rPr lang="ko-KR" altLang="en-US" dirty="0" smtClean="0"/>
              <a:t>사업의 민간제안은 </a:t>
            </a:r>
            <a:r>
              <a:rPr lang="en-US" altLang="ko-KR" dirty="0" smtClean="0"/>
              <a:t>2016</a:t>
            </a:r>
            <a:r>
              <a:rPr lang="ko-KR" altLang="en-US" dirty="0" smtClean="0"/>
              <a:t>년도에 허용되었으나 국회의 한도액 승인 등에 따른 부담으로 인해 실질적인 제안활동은 아직 활성화되지 못하고 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때문에 민간제안시장은 </a:t>
            </a:r>
            <a:r>
              <a:rPr lang="ko-KR" altLang="en-US" dirty="0" err="1" smtClean="0"/>
              <a:t>수익형에</a:t>
            </a:r>
            <a:r>
              <a:rPr lang="ko-KR" altLang="en-US" dirty="0" smtClean="0"/>
              <a:t> 편중되어 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민간제안사업은 </a:t>
            </a:r>
            <a:r>
              <a:rPr lang="en-US" altLang="ko-KR" dirty="0" smtClean="0"/>
              <a:t>2000</a:t>
            </a:r>
            <a:r>
              <a:rPr lang="ko-KR" altLang="en-US" dirty="0" smtClean="0"/>
              <a:t>년도에 처음 추진된 이후 </a:t>
            </a:r>
            <a:r>
              <a:rPr lang="en-US" altLang="ko-KR" dirty="0" smtClean="0"/>
              <a:t>2008</a:t>
            </a:r>
            <a:r>
              <a:rPr lang="ko-KR" altLang="en-US" dirty="0" smtClean="0"/>
              <a:t>년을 정점으로 지속적으로 감소추세를 보이고 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또한 민간투자사업에 대한 </a:t>
            </a:r>
            <a:r>
              <a:rPr lang="en-US" altLang="ko-KR" dirty="0" smtClean="0"/>
              <a:t>KDI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적격성조사</a:t>
            </a:r>
            <a:r>
              <a:rPr lang="ko-KR" altLang="en-US" dirty="0" smtClean="0"/>
              <a:t> 수행현황을 보면 </a:t>
            </a:r>
            <a:r>
              <a:rPr lang="en-US" altLang="ko-KR" dirty="0" smtClean="0"/>
              <a:t>2009</a:t>
            </a:r>
            <a:r>
              <a:rPr lang="ko-KR" altLang="en-US" dirty="0" smtClean="0"/>
              <a:t>년 이후 급감했던 </a:t>
            </a:r>
            <a:r>
              <a:rPr lang="ko-KR" altLang="en-US" dirty="0" err="1" smtClean="0"/>
              <a:t>적격성검토</a:t>
            </a:r>
            <a:r>
              <a:rPr lang="ko-KR" altLang="en-US" dirty="0" smtClean="0"/>
              <a:t> 사업수가 신제도 </a:t>
            </a:r>
            <a:r>
              <a:rPr lang="ko-KR" altLang="en-US" dirty="0" err="1" smtClean="0"/>
              <a:t>도입이후</a:t>
            </a:r>
            <a:r>
              <a:rPr lang="ko-KR" altLang="en-US" dirty="0" smtClean="0"/>
              <a:t> 점차 증가하고 있음을 확인할 수 있음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1566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컨텐츠에</a:t>
            </a:r>
            <a:r>
              <a:rPr lang="ko-KR" altLang="en-US" dirty="0" smtClean="0"/>
              <a:t> 대해서 </a:t>
            </a:r>
            <a:r>
              <a:rPr lang="ko-KR" altLang="en-US" dirty="0" err="1" smtClean="0"/>
              <a:t>말씀드렸는데</a:t>
            </a:r>
            <a:r>
              <a:rPr lang="ko-KR" altLang="en-US" dirty="0" smtClean="0"/>
              <a:t>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Ⅰ~Ⅳ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까지는 간략하게 정리를 하고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정책제언 중 민간투자사업을 통한 노후시설물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개선쪽에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좀더 포커스를 맞추고 졸업여행에서 확인하셨던 노후역사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리모델링사업의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사례를 같이 얘기하면 좋을 것 같다고 하셨습니다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(googling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을 해봤는데 별도의 정보가 없었습니다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7186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2015</a:t>
            </a:r>
            <a:r>
              <a:rPr lang="ko-KR" altLang="en-US" dirty="0" smtClean="0"/>
              <a:t>년 정부는 복지예산 증액 및 </a:t>
            </a:r>
            <a:r>
              <a:rPr lang="en-US" altLang="ko-KR" dirty="0" smtClean="0"/>
              <a:t>SOC</a:t>
            </a:r>
            <a:r>
              <a:rPr lang="ko-KR" altLang="en-US" dirty="0" smtClean="0"/>
              <a:t>예산축소로 인해 민간투자확대정책을 시행하였고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정부에서 운영 </a:t>
            </a:r>
            <a:r>
              <a:rPr lang="en-US" altLang="ko-KR" dirty="0" smtClean="0"/>
              <a:t>Risk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share</a:t>
            </a:r>
            <a:r>
              <a:rPr lang="ko-KR" altLang="en-US" dirty="0" smtClean="0"/>
              <a:t>함으로써 낮은 수익률 및 요금으로 제안이 가능한 </a:t>
            </a:r>
            <a:r>
              <a:rPr lang="ko-KR" altLang="en-US" dirty="0" err="1" smtClean="0"/>
              <a:t>위험분담형</a:t>
            </a:r>
            <a:r>
              <a:rPr lang="ko-KR" altLang="en-US" dirty="0" smtClean="0"/>
              <a:t> </a:t>
            </a:r>
            <a:r>
              <a:rPr lang="en-US" altLang="ko-KR" dirty="0" smtClean="0"/>
              <a:t>BTO</a:t>
            </a:r>
            <a:r>
              <a:rPr lang="ko-KR" altLang="en-US" dirty="0" smtClean="0"/>
              <a:t>사업을 발표하면서 민자사업</a:t>
            </a:r>
            <a:r>
              <a:rPr lang="en-US" altLang="ko-KR" dirty="0" smtClean="0"/>
              <a:t> </a:t>
            </a:r>
            <a:r>
              <a:rPr lang="ko-KR" altLang="en-US" dirty="0" smtClean="0"/>
              <a:t>활성화 도모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Y16~17</a:t>
            </a:r>
            <a:r>
              <a:rPr lang="ko-KR" altLang="en-US" dirty="0" smtClean="0"/>
              <a:t>사이 </a:t>
            </a:r>
            <a:r>
              <a:rPr lang="en-US" altLang="ko-KR" dirty="0" smtClean="0"/>
              <a:t>BTO-A </a:t>
            </a:r>
            <a:r>
              <a:rPr lang="ko-KR" altLang="en-US" dirty="0" smtClean="0"/>
              <a:t>및 </a:t>
            </a:r>
            <a:r>
              <a:rPr lang="en-US" altLang="ko-KR" dirty="0" smtClean="0"/>
              <a:t>BTO-RS </a:t>
            </a:r>
            <a:r>
              <a:rPr lang="ko-KR" altLang="en-US" dirty="0" smtClean="0"/>
              <a:t>제도를 활용 교통시설물의 민간제안 활성화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2017</a:t>
            </a:r>
            <a:r>
              <a:rPr lang="ko-KR" altLang="en-US" dirty="0" smtClean="0"/>
              <a:t>년도 과거에 수행된 민자사업의 </a:t>
            </a:r>
            <a:r>
              <a:rPr lang="en-US" altLang="ko-KR" dirty="0" smtClean="0"/>
              <a:t>MRG </a:t>
            </a:r>
            <a:r>
              <a:rPr lang="ko-KR" altLang="en-US" dirty="0" smtClean="0"/>
              <a:t>문제가 부각되면서 민자사업에 대한 부정적인 여론이 형성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민자도로의 공공성강화 정책을 시행하면서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년도 민간제안 사업의 건수는 단 </a:t>
            </a:r>
            <a:r>
              <a:rPr lang="en-US" altLang="ko-KR" dirty="0" smtClean="0"/>
              <a:t>1</a:t>
            </a:r>
            <a:r>
              <a:rPr lang="ko-KR" altLang="en-US" dirty="0" smtClean="0"/>
              <a:t>건에 그침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대신 </a:t>
            </a:r>
            <a:r>
              <a:rPr lang="ko-KR" altLang="en-US" dirty="0" err="1" smtClean="0"/>
              <a:t>신안산선</a:t>
            </a:r>
            <a:r>
              <a:rPr lang="en-US" altLang="ko-KR" dirty="0" smtClean="0"/>
              <a:t>, GTX-A</a:t>
            </a:r>
            <a:r>
              <a:rPr lang="ko-KR" altLang="en-US" dirty="0" smtClean="0"/>
              <a:t>등 대형철도사업이 정부고시로 진행되었고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투자처가 줄어든 재무적출자자</a:t>
            </a:r>
            <a:r>
              <a:rPr lang="en-US" altLang="ko-KR" dirty="0" smtClean="0"/>
              <a:t>(FI)</a:t>
            </a:r>
            <a:r>
              <a:rPr lang="ko-KR" altLang="en-US" dirty="0" smtClean="0"/>
              <a:t>들이 사업의 </a:t>
            </a:r>
            <a:r>
              <a:rPr lang="ko-KR" altLang="en-US" dirty="0" err="1" smtClean="0"/>
              <a:t>대표사로</a:t>
            </a:r>
            <a:r>
              <a:rPr lang="ko-KR" altLang="en-US" dirty="0" smtClean="0"/>
              <a:t> 시장에 처음 등장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smtClean="0"/>
              <a:t>2019</a:t>
            </a:r>
            <a:r>
              <a:rPr lang="ko-KR" altLang="en-US" dirty="0" smtClean="0"/>
              <a:t>년 정부에서는 경제활성화 정책의 일환으로 민간투자사업 활성화 방안을 발표하였고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사실상 멈추었던 민간제안사업의 제안활동이 </a:t>
            </a:r>
            <a:r>
              <a:rPr lang="en-US" altLang="ko-KR" dirty="0" smtClean="0"/>
              <a:t>7</a:t>
            </a:r>
            <a:r>
              <a:rPr lang="ko-KR" altLang="en-US" dirty="0" smtClean="0"/>
              <a:t>월부터 다시 시작되었음</a:t>
            </a:r>
            <a:r>
              <a:rPr lang="en-US" altLang="ko-KR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8042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2017</a:t>
            </a:r>
            <a:r>
              <a:rPr lang="ko-KR" altLang="en-US" dirty="0" smtClean="0"/>
              <a:t>년 공공성 강화정책 이후 주무관청은 신규사업 제안서 접수에 소극적으로 임하게 되었고 기존에 새로운 제도로 제안되었던 사업들의 </a:t>
            </a:r>
            <a:r>
              <a:rPr lang="ko-KR" altLang="en-US" dirty="0" err="1" smtClean="0"/>
              <a:t>적격성</a:t>
            </a:r>
            <a:r>
              <a:rPr lang="ko-KR" altLang="en-US" dirty="0" smtClean="0"/>
              <a:t> 통과비율마저 저조한 성과를 거두면서 신규사업의 발굴 및 제안활동이 급격히 감소하였음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민간에서는 신규제안이 어려워지면서 민간투자로 운영에 들어간 </a:t>
            </a:r>
            <a:r>
              <a:rPr lang="en-US" altLang="ko-KR" dirty="0" smtClean="0"/>
              <a:t>SOC</a:t>
            </a:r>
            <a:r>
              <a:rPr lang="ko-KR" altLang="en-US" dirty="0" smtClean="0"/>
              <a:t>시설물 운영시장에 눈을 돌리게 되었고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건설출자자의 운영사업 진출이 활발하게 이루어졌음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smtClean="0"/>
              <a:t>FI</a:t>
            </a:r>
            <a:r>
              <a:rPr lang="ko-KR" altLang="en-US" dirty="0" smtClean="0"/>
              <a:t>는 </a:t>
            </a:r>
            <a:r>
              <a:rPr lang="ko-KR" altLang="en-US" dirty="0" err="1" smtClean="0"/>
              <a:t>적격성을</a:t>
            </a:r>
            <a:r>
              <a:rPr lang="ko-KR" altLang="en-US" dirty="0" smtClean="0"/>
              <a:t> 통과하고 </a:t>
            </a:r>
            <a:r>
              <a:rPr lang="en-US" altLang="ko-KR" dirty="0" smtClean="0"/>
              <a:t>PF</a:t>
            </a:r>
            <a:r>
              <a:rPr lang="ko-KR" altLang="en-US" dirty="0" smtClean="0"/>
              <a:t>시장에 나오는 사업이 줄어들게 되어 투자처가 감소되는 상황에서 대형철도사업이 정부고시로 나오게 되자 사업의 </a:t>
            </a:r>
            <a:r>
              <a:rPr lang="ko-KR" altLang="en-US" dirty="0" err="1" smtClean="0"/>
              <a:t>대표사로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직접참여함으로써</a:t>
            </a:r>
            <a:r>
              <a:rPr lang="ko-KR" altLang="en-US" dirty="0" smtClean="0"/>
              <a:t> 민자시장 축소에 대응하였음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16161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2015</a:t>
            </a:r>
            <a:r>
              <a:rPr lang="ko-KR" altLang="en-US" dirty="0" smtClean="0"/>
              <a:t>년 정부는 복지예산 증액 및 </a:t>
            </a:r>
            <a:r>
              <a:rPr lang="en-US" altLang="ko-KR" dirty="0" smtClean="0"/>
              <a:t>SOC</a:t>
            </a:r>
            <a:r>
              <a:rPr lang="ko-KR" altLang="en-US" dirty="0" smtClean="0"/>
              <a:t>예산축소로 인해 민간투자확대정책을 시행하였고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정부에서 운영 </a:t>
            </a:r>
            <a:r>
              <a:rPr lang="en-US" altLang="ko-KR" dirty="0" smtClean="0"/>
              <a:t>Risk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share</a:t>
            </a:r>
            <a:r>
              <a:rPr lang="ko-KR" altLang="en-US" dirty="0" smtClean="0"/>
              <a:t>함으로써 낮은 수익률 및 요금으로 제안이 가능한 </a:t>
            </a:r>
            <a:r>
              <a:rPr lang="ko-KR" altLang="en-US" dirty="0" err="1" smtClean="0"/>
              <a:t>위험분담형</a:t>
            </a:r>
            <a:r>
              <a:rPr lang="ko-KR" altLang="en-US" dirty="0" smtClean="0"/>
              <a:t> </a:t>
            </a:r>
            <a:r>
              <a:rPr lang="en-US" altLang="ko-KR" dirty="0" smtClean="0"/>
              <a:t>BTO</a:t>
            </a:r>
            <a:r>
              <a:rPr lang="ko-KR" altLang="en-US" dirty="0" smtClean="0"/>
              <a:t>사업을 발표하면서 민자사업</a:t>
            </a:r>
            <a:r>
              <a:rPr lang="en-US" altLang="ko-KR" dirty="0" smtClean="0"/>
              <a:t> </a:t>
            </a:r>
            <a:r>
              <a:rPr lang="ko-KR" altLang="en-US" dirty="0" smtClean="0"/>
              <a:t>활성화 도모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Y16~17</a:t>
            </a:r>
            <a:r>
              <a:rPr lang="ko-KR" altLang="en-US" dirty="0" smtClean="0"/>
              <a:t>사이 </a:t>
            </a:r>
            <a:r>
              <a:rPr lang="en-US" altLang="ko-KR" dirty="0" smtClean="0"/>
              <a:t>BTO-A </a:t>
            </a:r>
            <a:r>
              <a:rPr lang="ko-KR" altLang="en-US" dirty="0" smtClean="0"/>
              <a:t>및 </a:t>
            </a:r>
            <a:r>
              <a:rPr lang="en-US" altLang="ko-KR" dirty="0" smtClean="0"/>
              <a:t>BTO-RS </a:t>
            </a:r>
            <a:r>
              <a:rPr lang="ko-KR" altLang="en-US" dirty="0" smtClean="0"/>
              <a:t>제도를 활용 교통시설물의 민간제안 활성화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2017</a:t>
            </a:r>
            <a:r>
              <a:rPr lang="ko-KR" altLang="en-US" dirty="0" smtClean="0"/>
              <a:t>년도 과거에 수행된 민자사업의 </a:t>
            </a:r>
            <a:r>
              <a:rPr lang="en-US" altLang="ko-KR" dirty="0" smtClean="0"/>
              <a:t>MRG </a:t>
            </a:r>
            <a:r>
              <a:rPr lang="ko-KR" altLang="en-US" dirty="0" smtClean="0"/>
              <a:t>문제가 부각되면서 민자사업에 대한 부정적인 여론이 형성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민자도로의 공공성강화 정책을 시행하면서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년도 민간제안 사업의 건수는 단 </a:t>
            </a:r>
            <a:r>
              <a:rPr lang="en-US" altLang="ko-KR" dirty="0" smtClean="0"/>
              <a:t>1</a:t>
            </a:r>
            <a:r>
              <a:rPr lang="ko-KR" altLang="en-US" dirty="0" smtClean="0"/>
              <a:t>건에 그침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대신 </a:t>
            </a:r>
            <a:r>
              <a:rPr lang="ko-KR" altLang="en-US" dirty="0" err="1" smtClean="0"/>
              <a:t>신안산선</a:t>
            </a:r>
            <a:r>
              <a:rPr lang="en-US" altLang="ko-KR" dirty="0" smtClean="0"/>
              <a:t>, GTX-A</a:t>
            </a:r>
            <a:r>
              <a:rPr lang="ko-KR" altLang="en-US" dirty="0" smtClean="0"/>
              <a:t>등 대형철도사업이 정부고시로 진행되었고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투자처가 줄어든 재무적출자자</a:t>
            </a:r>
            <a:r>
              <a:rPr lang="en-US" altLang="ko-KR" dirty="0" smtClean="0"/>
              <a:t>(FI)</a:t>
            </a:r>
            <a:r>
              <a:rPr lang="ko-KR" altLang="en-US" dirty="0" smtClean="0"/>
              <a:t>들이 사업의 </a:t>
            </a:r>
            <a:r>
              <a:rPr lang="ko-KR" altLang="en-US" dirty="0" err="1" smtClean="0"/>
              <a:t>대표사로</a:t>
            </a:r>
            <a:r>
              <a:rPr lang="ko-KR" altLang="en-US" dirty="0" smtClean="0"/>
              <a:t> 시장에 처음 등장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smtClean="0"/>
              <a:t>2019</a:t>
            </a:r>
            <a:r>
              <a:rPr lang="ko-KR" altLang="en-US" dirty="0" smtClean="0"/>
              <a:t>년 정부에서는 경제활성화 정책의 일환으로 민간투자사업 활성화 방안을 발표하였고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사실상 멈추었던 민간제안사업의 제안활동이 </a:t>
            </a:r>
            <a:r>
              <a:rPr lang="en-US" altLang="ko-KR" dirty="0" smtClean="0"/>
              <a:t>7</a:t>
            </a:r>
            <a:r>
              <a:rPr lang="ko-KR" altLang="en-US" dirty="0" smtClean="0"/>
              <a:t>월부터 다시 시작되었음</a:t>
            </a:r>
            <a:r>
              <a:rPr lang="en-US" altLang="ko-KR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58353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컨텐츠에</a:t>
            </a:r>
            <a:r>
              <a:rPr lang="ko-KR" altLang="en-US" dirty="0" smtClean="0"/>
              <a:t> 대해서 </a:t>
            </a:r>
            <a:r>
              <a:rPr lang="ko-KR" altLang="en-US" dirty="0" err="1" smtClean="0"/>
              <a:t>말씀드렸는데</a:t>
            </a:r>
            <a:r>
              <a:rPr lang="ko-KR" altLang="en-US" dirty="0" smtClean="0"/>
              <a:t>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Ⅰ~Ⅳ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까지는 간략하게 정리를 하고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정책제언 중 민간투자사업을 통한 노후시설물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개선쪽에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좀더 포커스를 맞추고 졸업여행에서 확인하셨던 노후역사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리모델링사업의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사례를 같이 얘기하면 좋을 것 같다고 하셨습니다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(googling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을 해봤는데 별도의 정보가 없었습니다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34458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지금까지 민간투자사업의 정책변화와 민간투자사업의 역할 또한 민간투자사업의 추진현황들에 대해서 확인하였으며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건설경제에 한 축을 담당하고 있는 민간투자사업의 침체를 확인할 수 있었음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민간투자사업의 활성화를 위해서는 정책 변화에 민감하게 반응하는 민간투자사업의 특성상 정책의 일관성 유지가 선행되어야 하며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또한</a:t>
            </a:r>
            <a:r>
              <a:rPr lang="en-US" altLang="ko-KR" dirty="0" smtClean="0"/>
              <a:t> </a:t>
            </a:r>
            <a:r>
              <a:rPr lang="ko-KR" altLang="en-US" dirty="0" smtClean="0"/>
              <a:t>제안사업에 대한 객관적인 평가와 평가결과 공개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지속적인 최초제안유도정책이 필요함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그리고 민간투자사업의 </a:t>
            </a:r>
            <a:r>
              <a:rPr lang="en-US" altLang="ko-KR" dirty="0" smtClean="0"/>
              <a:t>sustainability</a:t>
            </a:r>
            <a:r>
              <a:rPr lang="ko-KR" altLang="en-US" dirty="0" smtClean="0"/>
              <a:t>를 확보할 수 있도록 민간투자사업 제도 개편과</a:t>
            </a:r>
            <a:r>
              <a:rPr lang="en-US" altLang="ko-KR" dirty="0" smtClean="0"/>
              <a:t> </a:t>
            </a:r>
            <a:r>
              <a:rPr lang="ko-KR" altLang="en-US" dirty="0" smtClean="0"/>
              <a:t>노후시설물개선 시장에 민간투자를 유도함으로써 새로운 시장을 제시 등의 </a:t>
            </a:r>
            <a:r>
              <a:rPr lang="ko-KR" altLang="en-US" dirty="0" err="1" smtClean="0"/>
              <a:t>다섯가지</a:t>
            </a:r>
            <a:r>
              <a:rPr lang="ko-KR" altLang="en-US" dirty="0" smtClean="0"/>
              <a:t> 정책제언을 하고자 함</a:t>
            </a:r>
            <a:r>
              <a:rPr lang="en-US" altLang="ko-KR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88282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앞서 확인한 바와 같이 민간투자사업의 최초제안은 정책변화에 민감하게 반응하며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꾸준한 사업확보를 위해서는 정부정책의 일관성이 필요함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민간투자사업의 최초제안을 위해서는 사업노선의 발굴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사업성 분석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주무관청과의 제안조건 협의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제안서 작성 등 최소 반년이상의 준비기간이 필요하며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길게는 </a:t>
            </a:r>
            <a:r>
              <a:rPr lang="en-US" altLang="ko-KR" dirty="0" smtClean="0"/>
              <a:t>1</a:t>
            </a:r>
            <a:r>
              <a:rPr lang="ko-KR" altLang="en-US" dirty="0" smtClean="0"/>
              <a:t>년까지 기간이 소요됨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때문에 새로운 제도를 발표하고 민간제안을 유도하는 경우 해당제도의 지속성이 </a:t>
            </a:r>
            <a:r>
              <a:rPr lang="ko-KR" altLang="en-US" dirty="0" err="1" smtClean="0"/>
              <a:t>담보되어야함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실예로</a:t>
            </a:r>
            <a:r>
              <a:rPr lang="ko-KR" altLang="en-US" dirty="0" smtClean="0"/>
              <a:t> </a:t>
            </a:r>
            <a:r>
              <a:rPr lang="en-US" altLang="ko-KR" dirty="0" smtClean="0"/>
              <a:t>2015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BTO-a </a:t>
            </a:r>
            <a:r>
              <a:rPr lang="ko-KR" altLang="en-US" dirty="0" smtClean="0"/>
              <a:t>및 </a:t>
            </a:r>
            <a:r>
              <a:rPr lang="en-US" altLang="ko-KR" dirty="0" smtClean="0"/>
              <a:t>BTO-</a:t>
            </a:r>
            <a:r>
              <a:rPr lang="en-US" altLang="ko-KR" dirty="0" err="1" smtClean="0"/>
              <a:t>rs</a:t>
            </a:r>
            <a:r>
              <a:rPr lang="ko-KR" altLang="en-US" dirty="0" smtClean="0"/>
              <a:t>제도를 발표하고 민간에서 준비하여 제안을 하였으나</a:t>
            </a:r>
            <a:r>
              <a:rPr lang="en-US" altLang="ko-KR" dirty="0" smtClean="0"/>
              <a:t>, BTO-a</a:t>
            </a:r>
            <a:r>
              <a:rPr lang="ko-KR" altLang="en-US" dirty="0" smtClean="0"/>
              <a:t>사업에 대한 부정적 인식 및 </a:t>
            </a:r>
            <a:r>
              <a:rPr lang="en-US" altLang="ko-KR" dirty="0" smtClean="0"/>
              <a:t>BTO-</a:t>
            </a:r>
            <a:r>
              <a:rPr lang="en-US" altLang="ko-KR" dirty="0" err="1" smtClean="0"/>
              <a:t>rs</a:t>
            </a:r>
            <a:r>
              <a:rPr lang="ko-KR" altLang="en-US" dirty="0" smtClean="0"/>
              <a:t>제도의 폐지 또는 개선에 대한 의견들이 나오고 있음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완충저류시설의 민간투자사업 활성화에 대한</a:t>
            </a:r>
            <a:r>
              <a:rPr lang="en-US" altLang="ko-KR" dirty="0"/>
              <a:t> </a:t>
            </a:r>
            <a:r>
              <a:rPr lang="ko-KR" altLang="en-US" dirty="0" smtClean="0"/>
              <a:t>논의가 지난 </a:t>
            </a:r>
            <a:r>
              <a:rPr lang="en-US" altLang="ko-KR" dirty="0" smtClean="0"/>
              <a:t>3</a:t>
            </a:r>
            <a:r>
              <a:rPr lang="ko-KR" altLang="en-US" dirty="0" smtClean="0"/>
              <a:t>월 발표되었으나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환경부 및 </a:t>
            </a:r>
            <a:r>
              <a:rPr lang="ko-KR" altLang="en-US" dirty="0" err="1" smtClean="0"/>
              <a:t>지자체에서는</a:t>
            </a:r>
            <a:r>
              <a:rPr lang="ko-KR" altLang="en-US" dirty="0" smtClean="0"/>
              <a:t> 세부시행요령 및 </a:t>
            </a:r>
            <a:r>
              <a:rPr lang="ko-KR" altLang="en-US" dirty="0" err="1" smtClean="0"/>
              <a:t>법개정등의</a:t>
            </a:r>
            <a:r>
              <a:rPr lang="ko-KR" altLang="en-US" dirty="0" smtClean="0"/>
              <a:t> 준비가 전혀 진행되지 않고 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또한 중앙정부의 민간투자 정책이 지방정부까지 전달되어 </a:t>
            </a:r>
            <a:r>
              <a:rPr lang="ko-KR" altLang="en-US" dirty="0" err="1" smtClean="0"/>
              <a:t>지자체</a:t>
            </a:r>
            <a:r>
              <a:rPr lang="ko-KR" altLang="en-US" dirty="0" smtClean="0"/>
              <a:t> 사업 또한 활성화 될 수 있도록 정책지원이 되어야 함</a:t>
            </a:r>
            <a:r>
              <a:rPr lang="en-US" altLang="ko-KR" dirty="0" smtClean="0"/>
              <a:t>.</a:t>
            </a:r>
          </a:p>
          <a:p>
            <a:r>
              <a:rPr lang="ko-KR" altLang="en-US" dirty="0" err="1" smtClean="0"/>
              <a:t>지자체의</a:t>
            </a:r>
            <a:r>
              <a:rPr lang="ko-KR" altLang="en-US" dirty="0" smtClean="0"/>
              <a:t> 경우 민자사업에 대한 전문지식을 갖춘 담당자가 부족하고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잦은 인사이동으로 인해 사업의 추진이 늦어지는 문제가 발생되어 사업을 추진하는데 어려움을 겪고 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민간투자사업도 </a:t>
            </a:r>
            <a:r>
              <a:rPr lang="en-US" altLang="ko-KR" dirty="0" smtClean="0"/>
              <a:t>SOC</a:t>
            </a:r>
            <a:r>
              <a:rPr lang="ko-KR" altLang="en-US" dirty="0" smtClean="0"/>
              <a:t>시설물 제공의 중요한 축의 역할을 수행하고 있으나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허가청과 관리기관에서는 민자도로의 기존고속도로 접속에 대해 부정적인 시각을 가지고 있으며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이러한 정책지원의 부재로 인해 수익성 부족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재정지원금 증가 및 이용자의 편익감소 등의 문제점이 발생되고 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민간투자사업의 활성화에 걸림돌이 되고 있음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88284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민간투자사업의 또 다른 걸림돌은 민자사업에 유독 엄격한 </a:t>
            </a:r>
            <a:r>
              <a:rPr lang="ko-KR" altLang="en-US" dirty="0" err="1" smtClean="0"/>
              <a:t>적격성</a:t>
            </a:r>
            <a:r>
              <a:rPr lang="ko-KR" altLang="en-US" dirty="0" smtClean="0"/>
              <a:t> 검토기관에 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민간에서 제안 했을 때 불필요한 사업이라고 판단했던 사업을 재정으로 전환하여 </a:t>
            </a:r>
            <a:r>
              <a:rPr lang="ko-KR" altLang="en-US" dirty="0" err="1" smtClean="0"/>
              <a:t>예타를</a:t>
            </a:r>
            <a:r>
              <a:rPr lang="ko-KR" altLang="en-US" dirty="0" smtClean="0"/>
              <a:t> 진행할 때는 필요한 사업이라고 판단을 하는 경우들도 있고</a:t>
            </a:r>
            <a:endParaRPr lang="en-US" altLang="ko-KR" dirty="0" smtClean="0"/>
          </a:p>
          <a:p>
            <a:r>
              <a:rPr lang="ko-KR" altLang="en-US" dirty="0" smtClean="0"/>
              <a:t>민간에서 분석하여 제안한 통행량에 대한 불신을 기본으로 제안서를 검토하는 경우 상당수의 사업들이 </a:t>
            </a:r>
            <a:r>
              <a:rPr lang="ko-KR" altLang="en-US" dirty="0" err="1" smtClean="0"/>
              <a:t>적격성을</a:t>
            </a:r>
            <a:r>
              <a:rPr lang="ko-KR" altLang="en-US" dirty="0" smtClean="0"/>
              <a:t> 통과하기 어려움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또한 장래수요 예측을 위한 개발계획 </a:t>
            </a:r>
            <a:r>
              <a:rPr lang="ko-KR" altLang="en-US" dirty="0" err="1" smtClean="0"/>
              <a:t>반영시</a:t>
            </a:r>
            <a:r>
              <a:rPr lang="ko-KR" altLang="en-US" dirty="0" smtClean="0"/>
              <a:t> 현재 실시계획 승인 또는 그에 상응하는 단계의 사업만을 장래수요 예측에 반영하고 있으나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민간이 사업제안 이후 해당 시설물의 운영까지는 약 </a:t>
            </a:r>
            <a:r>
              <a:rPr lang="en-US" altLang="ko-KR" dirty="0" smtClean="0"/>
              <a:t>8~9</a:t>
            </a:r>
            <a:r>
              <a:rPr lang="ko-KR" altLang="en-US" dirty="0" smtClean="0"/>
              <a:t>년 정도의 기간이 소요됨으로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제안시</a:t>
            </a:r>
            <a:r>
              <a:rPr lang="ko-KR" altLang="en-US" dirty="0" smtClean="0"/>
              <a:t> 우선협상대상자가 지정된 사업의 경우 제안사업의 운영개시 시점에는 </a:t>
            </a:r>
            <a:r>
              <a:rPr lang="ko-KR" altLang="en-US" dirty="0" err="1" smtClean="0"/>
              <a:t>공용중이거나</a:t>
            </a:r>
            <a:r>
              <a:rPr lang="ko-KR" altLang="en-US" dirty="0" smtClean="0"/>
              <a:t> 입주가 완료될 가능성이 높음으로 이에 대한 현실반영이 필요함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이러한 문제는 신도시의 인프라시설 부족에도 영향을 미침으로 반드시 기준변경이 필요함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마지막으로 </a:t>
            </a:r>
            <a:r>
              <a:rPr lang="ko-KR" altLang="en-US" dirty="0" err="1" smtClean="0"/>
              <a:t>적격성</a:t>
            </a:r>
            <a:r>
              <a:rPr lang="ko-KR" altLang="en-US" dirty="0" smtClean="0"/>
              <a:t> 결과발표 시 사업제안자와 검토기관이 </a:t>
            </a:r>
            <a:r>
              <a:rPr lang="ko-KR" altLang="en-US" dirty="0" err="1" smtClean="0"/>
              <a:t>적격성검토</a:t>
            </a:r>
            <a:r>
              <a:rPr lang="ko-KR" altLang="en-US" dirty="0" smtClean="0"/>
              <a:t> 결과에 대해 토론할 수 있는 </a:t>
            </a:r>
            <a:r>
              <a:rPr lang="ko-KR" altLang="en-US" dirty="0" err="1" smtClean="0"/>
              <a:t>기획가</a:t>
            </a:r>
            <a:r>
              <a:rPr lang="ko-KR" altLang="en-US" dirty="0" smtClean="0"/>
              <a:t> 필요함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사업제안자는 오랜 시간과 많은 인력 및 비용을 투입하여 사업을 검토하고 제안서를 제출함으로 </a:t>
            </a:r>
            <a:r>
              <a:rPr lang="ko-KR" altLang="en-US" dirty="0" err="1" smtClean="0"/>
              <a:t>적격성검토</a:t>
            </a:r>
            <a:r>
              <a:rPr lang="ko-KR" altLang="en-US" dirty="0" smtClean="0"/>
              <a:t> 기관보다 더 많은 내용을 분석하고 새로운 아이디어로 접근함으로 </a:t>
            </a:r>
            <a:r>
              <a:rPr lang="ko-KR" altLang="en-US" dirty="0" err="1" smtClean="0"/>
              <a:t>적격성</a:t>
            </a:r>
            <a:r>
              <a:rPr lang="ko-KR" altLang="en-US" dirty="0" smtClean="0"/>
              <a:t> 검토결과를 주무관청에게만 통보하는 것이 아니라 사업제안자와의 토론을 통해 사업을 객관적으로 평가 하는 것이 필요함</a:t>
            </a:r>
            <a:r>
              <a:rPr lang="en-US" altLang="ko-KR" smtClean="0"/>
              <a:t>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2861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79768" y="4715393"/>
            <a:ext cx="5438140" cy="5072462"/>
          </a:xfrm>
        </p:spPr>
        <p:txBody>
          <a:bodyPr/>
          <a:lstStyle/>
          <a:p>
            <a:r>
              <a:rPr lang="ko-KR" altLang="en-US" dirty="0" smtClean="0"/>
              <a:t>최근 </a:t>
            </a:r>
            <a:r>
              <a:rPr lang="en-US" altLang="ko-KR" dirty="0" smtClean="0"/>
              <a:t>SOC</a:t>
            </a:r>
            <a:r>
              <a:rPr lang="ko-KR" altLang="en-US" dirty="0" smtClean="0"/>
              <a:t>민간투자시장의 가장 큰 변화 중 하나는 </a:t>
            </a:r>
            <a:r>
              <a:rPr lang="en-US" altLang="ko-KR" dirty="0" smtClean="0"/>
              <a:t>FI</a:t>
            </a:r>
            <a:r>
              <a:rPr lang="ko-KR" altLang="en-US" dirty="0" smtClean="0"/>
              <a:t>주도의 사업추진 활성화라고 볼 수 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smtClean="0"/>
              <a:t>FI</a:t>
            </a:r>
            <a:r>
              <a:rPr lang="ko-KR" altLang="en-US" dirty="0" smtClean="0"/>
              <a:t>주도의 사업추진 시 </a:t>
            </a:r>
            <a:r>
              <a:rPr lang="en-US" altLang="ko-KR" dirty="0" smtClean="0"/>
              <a:t>CI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Equity </a:t>
            </a:r>
            <a:r>
              <a:rPr lang="ko-KR" altLang="en-US" dirty="0" smtClean="0"/>
              <a:t>미 투자로 인해 공사비를 절감하고 대규모 자본의 유동성이 풍부한 금융투자자가 사업시행자로서 운영 </a:t>
            </a:r>
            <a:r>
              <a:rPr lang="en-US" altLang="ko-KR" dirty="0" smtClean="0"/>
              <a:t>Risk</a:t>
            </a:r>
            <a:r>
              <a:rPr lang="ko-KR" altLang="en-US" dirty="0" smtClean="0"/>
              <a:t>를 감당하는 등 순기능을 기대할 수 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하지만 </a:t>
            </a:r>
            <a:r>
              <a:rPr lang="en-US" altLang="ko-KR" dirty="0" smtClean="0"/>
              <a:t>FI</a:t>
            </a:r>
            <a:r>
              <a:rPr lang="ko-KR" altLang="en-US" dirty="0" smtClean="0"/>
              <a:t>주도의 사업추진이 민간투자사업 전체에 반드시 좋은 방향으로만 작용하지는 않을 것으로 판단됨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FI</a:t>
            </a:r>
            <a:r>
              <a:rPr lang="ko-KR" altLang="en-US" dirty="0" smtClean="0"/>
              <a:t>는 정부고시사업 또는 제</a:t>
            </a:r>
            <a:r>
              <a:rPr lang="en-US" altLang="ko-KR" dirty="0" smtClean="0"/>
              <a:t>3</a:t>
            </a:r>
            <a:r>
              <a:rPr lang="ko-KR" altLang="en-US" dirty="0" smtClean="0"/>
              <a:t>자 고시를 통한 경쟁사업에 참여는 가능하지만 매몰가능성이 상대적으로 높고 사업개발을 위한 투자비용을 상당기간 </a:t>
            </a:r>
            <a:r>
              <a:rPr lang="ko-KR" altLang="en-US" dirty="0" err="1" smtClean="0"/>
              <a:t>무수익자산으로</a:t>
            </a:r>
            <a:r>
              <a:rPr lang="ko-KR" altLang="en-US" dirty="0" smtClean="0"/>
              <a:t> 가지고 있어야 하는 제안사업을 수행하는 건 사실상 불가능함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정부고시사업 또는 제</a:t>
            </a:r>
            <a:r>
              <a:rPr lang="en-US" altLang="ko-KR" dirty="0" smtClean="0"/>
              <a:t>3</a:t>
            </a:r>
            <a:r>
              <a:rPr lang="ko-KR" altLang="en-US" dirty="0" err="1" smtClean="0"/>
              <a:t>자경쟁도</a:t>
            </a:r>
            <a:r>
              <a:rPr lang="ko-KR" altLang="en-US" dirty="0" smtClean="0"/>
              <a:t> 사실상 제안서 제출까지 소요되는 비용은 </a:t>
            </a:r>
            <a:r>
              <a:rPr lang="en-US" altLang="ko-KR" dirty="0" smtClean="0"/>
              <a:t>CI</a:t>
            </a:r>
            <a:r>
              <a:rPr lang="ko-KR" altLang="en-US" dirty="0" smtClean="0"/>
              <a:t>와 설계사가 부담하고 있는 것이 현실임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이런 상황에서 </a:t>
            </a:r>
            <a:r>
              <a:rPr lang="en-US" altLang="ko-KR" dirty="0" smtClean="0"/>
              <a:t>CI</a:t>
            </a:r>
            <a:r>
              <a:rPr lang="ko-KR" altLang="en-US" dirty="0" smtClean="0"/>
              <a:t>의 최초제안을 통해 </a:t>
            </a:r>
            <a:r>
              <a:rPr lang="ko-KR" altLang="en-US" dirty="0" err="1" smtClean="0"/>
              <a:t>적격성을</a:t>
            </a:r>
            <a:r>
              <a:rPr lang="ko-KR" altLang="en-US" dirty="0" smtClean="0"/>
              <a:t> 통과하고 제</a:t>
            </a:r>
            <a:r>
              <a:rPr lang="en-US" altLang="ko-KR" dirty="0" smtClean="0"/>
              <a:t>3</a:t>
            </a:r>
            <a:r>
              <a:rPr lang="ko-KR" altLang="en-US" dirty="0" err="1" smtClean="0"/>
              <a:t>자공고가</a:t>
            </a:r>
            <a:r>
              <a:rPr lang="ko-KR" altLang="en-US" dirty="0" smtClean="0"/>
              <a:t> 된 사업을 </a:t>
            </a:r>
            <a:r>
              <a:rPr lang="en-US" altLang="ko-KR" dirty="0" smtClean="0"/>
              <a:t>FI</a:t>
            </a:r>
            <a:r>
              <a:rPr lang="ko-KR" altLang="en-US" dirty="0" smtClean="0"/>
              <a:t>들이 들어와 경쟁에서 가져간다면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앞으로 민간제안 시장에서 </a:t>
            </a:r>
            <a:r>
              <a:rPr lang="en-US" altLang="ko-KR" dirty="0" smtClean="0"/>
              <a:t>CI</a:t>
            </a:r>
            <a:r>
              <a:rPr lang="ko-KR" altLang="en-US" dirty="0" smtClean="0"/>
              <a:t>는 더 이상 최초제안을 할 수 없게 될 가능성이 높음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때문에 </a:t>
            </a:r>
            <a:r>
              <a:rPr lang="en-US" altLang="ko-KR" dirty="0" smtClean="0"/>
              <a:t>CI</a:t>
            </a:r>
            <a:r>
              <a:rPr lang="ko-KR" altLang="en-US" dirty="0" smtClean="0"/>
              <a:t>가 제안한 사업에 대해서는 </a:t>
            </a:r>
            <a:r>
              <a:rPr lang="en-US" altLang="ko-KR" dirty="0" smtClean="0"/>
              <a:t>FI</a:t>
            </a:r>
            <a:r>
              <a:rPr lang="ko-KR" altLang="en-US" dirty="0" smtClean="0"/>
              <a:t>컨소시엄에 대한 일정부분 </a:t>
            </a:r>
            <a:r>
              <a:rPr lang="ko-KR" altLang="en-US" dirty="0" err="1" smtClean="0"/>
              <a:t>패널티가</a:t>
            </a:r>
            <a:r>
              <a:rPr lang="ko-KR" altLang="en-US" dirty="0" smtClean="0"/>
              <a:t> 필요하고 이러한 제도적 장치가 형평성의 문제가 야기시킬 수 있다면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최초제안자의 우대가점을 상향시키는 방법으로 최초제안을 유도해야만 민간투자사업의 활성화가 가능할 것으로 판단됨</a:t>
            </a:r>
            <a:r>
              <a:rPr lang="en-US" altLang="ko-KR" dirty="0" smtClean="0"/>
              <a:t>. </a:t>
            </a:r>
          </a:p>
          <a:p>
            <a:endParaRPr lang="en-US" altLang="ko-KR" dirty="0"/>
          </a:p>
          <a:p>
            <a:r>
              <a:rPr lang="ko-KR" altLang="en-US" dirty="0" smtClean="0"/>
              <a:t>최근 </a:t>
            </a:r>
            <a:r>
              <a:rPr lang="ko-KR" altLang="en-US" dirty="0" err="1" smtClean="0"/>
              <a:t>기재부에서는</a:t>
            </a:r>
            <a:r>
              <a:rPr lang="ko-KR" altLang="en-US" dirty="0" smtClean="0"/>
              <a:t> 최초제안활성화를 위해 최초제안자의 우대가점에 대한 평가방식 변경을 고려하고 있으며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이의 현실화가 이루어져야만 함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3605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컨텐츠에</a:t>
            </a:r>
            <a:r>
              <a:rPr lang="ko-KR" altLang="en-US" dirty="0" smtClean="0"/>
              <a:t> 대해서 </a:t>
            </a:r>
            <a:r>
              <a:rPr lang="ko-KR" altLang="en-US" dirty="0" err="1" smtClean="0"/>
              <a:t>말씀드렸는데</a:t>
            </a:r>
            <a:r>
              <a:rPr lang="ko-KR" altLang="en-US" dirty="0" smtClean="0"/>
              <a:t>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Ⅰ~Ⅳ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까지는 간략하게 정리를 하고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정책제언 중 민간투자사업을 통한 노후시설물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개선쪽에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좀더 포커스를 맞추고 졸업여행에서 확인하셨던 노후역사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리모델링사업의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사례를 같이 얘기하면 좋을 것 같다고 하셨습니다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(googling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을 해봤는데 별도의 정보가 없었습니다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0593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79768" y="4715393"/>
            <a:ext cx="5438140" cy="5072462"/>
          </a:xfrm>
        </p:spPr>
        <p:txBody>
          <a:bodyPr/>
          <a:lstStyle/>
          <a:p>
            <a:r>
              <a:rPr lang="ko-KR" altLang="en-US" dirty="0" smtClean="0"/>
              <a:t>민간투자사업의 제안을 위해서는 예비타당성 조사인 </a:t>
            </a:r>
            <a:r>
              <a:rPr lang="en-US" altLang="ko-KR" dirty="0" smtClean="0"/>
              <a:t>AHP 0.5</a:t>
            </a:r>
            <a:r>
              <a:rPr lang="ko-KR" altLang="en-US" dirty="0" smtClean="0"/>
              <a:t>이상과 </a:t>
            </a:r>
            <a:r>
              <a:rPr lang="en-US" altLang="ko-KR" dirty="0" smtClean="0"/>
              <a:t>PF</a:t>
            </a:r>
            <a:r>
              <a:rPr lang="ko-KR" altLang="en-US" dirty="0" smtClean="0"/>
              <a:t>가 가능한 시장의 요구수익률 만족 및 민자적격성조사인 </a:t>
            </a:r>
            <a:r>
              <a:rPr lang="en-US" altLang="ko-KR" dirty="0" smtClean="0"/>
              <a:t>VFM 0</a:t>
            </a:r>
            <a:r>
              <a:rPr lang="ko-KR" altLang="en-US" dirty="0" smtClean="0"/>
              <a:t>이상을 </a:t>
            </a:r>
            <a:r>
              <a:rPr lang="ko-KR" altLang="en-US" dirty="0" err="1" smtClean="0"/>
              <a:t>확보해야함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하지만 앞서 확인한 바와 </a:t>
            </a:r>
            <a:r>
              <a:rPr lang="ko-KR" altLang="en-US" dirty="0"/>
              <a:t>같이 </a:t>
            </a:r>
            <a:r>
              <a:rPr lang="ko-KR" altLang="en-US" dirty="0" err="1"/>
              <a:t>수익형</a:t>
            </a:r>
            <a:r>
              <a:rPr lang="ko-KR" altLang="en-US" dirty="0"/>
              <a:t> 민간투자사업은 </a:t>
            </a:r>
            <a:r>
              <a:rPr lang="en-US" altLang="ko-KR" dirty="0"/>
              <a:t>237</a:t>
            </a:r>
            <a:r>
              <a:rPr lang="ko-KR" altLang="en-US" dirty="0"/>
              <a:t>건이 고시 또는 제안으로 사업이 진행되고 있음</a:t>
            </a:r>
            <a:r>
              <a:rPr lang="en-US" altLang="ko-KR" dirty="0"/>
              <a:t>.</a:t>
            </a:r>
          </a:p>
          <a:p>
            <a:r>
              <a:rPr lang="ko-KR" altLang="en-US" dirty="0" smtClean="0"/>
              <a:t>결국 경제성과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수익률을 확보하면서 </a:t>
            </a:r>
            <a:r>
              <a:rPr lang="en-US" altLang="ko-KR" dirty="0" smtClean="0"/>
              <a:t>VFM</a:t>
            </a:r>
            <a:r>
              <a:rPr lang="ko-KR" altLang="en-US" dirty="0" smtClean="0"/>
              <a:t>까지 만족시키는 신규노선을 지속발굴 한다는 것은 기술적으로 제약이 따를 수밖에 없음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smtClean="0"/>
              <a:t>B/C 1.0</a:t>
            </a:r>
            <a:r>
              <a:rPr lang="ko-KR" altLang="en-US" dirty="0" smtClean="0"/>
              <a:t>이상을 확보하더라도 </a:t>
            </a:r>
            <a:r>
              <a:rPr lang="en-US" altLang="ko-KR" dirty="0" smtClean="0"/>
              <a:t>PF</a:t>
            </a:r>
            <a:r>
              <a:rPr lang="ko-KR" altLang="en-US" dirty="0" smtClean="0"/>
              <a:t>를 위한 사업수익률 확보가 어려울 뿐더러 사업수익률 확보를 위해 건설보조금을 증가시킬 경우 민자적격성에서 </a:t>
            </a:r>
            <a:r>
              <a:rPr lang="en-US" altLang="ko-KR" dirty="0" smtClean="0"/>
              <a:t>PFI1</a:t>
            </a:r>
            <a:r>
              <a:rPr lang="ko-KR" altLang="en-US" dirty="0" smtClean="0"/>
              <a:t>의 금액증가로 탈락 가능성이 높아짐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때문에 지속적인 신규제안사업을 발굴 하기 위해서는 </a:t>
            </a:r>
            <a:r>
              <a:rPr lang="en-US" altLang="ko-KR" dirty="0" smtClean="0"/>
              <a:t>VFM</a:t>
            </a:r>
            <a:r>
              <a:rPr lang="ko-KR" altLang="en-US" dirty="0" smtClean="0"/>
              <a:t>에 대한 평가방식 개편이 필요함</a:t>
            </a:r>
            <a:r>
              <a:rPr lang="en-US" altLang="ko-KR" dirty="0" smtClean="0"/>
              <a:t>. </a:t>
            </a:r>
            <a:r>
              <a:rPr lang="ko-KR" altLang="en-US" dirty="0" smtClean="0"/>
              <a:t>특히 </a:t>
            </a:r>
            <a:r>
              <a:rPr lang="en-US" altLang="ko-KR" dirty="0" smtClean="0"/>
              <a:t>BTO-a</a:t>
            </a:r>
            <a:r>
              <a:rPr lang="ko-KR" altLang="en-US" dirty="0" smtClean="0"/>
              <a:t>사업의 경우 낮은 수익률로 인해 자본금을 매몰시켜야 함으로 제안 공사비의 </a:t>
            </a:r>
            <a:r>
              <a:rPr lang="ko-KR" altLang="en-US" dirty="0" err="1" smtClean="0"/>
              <a:t>낙찰률을</a:t>
            </a:r>
            <a:r>
              <a:rPr lang="ko-KR" altLang="en-US" dirty="0" smtClean="0"/>
              <a:t> 낮추는 것이 어려운 상황임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 </a:t>
            </a:r>
            <a:r>
              <a:rPr lang="en-US" altLang="ko-KR" dirty="0" smtClean="0"/>
              <a:t>[BTO </a:t>
            </a:r>
            <a:r>
              <a:rPr lang="ko-KR" altLang="en-US" dirty="0" smtClean="0"/>
              <a:t>민간투자사업 </a:t>
            </a:r>
            <a:r>
              <a:rPr lang="ko-KR" altLang="en-US" dirty="0" err="1" smtClean="0"/>
              <a:t>투자위험분담형</a:t>
            </a:r>
            <a:r>
              <a:rPr lang="ko-KR" altLang="en-US" dirty="0" smtClean="0"/>
              <a:t> </a:t>
            </a:r>
            <a:r>
              <a:rPr lang="en-US" altLang="ko-KR" dirty="0" smtClean="0"/>
              <a:t>“</a:t>
            </a:r>
            <a:r>
              <a:rPr lang="ko-KR" altLang="en-US" dirty="0" err="1" smtClean="0"/>
              <a:t>당당성분석</a:t>
            </a:r>
            <a:r>
              <a:rPr lang="en-US" altLang="ko-KR" dirty="0" smtClean="0"/>
              <a:t>“ </a:t>
            </a:r>
            <a:r>
              <a:rPr lang="ko-KR" altLang="en-US" dirty="0" smtClean="0"/>
              <a:t>및 </a:t>
            </a:r>
            <a:r>
              <a:rPr lang="en-US" altLang="ko-KR" dirty="0" smtClean="0"/>
              <a:t>“</a:t>
            </a:r>
            <a:r>
              <a:rPr lang="ko-KR" altLang="en-US" dirty="0" err="1" smtClean="0"/>
              <a:t>적격성조사</a:t>
            </a:r>
            <a:r>
              <a:rPr lang="en-US" altLang="ko-KR" dirty="0" smtClean="0"/>
              <a:t>“ </a:t>
            </a:r>
            <a:r>
              <a:rPr lang="ko-KR" altLang="en-US" dirty="0" smtClean="0"/>
              <a:t>세부요령</a:t>
            </a:r>
            <a:r>
              <a:rPr lang="en-US" altLang="ko-KR" dirty="0" smtClean="0"/>
              <a:t>(2015.6)]</a:t>
            </a:r>
            <a:r>
              <a:rPr lang="ko-KR" altLang="en-US" dirty="0" smtClean="0"/>
              <a:t>에서 </a:t>
            </a:r>
            <a:r>
              <a:rPr lang="en-US" altLang="ko-KR" dirty="0" smtClean="0"/>
              <a:t>PSC1 </a:t>
            </a:r>
            <a:r>
              <a:rPr lang="ko-KR" altLang="en-US" dirty="0" smtClean="0"/>
              <a:t>대안을 작성하기 위한 </a:t>
            </a:r>
            <a:r>
              <a:rPr lang="ko-KR" altLang="en-US" dirty="0" err="1" smtClean="0"/>
              <a:t>낙찰률</a:t>
            </a:r>
            <a:r>
              <a:rPr lang="ko-KR" altLang="en-US" dirty="0" smtClean="0"/>
              <a:t> 기준을 상향 시킬 필요가 있음</a:t>
            </a:r>
            <a:r>
              <a:rPr lang="en-US" altLang="ko-KR" dirty="0" smtClean="0"/>
              <a:t>. (</a:t>
            </a:r>
            <a:r>
              <a:rPr lang="ko-KR" altLang="en-US" dirty="0" smtClean="0"/>
              <a:t>現 도로사업 </a:t>
            </a:r>
            <a:r>
              <a:rPr lang="en-US" altLang="ko-KR" dirty="0" smtClean="0"/>
              <a:t>89.09%, </a:t>
            </a:r>
            <a:r>
              <a:rPr lang="ko-KR" altLang="en-US" dirty="0" smtClean="0"/>
              <a:t>철도사업 </a:t>
            </a:r>
            <a:r>
              <a:rPr lang="en-US" altLang="ko-KR" dirty="0" smtClean="0"/>
              <a:t>91.71%, </a:t>
            </a:r>
            <a:r>
              <a:rPr lang="ko-KR" altLang="en-US" dirty="0" smtClean="0"/>
              <a:t>환경사업 </a:t>
            </a:r>
            <a:r>
              <a:rPr lang="en-US" altLang="ko-KR" dirty="0" smtClean="0"/>
              <a:t>93.57% </a:t>
            </a:r>
            <a:r>
              <a:rPr lang="ko-KR" altLang="en-US" dirty="0" smtClean="0"/>
              <a:t>적용</a:t>
            </a:r>
            <a:r>
              <a:rPr lang="en-US" altLang="ko-KR" dirty="0" smtClean="0"/>
              <a:t>)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또한 민간투자사업의 제안은 상당수가 교통시설에 대한 사업에 집중되어 있음으로 교통시설을 사용자에게 제공한다는 입장에서 운영수입</a:t>
            </a:r>
            <a:r>
              <a:rPr lang="en-US" altLang="ko-KR" dirty="0" smtClean="0"/>
              <a:t>Risk</a:t>
            </a:r>
            <a:r>
              <a:rPr lang="ko-KR" altLang="en-US" dirty="0" smtClean="0"/>
              <a:t>를 과연 민간에서 부담하는 것이 맞는가에 대한 근본적인 고찰이 필요함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지난 </a:t>
            </a:r>
            <a:r>
              <a:rPr lang="en-US" altLang="ko-KR" dirty="0" smtClean="0"/>
              <a:t>2017</a:t>
            </a:r>
            <a:r>
              <a:rPr lang="ko-KR" altLang="en-US" dirty="0" smtClean="0"/>
              <a:t>년부터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인프라금융 세미나</a:t>
            </a:r>
            <a:r>
              <a:rPr lang="en-US" altLang="ko-KR" dirty="0" smtClean="0"/>
              <a:t>＇</a:t>
            </a:r>
            <a:r>
              <a:rPr lang="ko-KR" altLang="en-US" dirty="0" smtClean="0"/>
              <a:t>등에서 주장한 해외의 </a:t>
            </a:r>
            <a:r>
              <a:rPr lang="en-US" altLang="ko-KR" dirty="0" smtClean="0"/>
              <a:t>AP</a:t>
            </a:r>
            <a:r>
              <a:rPr lang="ko-KR" altLang="en-US" dirty="0" smtClean="0"/>
              <a:t>방식이 민간투자활성화를 위한 실질적인 대안이 될 수 있을 것으로 판단됨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AP</a:t>
            </a:r>
            <a:r>
              <a:rPr lang="ko-KR" altLang="en-US" dirty="0" smtClean="0"/>
              <a:t>방식은 </a:t>
            </a:r>
            <a:r>
              <a:rPr lang="ko-KR" altLang="en-US" dirty="0" err="1" smtClean="0"/>
              <a:t>운영리스크가</a:t>
            </a:r>
            <a:r>
              <a:rPr lang="ko-KR" altLang="en-US" dirty="0" smtClean="0"/>
              <a:t> 큰 사업에 대해서 민간의 총투자비용에 대해 매년 지정된 금액을 지급하는 방식으로 수요창출이 어려우나 꼭 필요한 인프라시설에 대해서 </a:t>
            </a:r>
            <a:r>
              <a:rPr lang="en-US" altLang="ko-KR" dirty="0" smtClean="0"/>
              <a:t>AP</a:t>
            </a:r>
            <a:r>
              <a:rPr lang="ko-KR" altLang="en-US" dirty="0" smtClean="0"/>
              <a:t>방식을 적용한 정부고시사업을 추진하는 것이 바람직할 것으로 판단됨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88607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민간투자사업의 지속적 성장을 위해서 민자사업 허용범위를 과거 </a:t>
            </a:r>
            <a:r>
              <a:rPr lang="ko-KR" altLang="en-US" dirty="0" err="1" smtClean="0"/>
              <a:t>열거식에서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포괄식으로</a:t>
            </a:r>
            <a:r>
              <a:rPr lang="ko-KR" altLang="en-US" dirty="0" smtClean="0"/>
              <a:t> 변경을 추진하고 있음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이러한 민간투자사업 활성화를 위해서 우리가 새롭게 </a:t>
            </a:r>
            <a:r>
              <a:rPr lang="ko-KR" altLang="en-US" dirty="0" err="1" smtClean="0"/>
              <a:t>확보해야할</a:t>
            </a:r>
            <a:r>
              <a:rPr lang="ko-KR" altLang="en-US" dirty="0" smtClean="0"/>
              <a:t> 시장이 바로 노후인프라 성능개선 분야임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smtClean="0"/>
              <a:t>2017</a:t>
            </a:r>
            <a:r>
              <a:rPr lang="ko-KR" altLang="en-US" dirty="0" smtClean="0"/>
              <a:t>년 한국시설안전공단에서 발표한 </a:t>
            </a:r>
            <a:r>
              <a:rPr lang="en-US" altLang="ko-KR" dirty="0" smtClean="0"/>
              <a:t>30</a:t>
            </a:r>
            <a:r>
              <a:rPr lang="ko-KR" altLang="en-US" dirty="0" err="1" smtClean="0"/>
              <a:t>년이상</a:t>
            </a:r>
            <a:r>
              <a:rPr lang="ko-KR" altLang="en-US" dirty="0" smtClean="0"/>
              <a:t> 노후화 공공시설물 현황을 보면 공공건축물 부터 항만까지 </a:t>
            </a:r>
            <a:r>
              <a:rPr lang="en-US" altLang="ko-KR" dirty="0" smtClean="0"/>
              <a:t>3,100</a:t>
            </a:r>
            <a:r>
              <a:rPr lang="ko-KR" altLang="en-US" dirty="0" err="1" smtClean="0"/>
              <a:t>여개가</a:t>
            </a:r>
            <a:r>
              <a:rPr lang="ko-KR" altLang="en-US" dirty="0" smtClean="0"/>
              <a:t> 넘는 시설물이 성능개선이 필요한 것으로 보이며</a:t>
            </a:r>
            <a:r>
              <a:rPr lang="en-US" altLang="ko-KR" dirty="0" smtClean="0"/>
              <a:t>, 2015</a:t>
            </a:r>
            <a:r>
              <a:rPr lang="ko-KR" altLang="en-US" dirty="0" smtClean="0"/>
              <a:t>년 말</a:t>
            </a:r>
            <a:r>
              <a:rPr lang="en-US" altLang="ko-KR" dirty="0" smtClean="0"/>
              <a:t>[</a:t>
            </a:r>
            <a:r>
              <a:rPr lang="ko-KR" altLang="en-US" dirty="0" smtClean="0"/>
              <a:t>서울시 노후인프라시설 안전 및 성능개선 정책토론회</a:t>
            </a:r>
            <a:r>
              <a:rPr lang="en-US" altLang="ko-KR" dirty="0" smtClean="0"/>
              <a:t>]</a:t>
            </a:r>
            <a:r>
              <a:rPr lang="ko-KR" altLang="en-US" dirty="0" smtClean="0"/>
              <a:t>에서 발표된 서울시 노후인프라시설 성능개선을 위한 예상 사업규모는 약 </a:t>
            </a:r>
            <a:r>
              <a:rPr lang="en-US" altLang="ko-KR" dirty="0" smtClean="0"/>
              <a:t>11</a:t>
            </a:r>
            <a:r>
              <a:rPr lang="ko-KR" altLang="en-US" dirty="0" smtClean="0"/>
              <a:t>조</a:t>
            </a:r>
            <a:r>
              <a:rPr lang="en-US" altLang="ko-KR" dirty="0" smtClean="0"/>
              <a:t>2</a:t>
            </a:r>
            <a:r>
              <a:rPr lang="ko-KR" altLang="en-US" dirty="0" err="1" smtClean="0"/>
              <a:t>천억원에</a:t>
            </a:r>
            <a:r>
              <a:rPr lang="ko-KR" altLang="en-US" dirty="0" smtClean="0"/>
              <a:t> 이르는 것으로 예측되고 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하지만 노후시설물 시장에 민간투자가 이루어지기에는 단위 시설물의 규모가 너무 작고 투자비의 회수에 대한 명확한 기준이 없어서 이에 대한 제도적인 뒷받침이 필요함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우선 지역별 또는 </a:t>
            </a:r>
            <a:r>
              <a:rPr lang="ko-KR" altLang="en-US" dirty="0" err="1" smtClean="0"/>
              <a:t>시설물별로</a:t>
            </a:r>
            <a:r>
              <a:rPr lang="ko-KR" altLang="en-US" dirty="0" smtClean="0"/>
              <a:t> </a:t>
            </a:r>
            <a:r>
              <a:rPr lang="en-US" altLang="ko-KR" dirty="0" smtClean="0"/>
              <a:t>Bundling</a:t>
            </a:r>
            <a:r>
              <a:rPr lang="ko-KR" altLang="en-US" dirty="0" smtClean="0"/>
              <a:t>을 하여서 사업의 규모를 키우고 </a:t>
            </a:r>
            <a:r>
              <a:rPr lang="en-US" altLang="ko-KR" dirty="0" smtClean="0"/>
              <a:t>BTL</a:t>
            </a:r>
            <a:r>
              <a:rPr lang="ko-KR" altLang="en-US" dirty="0" smtClean="0"/>
              <a:t>사업 모델을 기본으로 </a:t>
            </a:r>
            <a:r>
              <a:rPr lang="en-US" altLang="ko-KR" dirty="0" smtClean="0"/>
              <a:t>RTL</a:t>
            </a:r>
            <a:r>
              <a:rPr lang="ko-KR" altLang="en-US" dirty="0" smtClean="0"/>
              <a:t>제도를 정립하여 민간에서 투자하여 시설물을 개량하고 개량된 시설물에 대한 유지관리를 실시하도록 하고 투자된 민간자본에 대해 협약으로 </a:t>
            </a:r>
            <a:r>
              <a:rPr lang="ko-KR" altLang="en-US" dirty="0" err="1" smtClean="0"/>
              <a:t>정한기간</a:t>
            </a:r>
            <a:r>
              <a:rPr lang="ko-KR" altLang="en-US" dirty="0" smtClean="0"/>
              <a:t> 동안 </a:t>
            </a:r>
            <a:r>
              <a:rPr lang="en-US" altLang="ko-KR" dirty="0" smtClean="0"/>
              <a:t>Lease</a:t>
            </a:r>
            <a:r>
              <a:rPr lang="ko-KR" altLang="en-US" dirty="0" smtClean="0"/>
              <a:t>비용을 지불하는 것이 현실적인 대안이 될 수 있을 것으로 판단됨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48552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7015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컨텐츠에</a:t>
            </a:r>
            <a:r>
              <a:rPr lang="ko-KR" altLang="en-US" dirty="0" smtClean="0"/>
              <a:t> 대해서 </a:t>
            </a:r>
            <a:r>
              <a:rPr lang="ko-KR" altLang="en-US" dirty="0" err="1" smtClean="0"/>
              <a:t>말씀드렸는데</a:t>
            </a:r>
            <a:r>
              <a:rPr lang="ko-KR" altLang="en-US" dirty="0" smtClean="0"/>
              <a:t>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Ⅰ~Ⅳ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까지는 간략하게 정리를 하고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정책제언 중 민간투자사업을 통한 노후시설물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개선쪽에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좀더 포커스를 맞추고 졸업여행에서 확인하셨던 노후역사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리모델링사업의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사례를 같이 얘기하면 좋을 것 같다고 하셨습니다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(googling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을 해봤는데 별도의 정보가 없었습니다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9335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6546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초기 민간투자사업의 정착을 위해 정부에서</a:t>
            </a:r>
            <a:r>
              <a:rPr lang="ko-KR" altLang="en-US" dirty="0"/>
              <a:t>는</a:t>
            </a:r>
            <a:r>
              <a:rPr lang="ko-KR" altLang="en-US" dirty="0" smtClean="0"/>
              <a:t> </a:t>
            </a:r>
            <a:r>
              <a:rPr lang="en-US" altLang="ko-KR" dirty="0" smtClean="0"/>
              <a:t>MRG</a:t>
            </a:r>
            <a:r>
              <a:rPr lang="ko-KR" altLang="en-US" dirty="0" smtClean="0"/>
              <a:t>제도를 통해 민간자본을 유치하는데 성공하였고</a:t>
            </a:r>
            <a:r>
              <a:rPr lang="en-US" altLang="ko-KR" dirty="0" smtClean="0"/>
              <a:t>, 2006</a:t>
            </a:r>
            <a:r>
              <a:rPr lang="ko-KR" altLang="en-US" dirty="0" smtClean="0"/>
              <a:t>년도 민간제안사업의 </a:t>
            </a:r>
            <a:r>
              <a:rPr lang="en-US" altLang="ko-KR" dirty="0" smtClean="0"/>
              <a:t>MRG</a:t>
            </a:r>
            <a:r>
              <a:rPr lang="ko-KR" altLang="en-US" dirty="0" smtClean="0"/>
              <a:t>제도폐지 및 </a:t>
            </a:r>
            <a:r>
              <a:rPr lang="en-US" altLang="ko-KR" dirty="0" smtClean="0"/>
              <a:t>2009</a:t>
            </a:r>
            <a:r>
              <a:rPr lang="ko-KR" altLang="en-US" dirty="0" smtClean="0"/>
              <a:t>년도 정부고시사업의 </a:t>
            </a:r>
            <a:r>
              <a:rPr lang="en-US" altLang="ko-KR" dirty="0" smtClean="0"/>
              <a:t>MRG</a:t>
            </a:r>
            <a:r>
              <a:rPr lang="ko-KR" altLang="en-US" dirty="0" smtClean="0"/>
              <a:t>폐지 이후에도 건설경제의 한 축으로 자리매김 하였음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민간투자사업은 정부의 예산 제약문제 해소와 복지 등 타 부문의 재정투자 확대를 가능하게 함으로서 국민경제에 도움을 주었음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또한 앞으로도 한정된 재정을 보완하여 사회기반시설을 적기에 제공 함으로써 건설경제에 도움을 줄 수 있을 것으로 보이며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재정건전성 강화에 따른 공기업의 </a:t>
            </a:r>
            <a:r>
              <a:rPr lang="en-US" altLang="ko-KR" dirty="0" smtClean="0"/>
              <a:t>SOC</a:t>
            </a:r>
            <a:r>
              <a:rPr lang="ko-KR" altLang="en-US" dirty="0" smtClean="0"/>
              <a:t>투자가 상대적으로 감소할 가능성이 있음으로 지속적인 시장유지가 가능할 것으로 보임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최근에는 동일서비스 동일요금 원칙하에 적정 요금을 기준으로 사업제안이 이루어지고 있으며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투자위험분담형</a:t>
            </a:r>
            <a:r>
              <a:rPr lang="ko-KR" altLang="en-US" dirty="0" smtClean="0"/>
              <a:t> </a:t>
            </a:r>
            <a:r>
              <a:rPr lang="en-US" altLang="ko-KR" dirty="0" smtClean="0"/>
              <a:t>BTO</a:t>
            </a:r>
            <a:r>
              <a:rPr lang="ko-KR" altLang="en-US" dirty="0" smtClean="0"/>
              <a:t>사업의 도입을 계기로 교통시설물의 </a:t>
            </a:r>
            <a:r>
              <a:rPr lang="ko-KR" altLang="en-US" dirty="0" err="1" smtClean="0"/>
              <a:t>운영리스크</a:t>
            </a:r>
            <a:r>
              <a:rPr lang="ko-KR" altLang="en-US" dirty="0" smtClean="0"/>
              <a:t> 분담을 최적화하여 사업제안이 가능하게 되었음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156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컨텐츠에</a:t>
            </a:r>
            <a:r>
              <a:rPr lang="ko-KR" altLang="en-US" dirty="0" smtClean="0"/>
              <a:t> 대해서 </a:t>
            </a:r>
            <a:r>
              <a:rPr lang="ko-KR" altLang="en-US" dirty="0" err="1" smtClean="0"/>
              <a:t>말씀드렸는데</a:t>
            </a:r>
            <a:r>
              <a:rPr lang="ko-KR" altLang="en-US" dirty="0" smtClean="0"/>
              <a:t> </a:t>
            </a:r>
            <a:r>
              <a:rPr lang="en-US" altLang="ko-KR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Ⅰ~Ⅳ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까지는 간략하게 정리를 하고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정책제언 중 민간투자사업을 통한 노후시설물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개선쪽에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좀더 포커스를 맞추고 졸업여행에서 확인하셨던 노후역사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리모델링사업의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사례를 같이 얘기하면 좋을 것 같다고 하셨습니다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(googling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을 해봤는데 별도의 정보가 없었습니다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173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민간투자사업의 </a:t>
            </a:r>
            <a:r>
              <a:rPr lang="en-US" altLang="ko-KR" dirty="0" smtClean="0"/>
              <a:t>1994</a:t>
            </a:r>
            <a:r>
              <a:rPr lang="ko-KR" altLang="en-US" dirty="0" smtClean="0"/>
              <a:t>년도 국내에 도입된 이후 총 </a:t>
            </a:r>
            <a:r>
              <a:rPr lang="en-US" altLang="ko-KR" dirty="0" smtClean="0"/>
              <a:t>712</a:t>
            </a:r>
            <a:r>
              <a:rPr lang="ko-KR" altLang="en-US" dirty="0" smtClean="0"/>
              <a:t>개 사업에 약 </a:t>
            </a:r>
            <a:r>
              <a:rPr lang="en-US" altLang="ko-KR" dirty="0" smtClean="0"/>
              <a:t>108</a:t>
            </a:r>
            <a:r>
              <a:rPr lang="ko-KR" altLang="en-US" dirty="0" smtClean="0"/>
              <a:t>조원을 투자하면서 정부 발주공사와 함께 </a:t>
            </a:r>
            <a:r>
              <a:rPr lang="en-US" altLang="ko-KR" dirty="0" smtClean="0"/>
              <a:t>SOC</a:t>
            </a:r>
            <a:r>
              <a:rPr lang="ko-KR" altLang="en-US" dirty="0" smtClean="0"/>
              <a:t>시설물 공급의 한 축으로서 중요한 역할을 수행하였으며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특히 수도권지역의 인프라확충을 통한 이용자 편익증진에 큰 도움이 되었음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2625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발주방식 및 시설 유형별 민간투자사업을 구분해보면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도로 및 철도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환경사업을 중심으로 민간투자사업 시장이 발전해왔음을 확인할 수 있으며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수익형</a:t>
            </a:r>
            <a:r>
              <a:rPr lang="ko-KR" altLang="en-US" dirty="0" smtClean="0"/>
              <a:t> 민간제안사업의 경우 정부고시사업이 </a:t>
            </a:r>
            <a:r>
              <a:rPr lang="en-US" altLang="ko-KR" dirty="0" smtClean="0"/>
              <a:t>108</a:t>
            </a:r>
            <a:r>
              <a:rPr lang="ko-KR" altLang="en-US" dirty="0" smtClean="0"/>
              <a:t>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민간제안사업이 </a:t>
            </a:r>
            <a:r>
              <a:rPr lang="en-US" altLang="ko-KR" dirty="0" smtClean="0"/>
              <a:t>129</a:t>
            </a:r>
            <a:r>
              <a:rPr lang="ko-KR" altLang="en-US" dirty="0" smtClean="0"/>
              <a:t>건으로 민간투자사업 활성화를 위해서는 민간제안의 활성화가 필요하다는 것을 확인할 수 있음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34472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민자사업 도입초기에는 </a:t>
            </a:r>
            <a:r>
              <a:rPr lang="ko-KR" altLang="en-US" dirty="0" err="1" smtClean="0"/>
              <a:t>수익형</a:t>
            </a:r>
            <a:r>
              <a:rPr lang="ko-KR" altLang="en-US" dirty="0" smtClean="0"/>
              <a:t> 민자사업의 정부고시로 사업을 진행하였으며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이후 민간제안 사업이 점차 증가하여 정부고시사업보다 비중이 높아졌음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하지만 전체 민간투자사업의 볼륨으로 봤을 때 </a:t>
            </a:r>
            <a:r>
              <a:rPr lang="en-US" altLang="ko-KR" dirty="0" smtClean="0"/>
              <a:t>2006</a:t>
            </a:r>
            <a:r>
              <a:rPr lang="ko-KR" altLang="en-US" dirty="0" smtClean="0"/>
              <a:t>년부터 환경분야 </a:t>
            </a:r>
            <a:r>
              <a:rPr lang="en-US" altLang="ko-KR" dirty="0" smtClean="0"/>
              <a:t>BTL</a:t>
            </a:r>
            <a:r>
              <a:rPr lang="ko-KR" altLang="en-US" dirty="0" smtClean="0"/>
              <a:t>사업고시의 증가로 인해 정부고시사업이 주를 이루었고 이후 </a:t>
            </a:r>
            <a:r>
              <a:rPr lang="en-US" altLang="ko-KR" dirty="0" smtClean="0"/>
              <a:t>BTL</a:t>
            </a:r>
            <a:r>
              <a:rPr lang="ko-KR" altLang="en-US" dirty="0" smtClean="0"/>
              <a:t>사업의 급감으로 전체적인 민간투자사업 투자규모가 줄어들고 있는 추세임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정부고시 및 민간제안이 함께 급감하면서 민자사업이 침체를 겪고 있음을 확인할 수 있음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2CC42-90DD-4B0E-B6B1-17221380DB21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1012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566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13EEB-997C-4A8E-83DE-E73E362529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2019-07-16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41E9E-C06A-4F10-99DF-76E49C17FAF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07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107505" y="6493445"/>
            <a:ext cx="18000" cy="28800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29104" y="6510651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0E641E9E-C06A-4F10-99DF-76E49C17FAF6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85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마스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977" y="45006"/>
            <a:ext cx="4154308" cy="5036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09977" y="683696"/>
            <a:ext cx="8682503" cy="553561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Font typeface="Wingdings" pitchFamily="2" charset="2"/>
              <a:buChar char="§"/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38228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제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" y="0"/>
            <a:ext cx="9141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54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275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7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슬라이드 번호 개체 틀 3"/>
          <p:cNvSpPr txBox="1">
            <a:spLocks/>
          </p:cNvSpPr>
          <p:nvPr userDrawn="1"/>
        </p:nvSpPr>
        <p:spPr bwMode="auto">
          <a:xfrm>
            <a:off x="-612576" y="6521450"/>
            <a:ext cx="101811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latinLnBrk="0"/>
            <a:fld id="{43A855C4-0811-4769-A5D1-9A8D45110217}" type="slidenum">
              <a:rPr kumimoji="0" lang="en-US" altLang="ko-KR"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pPr algn="r" latinLnBrk="0"/>
              <a:t>‹#›</a:t>
            </a:fld>
            <a:endParaRPr kumimoji="0" lang="en-US" altLang="ko-KR" sz="1200" b="1" dirty="0" smtClean="0">
              <a:solidFill>
                <a:schemeClr val="tx1">
                  <a:lumMod val="50000"/>
                  <a:lumOff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슬라이드 번호 개체 틀 3"/>
          <p:cNvSpPr txBox="1">
            <a:spLocks/>
          </p:cNvSpPr>
          <p:nvPr userDrawn="1"/>
        </p:nvSpPr>
        <p:spPr bwMode="auto">
          <a:xfrm>
            <a:off x="0" y="6423620"/>
            <a:ext cx="611560" cy="43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algn="r" latinLnBrk="0"/>
            <a:fld id="{43A855C4-0811-4769-A5D1-9A8D45110217}" type="slidenum">
              <a:rPr kumimoji="0" lang="en-US" altLang="ko-KR" sz="1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pPr algn="r" latinLnBrk="0"/>
              <a:t>‹#›</a:t>
            </a:fld>
            <a:endParaRPr kumimoji="0" lang="en-US" altLang="ko-KR" sz="1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124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감사합니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8631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Untitled-1-06"/>
          <p:cNvPicPr>
            <a:picLocks noGrp="1" noChangeAspect="1"/>
          </p:cNvPicPr>
          <p:nvPr isPhoto="1" userDrawn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509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107505" y="6493445"/>
            <a:ext cx="18000" cy="28800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29104" y="6510663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0E641E9E-C06A-4F10-99DF-76E49C17FAF6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14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마스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979" y="45006"/>
            <a:ext cx="4154308" cy="5036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09977" y="683696"/>
            <a:ext cx="8682503" cy="553561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Font typeface="Wingdings" pitchFamily="2" charset="2"/>
              <a:buChar char="§"/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7946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Untitled-1-06"/>
          <p:cNvPicPr>
            <a:picLocks noGrp="1" noChangeAspect="1"/>
          </p:cNvPicPr>
          <p:nvPr isPhoto="1" userDrawn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461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13EEB-997C-4A8E-83DE-E73E362529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2019-07-16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49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41E9E-C06A-4F10-99DF-76E49C17FAF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497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8" r:id="rId2"/>
    <p:sldLayoutId id="2147483679" r:id="rId3"/>
    <p:sldLayoutId id="2147484058" r:id="rId4"/>
    <p:sldLayoutId id="2147484059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7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41E9E-C06A-4F10-99DF-76E49C17FAF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그림 6" descr="Untitled-1-06"/>
          <p:cNvPicPr>
            <a:picLocks noGrp="1" noChangeAspect="1"/>
          </p:cNvPicPr>
          <p:nvPr isPhoto="1" userDrawn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5140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00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" y="0"/>
            <a:ext cx="9141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2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</p:sldLayoutIdLst>
  <p:txStyles>
    <p:titleStyle>
      <a:lvl1pPr marL="514350" indent="-514350" algn="l" defTabSz="914400" rtl="0" eaLnBrk="1" latinLnBrk="1" hangingPunct="1">
        <a:spcBef>
          <a:spcPct val="0"/>
        </a:spcBef>
        <a:buFont typeface="+mj-lt"/>
        <a:buAutoNum type="romanUcPeriod"/>
        <a:defRPr sz="2400" b="1" kern="1200">
          <a:solidFill>
            <a:srgbClr val="003F9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41E9E-C06A-4F10-99DF-76E49C17FAF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그림 6" descr="Untitled-1-06"/>
          <p:cNvPicPr>
            <a:picLocks noGrp="1" noChangeAspect="1"/>
          </p:cNvPicPr>
          <p:nvPr isPhoto="1" userDrawn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6151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33"/>
          <a:stretch/>
        </p:blipFill>
        <p:spPr>
          <a:xfrm>
            <a:off x="0" y="6400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4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" y="0"/>
            <a:ext cx="9141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5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</p:sldLayoutIdLst>
  <p:txStyles>
    <p:titleStyle>
      <a:lvl1pPr marL="514350" indent="-514350" algn="l" defTabSz="914400" rtl="0" eaLnBrk="1" latinLnBrk="1" hangingPunct="1">
        <a:spcBef>
          <a:spcPct val="0"/>
        </a:spcBef>
        <a:buFont typeface="+mj-lt"/>
        <a:buAutoNum type="romanUcPeriod"/>
        <a:defRPr sz="2400" b="1" kern="1200">
          <a:solidFill>
            <a:srgbClr val="003F9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973" y="4252897"/>
            <a:ext cx="1986784" cy="128573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313" y="5527990"/>
            <a:ext cx="1771056" cy="121795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90" y="4261503"/>
            <a:ext cx="1686631" cy="1266116"/>
          </a:xfrm>
          <a:prstGeom prst="rect">
            <a:avLst/>
          </a:prstGeom>
        </p:spPr>
      </p:pic>
      <p:grpSp>
        <p:nvGrpSpPr>
          <p:cNvPr id="50" name="Group 158"/>
          <p:cNvGrpSpPr>
            <a:grpSpLocks/>
          </p:cNvGrpSpPr>
          <p:nvPr/>
        </p:nvGrpSpPr>
        <p:grpSpPr bwMode="auto">
          <a:xfrm>
            <a:off x="107504" y="378875"/>
            <a:ext cx="6739867" cy="6362493"/>
            <a:chOff x="247" y="4566"/>
            <a:chExt cx="3829" cy="1431"/>
          </a:xfrm>
        </p:grpSpPr>
        <p:grpSp>
          <p:nvGrpSpPr>
            <p:cNvPr id="51" name="Group 159"/>
            <p:cNvGrpSpPr>
              <a:grpSpLocks/>
            </p:cNvGrpSpPr>
            <p:nvPr/>
          </p:nvGrpSpPr>
          <p:grpSpPr bwMode="auto">
            <a:xfrm>
              <a:off x="2161" y="4566"/>
              <a:ext cx="1915" cy="1431"/>
              <a:chOff x="2854" y="1824"/>
              <a:chExt cx="2622" cy="1882"/>
            </a:xfrm>
          </p:grpSpPr>
          <p:sp>
            <p:nvSpPr>
              <p:cNvPr id="90" name="Line 160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143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1" name="Line 161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1687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" name="Line 162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487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3" name="Line 163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083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4" name="Line 164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1704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5" name="Line 165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1322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" name="Line 166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986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7" name="Line 167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651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8" name="Line 168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314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9" name="Line 169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0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0" name="Line 170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1239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1" name="Line 171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1067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2" name="Line 172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919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3" name="Line 173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770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4" name="Line 174"/>
              <p:cNvSpPr>
                <a:spLocks noChangeShapeType="1"/>
              </p:cNvSpPr>
              <p:nvPr/>
            </p:nvSpPr>
            <p:spPr bwMode="auto">
              <a:xfrm>
                <a:off x="2877" y="1824"/>
                <a:ext cx="2599" cy="64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5" name="Line 175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514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6" name="Line 176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405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7" name="Line 177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298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8" name="Line 178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213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9" name="Line 179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126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0" name="Line 180"/>
              <p:cNvSpPr>
                <a:spLocks noChangeShapeType="1"/>
              </p:cNvSpPr>
              <p:nvPr/>
            </p:nvSpPr>
            <p:spPr bwMode="auto">
              <a:xfrm>
                <a:off x="2854" y="1824"/>
                <a:ext cx="2622" cy="63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52" name="Group 181"/>
            <p:cNvGrpSpPr>
              <a:grpSpLocks/>
            </p:cNvGrpSpPr>
            <p:nvPr/>
          </p:nvGrpSpPr>
          <p:grpSpPr bwMode="auto">
            <a:xfrm>
              <a:off x="247" y="4566"/>
              <a:ext cx="1914" cy="1431"/>
              <a:chOff x="235" y="1824"/>
              <a:chExt cx="2619" cy="1882"/>
            </a:xfrm>
          </p:grpSpPr>
          <p:sp>
            <p:nvSpPr>
              <p:cNvPr id="69" name="Line 182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0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0" name="Line 183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143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" name="Line 184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1687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2" name="Line 185"/>
              <p:cNvSpPr>
                <a:spLocks noChangeShapeType="1"/>
              </p:cNvSpPr>
              <p:nvPr/>
            </p:nvSpPr>
            <p:spPr bwMode="auto">
              <a:xfrm flipH="1">
                <a:off x="371" y="1824"/>
                <a:ext cx="2483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3" name="Line 186"/>
              <p:cNvSpPr>
                <a:spLocks noChangeShapeType="1"/>
              </p:cNvSpPr>
              <p:nvPr/>
            </p:nvSpPr>
            <p:spPr bwMode="auto">
              <a:xfrm flipH="1">
                <a:off x="774" y="1824"/>
                <a:ext cx="2080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4" name="Line 187"/>
              <p:cNvSpPr>
                <a:spLocks noChangeShapeType="1"/>
              </p:cNvSpPr>
              <p:nvPr/>
            </p:nvSpPr>
            <p:spPr bwMode="auto">
              <a:xfrm flipH="1">
                <a:off x="1153" y="1824"/>
                <a:ext cx="1701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5" name="Line 188"/>
              <p:cNvSpPr>
                <a:spLocks noChangeShapeType="1"/>
              </p:cNvSpPr>
              <p:nvPr/>
            </p:nvSpPr>
            <p:spPr bwMode="auto">
              <a:xfrm flipH="1">
                <a:off x="1534" y="1824"/>
                <a:ext cx="1320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6" name="Line 189"/>
              <p:cNvSpPr>
                <a:spLocks noChangeShapeType="1"/>
              </p:cNvSpPr>
              <p:nvPr/>
            </p:nvSpPr>
            <p:spPr bwMode="auto">
              <a:xfrm flipH="1">
                <a:off x="1872" y="1824"/>
                <a:ext cx="982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7" name="Line 190"/>
              <p:cNvSpPr>
                <a:spLocks noChangeShapeType="1"/>
              </p:cNvSpPr>
              <p:nvPr/>
            </p:nvSpPr>
            <p:spPr bwMode="auto">
              <a:xfrm flipH="1">
                <a:off x="2206" y="1824"/>
                <a:ext cx="648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8" name="Line 191"/>
              <p:cNvSpPr>
                <a:spLocks noChangeShapeType="1"/>
              </p:cNvSpPr>
              <p:nvPr/>
            </p:nvSpPr>
            <p:spPr bwMode="auto">
              <a:xfrm flipH="1">
                <a:off x="2543" y="1824"/>
                <a:ext cx="311" cy="188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9" name="Line 192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1239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0" name="Line 193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1067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" name="Line 194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919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" name="Line 195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770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3" name="Line 196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597" cy="642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4" name="Line 197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514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5" name="Line 198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405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6" name="Line 199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298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7" name="Line 200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213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8" name="Line 201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126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9" name="Line 202"/>
              <p:cNvSpPr>
                <a:spLocks noChangeShapeType="1"/>
              </p:cNvSpPr>
              <p:nvPr/>
            </p:nvSpPr>
            <p:spPr bwMode="auto">
              <a:xfrm flipH="1">
                <a:off x="235" y="1824"/>
                <a:ext cx="2619" cy="63"/>
              </a:xfrm>
              <a:prstGeom prst="line">
                <a:avLst/>
              </a:prstGeom>
              <a:noFill/>
              <a:ln w="3175">
                <a:solidFill>
                  <a:srgbClr val="4D4D4D">
                    <a:alpha val="20000"/>
                  </a:srgbClr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53" name="Group 203"/>
            <p:cNvGrpSpPr>
              <a:grpSpLocks/>
            </p:cNvGrpSpPr>
            <p:nvPr/>
          </p:nvGrpSpPr>
          <p:grpSpPr bwMode="auto">
            <a:xfrm>
              <a:off x="247" y="4581"/>
              <a:ext cx="3829" cy="1220"/>
              <a:chOff x="235" y="1844"/>
              <a:chExt cx="5241" cy="1605"/>
            </a:xfrm>
          </p:grpSpPr>
          <p:grpSp>
            <p:nvGrpSpPr>
              <p:cNvPr id="54" name="Group 204"/>
              <p:cNvGrpSpPr>
                <a:grpSpLocks/>
              </p:cNvGrpSpPr>
              <p:nvPr/>
            </p:nvGrpSpPr>
            <p:grpSpPr bwMode="auto">
              <a:xfrm>
                <a:off x="235" y="2750"/>
                <a:ext cx="5241" cy="699"/>
                <a:chOff x="235" y="2750"/>
                <a:chExt cx="5241" cy="699"/>
              </a:xfrm>
            </p:grpSpPr>
            <p:sp>
              <p:nvSpPr>
                <p:cNvPr id="65" name="Line 205"/>
                <p:cNvSpPr>
                  <a:spLocks noChangeShapeType="1"/>
                </p:cNvSpPr>
                <p:nvPr/>
              </p:nvSpPr>
              <p:spPr bwMode="auto">
                <a:xfrm>
                  <a:off x="235" y="3449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6" name="Line 206"/>
                <p:cNvSpPr>
                  <a:spLocks noChangeShapeType="1"/>
                </p:cNvSpPr>
                <p:nvPr/>
              </p:nvSpPr>
              <p:spPr bwMode="auto">
                <a:xfrm>
                  <a:off x="235" y="3191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7" name="Line 207"/>
                <p:cNvSpPr>
                  <a:spLocks noChangeShapeType="1"/>
                </p:cNvSpPr>
                <p:nvPr/>
              </p:nvSpPr>
              <p:spPr bwMode="auto">
                <a:xfrm>
                  <a:off x="235" y="2958"/>
                  <a:ext cx="5239" cy="0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8" name="Line 208"/>
                <p:cNvSpPr>
                  <a:spLocks noChangeShapeType="1"/>
                </p:cNvSpPr>
                <p:nvPr/>
              </p:nvSpPr>
              <p:spPr bwMode="auto">
                <a:xfrm>
                  <a:off x="235" y="2750"/>
                  <a:ext cx="5239" cy="0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55" name="Group 209"/>
              <p:cNvGrpSpPr>
                <a:grpSpLocks/>
              </p:cNvGrpSpPr>
              <p:nvPr/>
            </p:nvGrpSpPr>
            <p:grpSpPr bwMode="auto">
              <a:xfrm>
                <a:off x="235" y="1844"/>
                <a:ext cx="5241" cy="728"/>
                <a:chOff x="235" y="1844"/>
                <a:chExt cx="5241" cy="728"/>
              </a:xfrm>
            </p:grpSpPr>
            <p:sp>
              <p:nvSpPr>
                <p:cNvPr id="56" name="Line 210"/>
                <p:cNvSpPr>
                  <a:spLocks noChangeShapeType="1"/>
                </p:cNvSpPr>
                <p:nvPr/>
              </p:nvSpPr>
              <p:spPr bwMode="auto">
                <a:xfrm>
                  <a:off x="235" y="2572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57" name="Line 211"/>
                <p:cNvSpPr>
                  <a:spLocks noChangeShapeType="1"/>
                </p:cNvSpPr>
                <p:nvPr/>
              </p:nvSpPr>
              <p:spPr bwMode="auto">
                <a:xfrm flipV="1">
                  <a:off x="235" y="2401"/>
                  <a:ext cx="5241" cy="1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58" name="Line 212"/>
                <p:cNvSpPr>
                  <a:spLocks noChangeShapeType="1"/>
                </p:cNvSpPr>
                <p:nvPr/>
              </p:nvSpPr>
              <p:spPr bwMode="auto">
                <a:xfrm>
                  <a:off x="235" y="2245"/>
                  <a:ext cx="5241" cy="5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59" name="Line 213"/>
                <p:cNvSpPr>
                  <a:spLocks noChangeShapeType="1"/>
                </p:cNvSpPr>
                <p:nvPr/>
              </p:nvSpPr>
              <p:spPr bwMode="auto">
                <a:xfrm>
                  <a:off x="235" y="2121"/>
                  <a:ext cx="5217" cy="0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0" name="Line 214"/>
                <p:cNvSpPr>
                  <a:spLocks noChangeShapeType="1"/>
                </p:cNvSpPr>
                <p:nvPr/>
              </p:nvSpPr>
              <p:spPr bwMode="auto">
                <a:xfrm flipV="1">
                  <a:off x="235" y="2015"/>
                  <a:ext cx="5241" cy="6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1" name="Line 215"/>
                <p:cNvSpPr>
                  <a:spLocks noChangeShapeType="1"/>
                </p:cNvSpPr>
                <p:nvPr/>
              </p:nvSpPr>
              <p:spPr bwMode="auto">
                <a:xfrm>
                  <a:off x="235" y="1946"/>
                  <a:ext cx="5241" cy="4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2" name="Line 216"/>
                <p:cNvSpPr>
                  <a:spLocks noChangeShapeType="1"/>
                </p:cNvSpPr>
                <p:nvPr/>
              </p:nvSpPr>
              <p:spPr bwMode="auto">
                <a:xfrm flipV="1">
                  <a:off x="235" y="1908"/>
                  <a:ext cx="5241" cy="10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3" name="Line 217"/>
                <p:cNvSpPr>
                  <a:spLocks noChangeShapeType="1"/>
                </p:cNvSpPr>
                <p:nvPr/>
              </p:nvSpPr>
              <p:spPr bwMode="auto">
                <a:xfrm>
                  <a:off x="258" y="1866"/>
                  <a:ext cx="5218" cy="0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4" name="Line 218"/>
                <p:cNvSpPr>
                  <a:spLocks noChangeShapeType="1"/>
                </p:cNvSpPr>
                <p:nvPr/>
              </p:nvSpPr>
              <p:spPr bwMode="auto">
                <a:xfrm>
                  <a:off x="235" y="1844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4D4D4D">
                      <a:alpha val="20000"/>
                    </a:srgbClr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0" y="1"/>
            <a:ext cx="9144000" cy="4107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FF00"/>
              </a:solidFill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445" y="6165305"/>
            <a:ext cx="3038184" cy="676274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69293" y="1543420"/>
            <a:ext cx="7763147" cy="641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33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 활성화를 위한 핵심 정책제언</a:t>
            </a:r>
            <a:endParaRPr lang="en-US" altLang="ko-KR" sz="33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4099647" y="3712996"/>
            <a:ext cx="493685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ko-KR" altLang="en-US" sz="12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서울과학기술대학교 철도경영정책학과  </a:t>
            </a:r>
            <a:r>
              <a:rPr lang="ko-KR" altLang="en-US" sz="12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정성봉교수</a:t>
            </a:r>
            <a:endParaRPr lang="en-US" altLang="ko-KR" sz="12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accent3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26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gray">
          <a:xfrm>
            <a:off x="619471" y="778255"/>
            <a:ext cx="798497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gray">
          <a:xfrm>
            <a:off x="2880660" y="628852"/>
            <a:ext cx="3240360" cy="2845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92075" indent="-92075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92075" marR="0" lvl="0" indent="-92075" algn="ctr" defTabSz="914400" eaLnBrk="1" fontAlgn="base" latinLnBrk="0" hangingPunct="1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ko-KR" altLang="en-US" sz="1300" b="1" kern="0" noProof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민간제안사업 </a:t>
            </a:r>
            <a:r>
              <a:rPr lang="ko-KR" altLang="en-US" sz="1300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추진</a:t>
            </a:r>
            <a:r>
              <a:rPr lang="ko-KR" altLang="en-US" sz="1300" b="1" kern="0" noProof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및 </a:t>
            </a:r>
            <a:r>
              <a:rPr lang="ko-KR" altLang="en-US" sz="1300" b="1" kern="0" noProof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적격성조사현황</a:t>
            </a:r>
            <a:endParaRPr kumimoji="1" lang="en-US" altLang="ko-KR" sz="13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순서도: 처리 15"/>
          <p:cNvSpPr/>
          <p:nvPr/>
        </p:nvSpPr>
        <p:spPr>
          <a:xfrm>
            <a:off x="164004" y="1432837"/>
            <a:ext cx="4335988" cy="4948491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64003" y="1061363"/>
            <a:ext cx="4337145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sz="1300" b="1" i="1" kern="0" dirty="0" err="1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수익형</a:t>
            </a: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 </a:t>
            </a: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민간제안사업 추진현황</a:t>
            </a:r>
            <a:endParaRPr kumimoji="0" lang="ko-KR" altLang="en-US" sz="13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8" name="순서도: 처리 17"/>
          <p:cNvSpPr/>
          <p:nvPr/>
        </p:nvSpPr>
        <p:spPr>
          <a:xfrm>
            <a:off x="4646345" y="1424210"/>
            <a:ext cx="4335988" cy="4948491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646344" y="1052736"/>
            <a:ext cx="4337145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민간투자사업 </a:t>
            </a:r>
            <a:r>
              <a:rPr kumimoji="0" lang="ko-KR" altLang="en-US" sz="1300" b="1" i="1" u="none" kern="0" dirty="0" err="1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적격성조사</a:t>
            </a: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 수행현황</a:t>
            </a:r>
            <a:endParaRPr kumimoji="0" lang="ko-KR" altLang="en-US" sz="13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467544" y="4733308"/>
            <a:ext cx="3717431" cy="1078436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lv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ko-KR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 •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2000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년 </a:t>
            </a:r>
            <a:r>
              <a:rPr lang="ko-KR" altLang="en-US" sz="1000" kern="0" spc="-100" dirty="0" err="1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수익형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 민간제안사업이 최초로 진행</a:t>
            </a:r>
            <a:endParaRPr lang="en-US" altLang="ko-KR" sz="1000" kern="0" spc="-100" dirty="0" smtClean="0">
              <a:solidFill>
                <a:srgbClr val="000000"/>
              </a:solidFill>
              <a:latin typeface="맑은 고딕" pitchFamily="50" charset="-127"/>
              <a:cs typeface="Arial"/>
            </a:endParaRPr>
          </a:p>
          <a:p>
            <a:pPr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ko-KR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 •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2008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년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14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개 사업이 진행되면서 활성화된 후 지속적으로 감소추세</a:t>
            </a:r>
            <a:endParaRPr lang="en-US" altLang="ko-KR" sz="1000" kern="0" spc="-100" dirty="0" smtClean="0">
              <a:solidFill>
                <a:srgbClr val="000000"/>
              </a:solidFill>
              <a:latin typeface="맑은 고딕" pitchFamily="50" charset="-127"/>
              <a:cs typeface="Arial"/>
            </a:endParaRPr>
          </a:p>
          <a:p>
            <a:pPr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ko-KR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 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/>
              </a:rPr>
              <a:t>☞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/>
              </a:rPr>
              <a:t>민간제안사업 침체기 지속 중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 </a:t>
            </a:r>
            <a:endParaRPr lang="ko-KR" altLang="en-US" sz="1000" kern="0" spc="-100" dirty="0">
              <a:solidFill>
                <a:srgbClr val="000000"/>
              </a:solidFill>
              <a:latin typeface="맑은 고딕" pitchFamily="50" charset="-127"/>
              <a:cs typeface="Arial"/>
            </a:endParaRPr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5076056" y="4711811"/>
            <a:ext cx="3606678" cy="1360106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 • KDI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의 </a:t>
            </a:r>
            <a:r>
              <a:rPr lang="ko-KR" altLang="en-US" sz="1000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민자적격성조사는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2005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년도부터 수행</a:t>
            </a:r>
            <a:endParaRPr lang="en-US" altLang="ko-KR" sz="1000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ko-KR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 • Y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06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년도 도로사업 중심의 </a:t>
            </a:r>
            <a:r>
              <a:rPr lang="ko-KR" altLang="en-US" sz="1000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국토부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사업제안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Rush </a:t>
            </a:r>
          </a:p>
          <a:p>
            <a:pPr marL="0" marR="0" lvl="0" indent="0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   -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평택시흥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,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제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2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영동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,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수원광명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,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인천김포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, </a:t>
            </a:r>
            <a:r>
              <a:rPr lang="ko-KR" altLang="en-US" sz="1000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이천오산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,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안양성남 등</a:t>
            </a:r>
            <a:endParaRPr lang="en-US" altLang="ko-KR" sz="1000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ko-KR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 •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Y14~15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교통시설물의 </a:t>
            </a:r>
            <a:r>
              <a:rPr lang="ko-KR" altLang="en-US" sz="1000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수익형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민자사업 제안 침체</a:t>
            </a:r>
            <a:endParaRPr lang="en-US" altLang="ko-KR" sz="1000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ko-KR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 • Y15 BTO-a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및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BTO-</a:t>
            </a:r>
            <a:r>
              <a:rPr lang="en-US" altLang="ko-KR" sz="1000" kern="0" spc="-100" dirty="0" err="1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rs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등 신제도 도입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, Y16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부터 민간제안 활성화</a:t>
            </a:r>
            <a:endParaRPr lang="en-US" altLang="ko-KR" sz="1000" kern="0" spc="-100" dirty="0">
              <a:solidFill>
                <a:srgbClr val="000000"/>
              </a:solidFill>
              <a:latin typeface="맑은 고딕" pitchFamily="50" charset="-127"/>
              <a:cs typeface="Arial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58304" y="1381588"/>
            <a:ext cx="4440753" cy="3311430"/>
            <a:chOff x="158304" y="1381588"/>
            <a:chExt cx="4440753" cy="3311430"/>
          </a:xfrm>
        </p:grpSpPr>
        <p:cxnSp>
          <p:nvCxnSpPr>
            <p:cNvPr id="5" name="직선 화살표 연결선 4"/>
            <p:cNvCxnSpPr/>
            <p:nvPr/>
          </p:nvCxnSpPr>
          <p:spPr>
            <a:xfrm flipV="1">
              <a:off x="522134" y="1677310"/>
              <a:ext cx="0" cy="27187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화살표 연결선 7"/>
            <p:cNvCxnSpPr/>
            <p:nvPr/>
          </p:nvCxnSpPr>
          <p:spPr>
            <a:xfrm>
              <a:off x="522134" y="4400596"/>
              <a:ext cx="376183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>
              <a:off x="473150" y="3873053"/>
              <a:ext cx="10718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474240" y="3328177"/>
              <a:ext cx="10718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>
              <a:off x="474240" y="2854718"/>
              <a:ext cx="10718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직사각형 67"/>
            <p:cNvSpPr>
              <a:spLocks noChangeArrowheads="1"/>
            </p:cNvSpPr>
            <p:nvPr/>
          </p:nvSpPr>
          <p:spPr bwMode="auto">
            <a:xfrm>
              <a:off x="186688" y="3712546"/>
              <a:ext cx="36004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5</a:t>
              </a:r>
              <a:endParaRPr lang="en-US" altLang="ko-KR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endParaRPr>
            </a:p>
          </p:txBody>
        </p:sp>
        <p:sp>
          <p:nvSpPr>
            <p:cNvPr id="34" name="직사각형 67"/>
            <p:cNvSpPr>
              <a:spLocks noChangeArrowheads="1"/>
            </p:cNvSpPr>
            <p:nvPr/>
          </p:nvSpPr>
          <p:spPr bwMode="auto">
            <a:xfrm>
              <a:off x="162848" y="3170978"/>
              <a:ext cx="36004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9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10</a:t>
              </a:r>
            </a:p>
          </p:txBody>
        </p:sp>
        <p:sp>
          <p:nvSpPr>
            <p:cNvPr id="35" name="직사각형 67"/>
            <p:cNvSpPr>
              <a:spLocks noChangeArrowheads="1"/>
            </p:cNvSpPr>
            <p:nvPr/>
          </p:nvSpPr>
          <p:spPr bwMode="auto">
            <a:xfrm>
              <a:off x="162848" y="2704246"/>
              <a:ext cx="360040" cy="273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9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15</a:t>
              </a:r>
            </a:p>
          </p:txBody>
        </p:sp>
        <p:sp>
          <p:nvSpPr>
            <p:cNvPr id="36" name="직사각형 67"/>
            <p:cNvSpPr>
              <a:spLocks noChangeArrowheads="1"/>
            </p:cNvSpPr>
            <p:nvPr/>
          </p:nvSpPr>
          <p:spPr bwMode="auto">
            <a:xfrm>
              <a:off x="180309" y="1381588"/>
              <a:ext cx="68365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ko-KR" altLang="en-US" sz="900" kern="0" dirty="0" err="1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사업수</a:t>
              </a:r>
              <a:endParaRPr lang="en-US" altLang="ko-KR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endParaRPr>
            </a:p>
          </p:txBody>
        </p:sp>
        <p:sp>
          <p:nvSpPr>
            <p:cNvPr id="37" name="직사각형 67"/>
            <p:cNvSpPr>
              <a:spLocks noChangeArrowheads="1"/>
            </p:cNvSpPr>
            <p:nvPr/>
          </p:nvSpPr>
          <p:spPr bwMode="auto">
            <a:xfrm>
              <a:off x="3915407" y="4392936"/>
              <a:ext cx="68365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ko-KR" altLang="en-US" sz="9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연도</a:t>
              </a:r>
              <a:endParaRPr lang="en-US" altLang="ko-KR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 flipH="1">
              <a:off x="924992" y="4014670"/>
              <a:ext cx="45720" cy="37934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109266" y="3860127"/>
              <a:ext cx="52178" cy="54046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 flipH="1">
              <a:off x="1304526" y="3959922"/>
              <a:ext cx="52514" cy="4357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492116" y="3527873"/>
              <a:ext cx="53390" cy="869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691556" y="3383857"/>
              <a:ext cx="51313" cy="101673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893735" y="3164629"/>
              <a:ext cx="45719" cy="12337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 flipH="1">
              <a:off x="2063150" y="4012546"/>
              <a:ext cx="45720" cy="37934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2234725" y="3239840"/>
              <a:ext cx="45719" cy="115857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2423191" y="2888427"/>
              <a:ext cx="45719" cy="150105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2598957" y="3237459"/>
              <a:ext cx="45719" cy="115857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 flipH="1">
              <a:off x="2762022" y="4010119"/>
              <a:ext cx="45720" cy="37934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2925089" y="3158089"/>
              <a:ext cx="45719" cy="12337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3095774" y="3599880"/>
              <a:ext cx="45719" cy="79186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3258840" y="3606254"/>
              <a:ext cx="45719" cy="79186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3427824" y="3527873"/>
              <a:ext cx="53390" cy="869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3598561" y="3772584"/>
              <a:ext cx="45719" cy="6195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 flipH="1">
              <a:off x="3763784" y="4018774"/>
              <a:ext cx="45720" cy="37934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3923928" y="4113288"/>
              <a:ext cx="45719" cy="2784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7"/>
            <p:cNvSpPr>
              <a:spLocks noChangeArrowheads="1"/>
            </p:cNvSpPr>
            <p:nvPr/>
          </p:nvSpPr>
          <p:spPr bwMode="auto">
            <a:xfrm>
              <a:off x="624257" y="4353869"/>
              <a:ext cx="309243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‘99</a:t>
              </a:r>
            </a:p>
          </p:txBody>
        </p:sp>
        <p:sp>
          <p:nvSpPr>
            <p:cNvPr id="62" name="직사각형 67"/>
            <p:cNvSpPr>
              <a:spLocks noChangeArrowheads="1"/>
            </p:cNvSpPr>
            <p:nvPr/>
          </p:nvSpPr>
          <p:spPr bwMode="auto">
            <a:xfrm>
              <a:off x="795707" y="4351711"/>
              <a:ext cx="309243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‘00</a:t>
              </a:r>
            </a:p>
          </p:txBody>
        </p:sp>
        <p:sp>
          <p:nvSpPr>
            <p:cNvPr id="63" name="직사각형 67"/>
            <p:cNvSpPr>
              <a:spLocks noChangeArrowheads="1"/>
            </p:cNvSpPr>
            <p:nvPr/>
          </p:nvSpPr>
          <p:spPr bwMode="auto">
            <a:xfrm>
              <a:off x="979824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‘01</a:t>
              </a:r>
            </a:p>
          </p:txBody>
        </p:sp>
        <p:sp>
          <p:nvSpPr>
            <p:cNvPr id="64" name="직사각형 67"/>
            <p:cNvSpPr>
              <a:spLocks noChangeArrowheads="1"/>
            </p:cNvSpPr>
            <p:nvPr/>
          </p:nvSpPr>
          <p:spPr bwMode="auto">
            <a:xfrm>
              <a:off x="1170285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‘02</a:t>
              </a:r>
            </a:p>
          </p:txBody>
        </p:sp>
        <p:sp>
          <p:nvSpPr>
            <p:cNvPr id="65" name="직사각형 67"/>
            <p:cNvSpPr>
              <a:spLocks noChangeArrowheads="1"/>
            </p:cNvSpPr>
            <p:nvPr/>
          </p:nvSpPr>
          <p:spPr bwMode="auto">
            <a:xfrm>
              <a:off x="1354438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‘03</a:t>
              </a:r>
            </a:p>
          </p:txBody>
        </p:sp>
        <p:sp>
          <p:nvSpPr>
            <p:cNvPr id="66" name="직사각형 67"/>
            <p:cNvSpPr>
              <a:spLocks noChangeArrowheads="1"/>
            </p:cNvSpPr>
            <p:nvPr/>
          </p:nvSpPr>
          <p:spPr bwMode="auto">
            <a:xfrm>
              <a:off x="1550141" y="4358552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‘04</a:t>
              </a:r>
            </a:p>
          </p:txBody>
        </p:sp>
        <p:sp>
          <p:nvSpPr>
            <p:cNvPr id="67" name="직사각형 67"/>
            <p:cNvSpPr>
              <a:spLocks noChangeArrowheads="1"/>
            </p:cNvSpPr>
            <p:nvPr/>
          </p:nvSpPr>
          <p:spPr bwMode="auto">
            <a:xfrm>
              <a:off x="1748827" y="4360219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‘05</a:t>
              </a:r>
            </a:p>
          </p:txBody>
        </p:sp>
        <p:sp>
          <p:nvSpPr>
            <p:cNvPr id="68" name="직사각형 67"/>
            <p:cNvSpPr>
              <a:spLocks noChangeArrowheads="1"/>
            </p:cNvSpPr>
            <p:nvPr/>
          </p:nvSpPr>
          <p:spPr bwMode="auto">
            <a:xfrm>
              <a:off x="1926119" y="4358552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‘06</a:t>
              </a:r>
            </a:p>
          </p:txBody>
        </p:sp>
        <p:sp>
          <p:nvSpPr>
            <p:cNvPr id="69" name="직사각형 68"/>
            <p:cNvSpPr>
              <a:spLocks noChangeArrowheads="1"/>
            </p:cNvSpPr>
            <p:nvPr/>
          </p:nvSpPr>
          <p:spPr bwMode="auto">
            <a:xfrm>
              <a:off x="2104299" y="4356648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‘07</a:t>
              </a:r>
            </a:p>
          </p:txBody>
        </p:sp>
        <p:sp>
          <p:nvSpPr>
            <p:cNvPr id="70" name="직사각형 69"/>
            <p:cNvSpPr>
              <a:spLocks noChangeArrowheads="1"/>
            </p:cNvSpPr>
            <p:nvPr/>
          </p:nvSpPr>
          <p:spPr bwMode="auto">
            <a:xfrm>
              <a:off x="2288449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‘08</a:t>
              </a:r>
            </a:p>
          </p:txBody>
        </p:sp>
        <p:sp>
          <p:nvSpPr>
            <p:cNvPr id="71" name="직사각형 70"/>
            <p:cNvSpPr>
              <a:spLocks noChangeArrowheads="1"/>
            </p:cNvSpPr>
            <p:nvPr/>
          </p:nvSpPr>
          <p:spPr bwMode="auto">
            <a:xfrm>
              <a:off x="2462557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‘09</a:t>
              </a:r>
            </a:p>
          </p:txBody>
        </p:sp>
        <p:sp>
          <p:nvSpPr>
            <p:cNvPr id="72" name="직사각형 71"/>
            <p:cNvSpPr>
              <a:spLocks noChangeArrowheads="1"/>
            </p:cNvSpPr>
            <p:nvPr/>
          </p:nvSpPr>
          <p:spPr bwMode="auto">
            <a:xfrm>
              <a:off x="2634007" y="4351711"/>
              <a:ext cx="309243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‘10</a:t>
              </a:r>
            </a:p>
          </p:txBody>
        </p:sp>
        <p:sp>
          <p:nvSpPr>
            <p:cNvPr id="73" name="직사각형 72"/>
            <p:cNvSpPr>
              <a:spLocks noChangeArrowheads="1"/>
            </p:cNvSpPr>
            <p:nvPr/>
          </p:nvSpPr>
          <p:spPr bwMode="auto">
            <a:xfrm>
              <a:off x="2792757" y="4354077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‘11</a:t>
              </a:r>
            </a:p>
          </p:txBody>
        </p:sp>
        <p:sp>
          <p:nvSpPr>
            <p:cNvPr id="74" name="직사각형 73"/>
            <p:cNvSpPr>
              <a:spLocks noChangeArrowheads="1"/>
            </p:cNvSpPr>
            <p:nvPr/>
          </p:nvSpPr>
          <p:spPr bwMode="auto">
            <a:xfrm>
              <a:off x="2957857" y="4353869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‘12</a:t>
              </a:r>
            </a:p>
          </p:txBody>
        </p:sp>
        <p:sp>
          <p:nvSpPr>
            <p:cNvPr id="75" name="직사각형 74"/>
            <p:cNvSpPr>
              <a:spLocks noChangeArrowheads="1"/>
            </p:cNvSpPr>
            <p:nvPr/>
          </p:nvSpPr>
          <p:spPr bwMode="auto">
            <a:xfrm>
              <a:off x="3122957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‘13</a:t>
              </a:r>
            </a:p>
          </p:txBody>
        </p:sp>
        <p:sp>
          <p:nvSpPr>
            <p:cNvPr id="76" name="직사각형 75"/>
            <p:cNvSpPr>
              <a:spLocks noChangeArrowheads="1"/>
            </p:cNvSpPr>
            <p:nvPr/>
          </p:nvSpPr>
          <p:spPr bwMode="auto">
            <a:xfrm>
              <a:off x="3294407" y="4353869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‘14</a:t>
              </a:r>
            </a:p>
          </p:txBody>
        </p:sp>
        <p:sp>
          <p:nvSpPr>
            <p:cNvPr id="77" name="직사각형 76"/>
            <p:cNvSpPr>
              <a:spLocks noChangeArrowheads="1"/>
            </p:cNvSpPr>
            <p:nvPr/>
          </p:nvSpPr>
          <p:spPr bwMode="auto">
            <a:xfrm>
              <a:off x="3464319" y="4353869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‘15</a:t>
              </a:r>
            </a:p>
          </p:txBody>
        </p:sp>
        <p:sp>
          <p:nvSpPr>
            <p:cNvPr id="78" name="직사각형 77"/>
            <p:cNvSpPr>
              <a:spLocks noChangeArrowheads="1"/>
            </p:cNvSpPr>
            <p:nvPr/>
          </p:nvSpPr>
          <p:spPr bwMode="auto">
            <a:xfrm>
              <a:off x="3635893" y="4349516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‘16</a:t>
              </a:r>
            </a:p>
          </p:txBody>
        </p:sp>
        <p:sp>
          <p:nvSpPr>
            <p:cNvPr id="79" name="직사각형 78"/>
            <p:cNvSpPr>
              <a:spLocks noChangeArrowheads="1"/>
            </p:cNvSpPr>
            <p:nvPr/>
          </p:nvSpPr>
          <p:spPr bwMode="auto">
            <a:xfrm>
              <a:off x="3794643" y="4353869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‘17</a:t>
              </a:r>
            </a:p>
          </p:txBody>
        </p:sp>
        <p:sp>
          <p:nvSpPr>
            <p:cNvPr id="176" name="직사각형 67"/>
            <p:cNvSpPr>
              <a:spLocks noChangeArrowheads="1"/>
            </p:cNvSpPr>
            <p:nvPr/>
          </p:nvSpPr>
          <p:spPr bwMode="auto">
            <a:xfrm>
              <a:off x="777583" y="3775686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3</a:t>
              </a:r>
            </a:p>
          </p:txBody>
        </p:sp>
        <p:sp>
          <p:nvSpPr>
            <p:cNvPr id="177" name="직사각형 67"/>
            <p:cNvSpPr>
              <a:spLocks noChangeArrowheads="1"/>
            </p:cNvSpPr>
            <p:nvPr/>
          </p:nvSpPr>
          <p:spPr bwMode="auto">
            <a:xfrm>
              <a:off x="974212" y="3604739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5</a:t>
              </a:r>
            </a:p>
          </p:txBody>
        </p:sp>
        <p:sp>
          <p:nvSpPr>
            <p:cNvPr id="178" name="직사각형 67"/>
            <p:cNvSpPr>
              <a:spLocks noChangeArrowheads="1"/>
            </p:cNvSpPr>
            <p:nvPr/>
          </p:nvSpPr>
          <p:spPr bwMode="auto">
            <a:xfrm>
              <a:off x="1170826" y="3706006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4</a:t>
              </a:r>
            </a:p>
          </p:txBody>
        </p:sp>
        <p:sp>
          <p:nvSpPr>
            <p:cNvPr id="179" name="직사각형 67"/>
            <p:cNvSpPr>
              <a:spLocks noChangeArrowheads="1"/>
            </p:cNvSpPr>
            <p:nvPr/>
          </p:nvSpPr>
          <p:spPr bwMode="auto">
            <a:xfrm>
              <a:off x="1343350" y="3297046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8</a:t>
              </a:r>
            </a:p>
          </p:txBody>
        </p:sp>
        <p:sp>
          <p:nvSpPr>
            <p:cNvPr id="180" name="직사각형 67"/>
            <p:cNvSpPr>
              <a:spLocks noChangeArrowheads="1"/>
            </p:cNvSpPr>
            <p:nvPr/>
          </p:nvSpPr>
          <p:spPr bwMode="auto">
            <a:xfrm>
              <a:off x="1544778" y="3135662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9</a:t>
              </a:r>
            </a:p>
          </p:txBody>
        </p:sp>
        <p:sp>
          <p:nvSpPr>
            <p:cNvPr id="181" name="직사각형 67"/>
            <p:cNvSpPr>
              <a:spLocks noChangeArrowheads="1"/>
            </p:cNvSpPr>
            <p:nvPr/>
          </p:nvSpPr>
          <p:spPr bwMode="auto">
            <a:xfrm>
              <a:off x="1742869" y="2923723"/>
              <a:ext cx="33942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12</a:t>
              </a:r>
            </a:p>
          </p:txBody>
        </p:sp>
        <p:sp>
          <p:nvSpPr>
            <p:cNvPr id="182" name="직사각형 67"/>
            <p:cNvSpPr>
              <a:spLocks noChangeArrowheads="1"/>
            </p:cNvSpPr>
            <p:nvPr/>
          </p:nvSpPr>
          <p:spPr bwMode="auto">
            <a:xfrm>
              <a:off x="1915615" y="3743897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3</a:t>
              </a:r>
            </a:p>
          </p:txBody>
        </p:sp>
        <p:sp>
          <p:nvSpPr>
            <p:cNvPr id="183" name="직사각형 67"/>
            <p:cNvSpPr>
              <a:spLocks noChangeArrowheads="1"/>
            </p:cNvSpPr>
            <p:nvPr/>
          </p:nvSpPr>
          <p:spPr bwMode="auto">
            <a:xfrm>
              <a:off x="2089820" y="3006764"/>
              <a:ext cx="33942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11</a:t>
              </a:r>
            </a:p>
          </p:txBody>
        </p:sp>
        <p:sp>
          <p:nvSpPr>
            <p:cNvPr id="184" name="직사각형 67"/>
            <p:cNvSpPr>
              <a:spLocks noChangeArrowheads="1"/>
            </p:cNvSpPr>
            <p:nvPr/>
          </p:nvSpPr>
          <p:spPr bwMode="auto">
            <a:xfrm>
              <a:off x="2275655" y="2657427"/>
              <a:ext cx="33942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14</a:t>
              </a:r>
            </a:p>
          </p:txBody>
        </p:sp>
        <p:sp>
          <p:nvSpPr>
            <p:cNvPr id="185" name="직사각형 67"/>
            <p:cNvSpPr>
              <a:spLocks noChangeArrowheads="1"/>
            </p:cNvSpPr>
            <p:nvPr/>
          </p:nvSpPr>
          <p:spPr bwMode="auto">
            <a:xfrm>
              <a:off x="2451421" y="2996259"/>
              <a:ext cx="33942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11</a:t>
              </a:r>
            </a:p>
          </p:txBody>
        </p:sp>
        <p:sp>
          <p:nvSpPr>
            <p:cNvPr id="186" name="직사각형 67"/>
            <p:cNvSpPr>
              <a:spLocks noChangeArrowheads="1"/>
            </p:cNvSpPr>
            <p:nvPr/>
          </p:nvSpPr>
          <p:spPr bwMode="auto">
            <a:xfrm>
              <a:off x="2616645" y="3726844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3</a:t>
              </a:r>
            </a:p>
          </p:txBody>
        </p:sp>
        <p:sp>
          <p:nvSpPr>
            <p:cNvPr id="187" name="직사각형 67"/>
            <p:cNvSpPr>
              <a:spLocks noChangeArrowheads="1"/>
            </p:cNvSpPr>
            <p:nvPr/>
          </p:nvSpPr>
          <p:spPr bwMode="auto">
            <a:xfrm>
              <a:off x="2779711" y="2934756"/>
              <a:ext cx="33942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12</a:t>
              </a:r>
            </a:p>
          </p:txBody>
        </p:sp>
        <p:sp>
          <p:nvSpPr>
            <p:cNvPr id="188" name="직사각형 67"/>
            <p:cNvSpPr>
              <a:spLocks noChangeArrowheads="1"/>
            </p:cNvSpPr>
            <p:nvPr/>
          </p:nvSpPr>
          <p:spPr bwMode="auto">
            <a:xfrm>
              <a:off x="2955477" y="3383857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7</a:t>
              </a:r>
            </a:p>
          </p:txBody>
        </p:sp>
        <p:sp>
          <p:nvSpPr>
            <p:cNvPr id="189" name="직사각형 67"/>
            <p:cNvSpPr>
              <a:spLocks noChangeArrowheads="1"/>
            </p:cNvSpPr>
            <p:nvPr/>
          </p:nvSpPr>
          <p:spPr bwMode="auto">
            <a:xfrm>
              <a:off x="3114351" y="3379504"/>
              <a:ext cx="33942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7</a:t>
              </a:r>
            </a:p>
          </p:txBody>
        </p:sp>
        <p:sp>
          <p:nvSpPr>
            <p:cNvPr id="190" name="직사각형 67"/>
            <p:cNvSpPr>
              <a:spLocks noChangeArrowheads="1"/>
            </p:cNvSpPr>
            <p:nvPr/>
          </p:nvSpPr>
          <p:spPr bwMode="auto">
            <a:xfrm>
              <a:off x="3292151" y="3305499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8</a:t>
              </a:r>
            </a:p>
          </p:txBody>
        </p:sp>
        <p:sp>
          <p:nvSpPr>
            <p:cNvPr id="191" name="직사각형 67"/>
            <p:cNvSpPr>
              <a:spLocks noChangeArrowheads="1"/>
            </p:cNvSpPr>
            <p:nvPr/>
          </p:nvSpPr>
          <p:spPr bwMode="auto">
            <a:xfrm>
              <a:off x="3455341" y="3531904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6</a:t>
              </a:r>
            </a:p>
          </p:txBody>
        </p:sp>
        <p:sp>
          <p:nvSpPr>
            <p:cNvPr id="192" name="직사각형 67"/>
            <p:cNvSpPr>
              <a:spLocks noChangeArrowheads="1"/>
            </p:cNvSpPr>
            <p:nvPr/>
          </p:nvSpPr>
          <p:spPr bwMode="auto">
            <a:xfrm>
              <a:off x="3620441" y="3764944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3</a:t>
              </a:r>
            </a:p>
          </p:txBody>
        </p:sp>
        <p:sp>
          <p:nvSpPr>
            <p:cNvPr id="193" name="직사각형 67"/>
            <p:cNvSpPr>
              <a:spLocks noChangeArrowheads="1"/>
            </p:cNvSpPr>
            <p:nvPr/>
          </p:nvSpPr>
          <p:spPr bwMode="auto">
            <a:xfrm>
              <a:off x="3781473" y="3891944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2</a:t>
              </a:r>
            </a:p>
          </p:txBody>
        </p:sp>
        <p:cxnSp>
          <p:nvCxnSpPr>
            <p:cNvPr id="198" name="직선 연결선 197"/>
            <p:cNvCxnSpPr/>
            <p:nvPr/>
          </p:nvCxnSpPr>
          <p:spPr>
            <a:xfrm>
              <a:off x="471854" y="2400124"/>
              <a:ext cx="10718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직사각형 67"/>
            <p:cNvSpPr>
              <a:spLocks noChangeArrowheads="1"/>
            </p:cNvSpPr>
            <p:nvPr/>
          </p:nvSpPr>
          <p:spPr bwMode="auto">
            <a:xfrm>
              <a:off x="160462" y="2244746"/>
              <a:ext cx="36004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9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20</a:t>
              </a:r>
            </a:p>
          </p:txBody>
        </p:sp>
        <p:cxnSp>
          <p:nvCxnSpPr>
            <p:cNvPr id="200" name="직선 연결선 199"/>
            <p:cNvCxnSpPr/>
            <p:nvPr/>
          </p:nvCxnSpPr>
          <p:spPr>
            <a:xfrm>
              <a:off x="469696" y="1982828"/>
              <a:ext cx="10718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직사각형 67"/>
            <p:cNvSpPr>
              <a:spLocks noChangeArrowheads="1"/>
            </p:cNvSpPr>
            <p:nvPr/>
          </p:nvSpPr>
          <p:spPr bwMode="auto">
            <a:xfrm>
              <a:off x="158304" y="1827450"/>
              <a:ext cx="36004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2</a:t>
              </a:r>
              <a:r>
                <a:rPr lang="en-US" altLang="ko-KR" sz="9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5</a:t>
              </a:r>
            </a:p>
          </p:txBody>
        </p:sp>
      </p:grpSp>
      <p:sp>
        <p:nvSpPr>
          <p:cNvPr id="233" name="직사각형 67"/>
          <p:cNvSpPr>
            <a:spLocks noChangeArrowheads="1"/>
          </p:cNvSpPr>
          <p:nvPr/>
        </p:nvSpPr>
        <p:spPr bwMode="auto">
          <a:xfrm>
            <a:off x="293060" y="6160814"/>
            <a:ext cx="28280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※ 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자료출처 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: 2017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공공투자관리센터 연차보고서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(2018.04)</a:t>
            </a:r>
            <a:endParaRPr lang="en-US" altLang="ko-KR" sz="8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234" name="직사각형 67"/>
          <p:cNvSpPr>
            <a:spLocks noChangeArrowheads="1"/>
          </p:cNvSpPr>
          <p:nvPr/>
        </p:nvSpPr>
        <p:spPr bwMode="auto">
          <a:xfrm>
            <a:off x="4765720" y="6165304"/>
            <a:ext cx="386195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※ 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자료출처 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: 2017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공공투자관리센터 연차보고서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(2018.04) 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및 업계현황 자체자료</a:t>
            </a:r>
            <a:endParaRPr lang="en-US" altLang="ko-KR" sz="8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4629915" y="1403334"/>
            <a:ext cx="4514167" cy="3289684"/>
            <a:chOff x="4629915" y="1403334"/>
            <a:chExt cx="4514167" cy="3289684"/>
          </a:xfrm>
        </p:grpSpPr>
        <p:sp>
          <p:nvSpPr>
            <p:cNvPr id="43" name="직사각형 42"/>
            <p:cNvSpPr/>
            <p:nvPr/>
          </p:nvSpPr>
          <p:spPr>
            <a:xfrm>
              <a:off x="6338039" y="4238349"/>
              <a:ext cx="45719" cy="15264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8" name="직선 화살표 연결선 127"/>
            <p:cNvCxnSpPr/>
            <p:nvPr/>
          </p:nvCxnSpPr>
          <p:spPr>
            <a:xfrm>
              <a:off x="4999831" y="4400596"/>
              <a:ext cx="376183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직사각형 67"/>
            <p:cNvSpPr>
              <a:spLocks noChangeArrowheads="1"/>
            </p:cNvSpPr>
            <p:nvPr/>
          </p:nvSpPr>
          <p:spPr bwMode="auto">
            <a:xfrm>
              <a:off x="8460432" y="4392936"/>
              <a:ext cx="68365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ko-KR" altLang="en-US" sz="9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연도</a:t>
              </a:r>
              <a:endParaRPr lang="en-US" altLang="ko-KR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endParaRPr>
            </a:p>
          </p:txBody>
        </p:sp>
        <p:sp>
          <p:nvSpPr>
            <p:cNvPr id="140" name="직사각형 139"/>
            <p:cNvSpPr/>
            <p:nvPr/>
          </p:nvSpPr>
          <p:spPr>
            <a:xfrm flipH="1">
              <a:off x="6143546" y="3967542"/>
              <a:ext cx="52514" cy="4357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직사각형 145"/>
            <p:cNvSpPr/>
            <p:nvPr/>
          </p:nvSpPr>
          <p:spPr>
            <a:xfrm>
              <a:off x="6690840" y="3328177"/>
              <a:ext cx="50666" cy="106606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직사각형 146"/>
            <p:cNvSpPr/>
            <p:nvPr/>
          </p:nvSpPr>
          <p:spPr>
            <a:xfrm>
              <a:off x="6866606" y="1982365"/>
              <a:ext cx="45719" cy="241367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67"/>
            <p:cNvSpPr>
              <a:spLocks noChangeArrowheads="1"/>
            </p:cNvSpPr>
            <p:nvPr/>
          </p:nvSpPr>
          <p:spPr bwMode="auto">
            <a:xfrm>
              <a:off x="5063356" y="4351711"/>
              <a:ext cx="309243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‘00</a:t>
              </a:r>
            </a:p>
          </p:txBody>
        </p:sp>
        <p:sp>
          <p:nvSpPr>
            <p:cNvPr id="158" name="직사각형 67"/>
            <p:cNvSpPr>
              <a:spLocks noChangeArrowheads="1"/>
            </p:cNvSpPr>
            <p:nvPr/>
          </p:nvSpPr>
          <p:spPr bwMode="auto">
            <a:xfrm>
              <a:off x="5247473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‘01</a:t>
              </a:r>
            </a:p>
          </p:txBody>
        </p:sp>
        <p:sp>
          <p:nvSpPr>
            <p:cNvPr id="159" name="직사각형 67"/>
            <p:cNvSpPr>
              <a:spLocks noChangeArrowheads="1"/>
            </p:cNvSpPr>
            <p:nvPr/>
          </p:nvSpPr>
          <p:spPr bwMode="auto">
            <a:xfrm>
              <a:off x="5437934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‘02</a:t>
              </a:r>
            </a:p>
          </p:txBody>
        </p:sp>
        <p:sp>
          <p:nvSpPr>
            <p:cNvPr id="160" name="직사각형 67"/>
            <p:cNvSpPr>
              <a:spLocks noChangeArrowheads="1"/>
            </p:cNvSpPr>
            <p:nvPr/>
          </p:nvSpPr>
          <p:spPr bwMode="auto">
            <a:xfrm>
              <a:off x="5622087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‘03</a:t>
              </a:r>
            </a:p>
          </p:txBody>
        </p:sp>
        <p:sp>
          <p:nvSpPr>
            <p:cNvPr id="161" name="직사각형 67"/>
            <p:cNvSpPr>
              <a:spLocks noChangeArrowheads="1"/>
            </p:cNvSpPr>
            <p:nvPr/>
          </p:nvSpPr>
          <p:spPr bwMode="auto">
            <a:xfrm>
              <a:off x="5817790" y="4358552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‘04</a:t>
              </a:r>
            </a:p>
          </p:txBody>
        </p:sp>
        <p:sp>
          <p:nvSpPr>
            <p:cNvPr id="162" name="직사각형 67"/>
            <p:cNvSpPr>
              <a:spLocks noChangeArrowheads="1"/>
            </p:cNvSpPr>
            <p:nvPr/>
          </p:nvSpPr>
          <p:spPr bwMode="auto">
            <a:xfrm>
              <a:off x="6016476" y="4360219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‘05</a:t>
              </a:r>
            </a:p>
          </p:txBody>
        </p:sp>
        <p:sp>
          <p:nvSpPr>
            <p:cNvPr id="163" name="직사각형 162"/>
            <p:cNvSpPr>
              <a:spLocks noChangeArrowheads="1"/>
            </p:cNvSpPr>
            <p:nvPr/>
          </p:nvSpPr>
          <p:spPr bwMode="auto">
            <a:xfrm>
              <a:off x="6193768" y="4358552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‘06</a:t>
              </a:r>
            </a:p>
          </p:txBody>
        </p:sp>
        <p:sp>
          <p:nvSpPr>
            <p:cNvPr id="164" name="직사각형 163"/>
            <p:cNvSpPr>
              <a:spLocks noChangeArrowheads="1"/>
            </p:cNvSpPr>
            <p:nvPr/>
          </p:nvSpPr>
          <p:spPr bwMode="auto">
            <a:xfrm>
              <a:off x="6371948" y="4356648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‘07</a:t>
              </a:r>
            </a:p>
          </p:txBody>
        </p:sp>
        <p:sp>
          <p:nvSpPr>
            <p:cNvPr id="165" name="직사각형 164"/>
            <p:cNvSpPr>
              <a:spLocks noChangeArrowheads="1"/>
            </p:cNvSpPr>
            <p:nvPr/>
          </p:nvSpPr>
          <p:spPr bwMode="auto">
            <a:xfrm>
              <a:off x="6556098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‘08</a:t>
              </a:r>
            </a:p>
          </p:txBody>
        </p:sp>
        <p:sp>
          <p:nvSpPr>
            <p:cNvPr id="166" name="직사각형 165"/>
            <p:cNvSpPr>
              <a:spLocks noChangeArrowheads="1"/>
            </p:cNvSpPr>
            <p:nvPr/>
          </p:nvSpPr>
          <p:spPr bwMode="auto">
            <a:xfrm>
              <a:off x="6730206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‘09</a:t>
              </a:r>
            </a:p>
          </p:txBody>
        </p:sp>
        <p:sp>
          <p:nvSpPr>
            <p:cNvPr id="167" name="직사각형 166"/>
            <p:cNvSpPr>
              <a:spLocks noChangeArrowheads="1"/>
            </p:cNvSpPr>
            <p:nvPr/>
          </p:nvSpPr>
          <p:spPr bwMode="auto">
            <a:xfrm>
              <a:off x="6901656" y="4351711"/>
              <a:ext cx="309243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‘10</a:t>
              </a:r>
            </a:p>
          </p:txBody>
        </p:sp>
        <p:sp>
          <p:nvSpPr>
            <p:cNvPr id="168" name="직사각형 167"/>
            <p:cNvSpPr>
              <a:spLocks noChangeArrowheads="1"/>
            </p:cNvSpPr>
            <p:nvPr/>
          </p:nvSpPr>
          <p:spPr bwMode="auto">
            <a:xfrm>
              <a:off x="7060406" y="4354077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‘11</a:t>
              </a:r>
            </a:p>
          </p:txBody>
        </p:sp>
        <p:sp>
          <p:nvSpPr>
            <p:cNvPr id="169" name="직사각형 168"/>
            <p:cNvSpPr>
              <a:spLocks noChangeArrowheads="1"/>
            </p:cNvSpPr>
            <p:nvPr/>
          </p:nvSpPr>
          <p:spPr bwMode="auto">
            <a:xfrm>
              <a:off x="7225506" y="4353869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‘12</a:t>
              </a:r>
            </a:p>
          </p:txBody>
        </p:sp>
        <p:sp>
          <p:nvSpPr>
            <p:cNvPr id="170" name="직사각형 169"/>
            <p:cNvSpPr>
              <a:spLocks noChangeArrowheads="1"/>
            </p:cNvSpPr>
            <p:nvPr/>
          </p:nvSpPr>
          <p:spPr bwMode="auto">
            <a:xfrm>
              <a:off x="7390606" y="4351711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‘13</a:t>
              </a:r>
            </a:p>
          </p:txBody>
        </p:sp>
        <p:sp>
          <p:nvSpPr>
            <p:cNvPr id="171" name="직사각형 170"/>
            <p:cNvSpPr>
              <a:spLocks noChangeArrowheads="1"/>
            </p:cNvSpPr>
            <p:nvPr/>
          </p:nvSpPr>
          <p:spPr bwMode="auto">
            <a:xfrm>
              <a:off x="7562056" y="4353869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‘14</a:t>
              </a:r>
            </a:p>
          </p:txBody>
        </p:sp>
        <p:sp>
          <p:nvSpPr>
            <p:cNvPr id="172" name="직사각형 171"/>
            <p:cNvSpPr>
              <a:spLocks noChangeArrowheads="1"/>
            </p:cNvSpPr>
            <p:nvPr/>
          </p:nvSpPr>
          <p:spPr bwMode="auto">
            <a:xfrm>
              <a:off x="7731968" y="4353869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‘15</a:t>
              </a:r>
            </a:p>
          </p:txBody>
        </p:sp>
        <p:sp>
          <p:nvSpPr>
            <p:cNvPr id="173" name="직사각형 172"/>
            <p:cNvSpPr>
              <a:spLocks noChangeArrowheads="1"/>
            </p:cNvSpPr>
            <p:nvPr/>
          </p:nvSpPr>
          <p:spPr bwMode="auto">
            <a:xfrm>
              <a:off x="7903542" y="4349516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‘16</a:t>
              </a:r>
            </a:p>
          </p:txBody>
        </p:sp>
        <p:sp>
          <p:nvSpPr>
            <p:cNvPr id="174" name="직사각형 173"/>
            <p:cNvSpPr>
              <a:spLocks noChangeArrowheads="1"/>
            </p:cNvSpPr>
            <p:nvPr/>
          </p:nvSpPr>
          <p:spPr bwMode="auto">
            <a:xfrm>
              <a:off x="8062292" y="4353869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‘17</a:t>
              </a:r>
            </a:p>
          </p:txBody>
        </p:sp>
        <p:sp>
          <p:nvSpPr>
            <p:cNvPr id="175" name="직사각형 67"/>
            <p:cNvSpPr>
              <a:spLocks noChangeArrowheads="1"/>
            </p:cNvSpPr>
            <p:nvPr/>
          </p:nvSpPr>
          <p:spPr bwMode="auto">
            <a:xfrm>
              <a:off x="6194575" y="4019964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</a:t>
              </a:r>
            </a:p>
          </p:txBody>
        </p:sp>
        <p:sp>
          <p:nvSpPr>
            <p:cNvPr id="194" name="직사각형 67"/>
            <p:cNvSpPr>
              <a:spLocks noChangeArrowheads="1"/>
            </p:cNvSpPr>
            <p:nvPr/>
          </p:nvSpPr>
          <p:spPr bwMode="auto">
            <a:xfrm>
              <a:off x="5999468" y="3705465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4</a:t>
              </a:r>
            </a:p>
          </p:txBody>
        </p:sp>
        <p:sp>
          <p:nvSpPr>
            <p:cNvPr id="195" name="직사각형 194"/>
            <p:cNvSpPr/>
            <p:nvPr/>
          </p:nvSpPr>
          <p:spPr>
            <a:xfrm>
              <a:off x="6503933" y="3165331"/>
              <a:ext cx="45719" cy="12337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6" name="직사각형 67"/>
            <p:cNvSpPr>
              <a:spLocks noChangeArrowheads="1"/>
            </p:cNvSpPr>
            <p:nvPr/>
          </p:nvSpPr>
          <p:spPr bwMode="auto">
            <a:xfrm>
              <a:off x="6353067" y="2924425"/>
              <a:ext cx="33942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12</a:t>
              </a:r>
            </a:p>
          </p:txBody>
        </p:sp>
        <p:sp>
          <p:nvSpPr>
            <p:cNvPr id="197" name="직사각형 67"/>
            <p:cNvSpPr>
              <a:spLocks noChangeArrowheads="1"/>
            </p:cNvSpPr>
            <p:nvPr/>
          </p:nvSpPr>
          <p:spPr bwMode="auto">
            <a:xfrm>
              <a:off x="6542803" y="3093492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10</a:t>
              </a:r>
            </a:p>
          </p:txBody>
        </p:sp>
        <p:cxnSp>
          <p:nvCxnSpPr>
            <p:cNvPr id="203" name="직선 화살표 연결선 202"/>
            <p:cNvCxnSpPr/>
            <p:nvPr/>
          </p:nvCxnSpPr>
          <p:spPr>
            <a:xfrm flipV="1">
              <a:off x="4993745" y="1676846"/>
              <a:ext cx="0" cy="27187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직선 연결선 203"/>
            <p:cNvCxnSpPr/>
            <p:nvPr/>
          </p:nvCxnSpPr>
          <p:spPr>
            <a:xfrm>
              <a:off x="4944761" y="3872589"/>
              <a:ext cx="10718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직선 연결선 204"/>
            <p:cNvCxnSpPr/>
            <p:nvPr/>
          </p:nvCxnSpPr>
          <p:spPr>
            <a:xfrm>
              <a:off x="4945851" y="3327713"/>
              <a:ext cx="10718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직선 연결선 205"/>
            <p:cNvCxnSpPr/>
            <p:nvPr/>
          </p:nvCxnSpPr>
          <p:spPr>
            <a:xfrm>
              <a:off x="4945851" y="2854254"/>
              <a:ext cx="10718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직사각형 67"/>
            <p:cNvSpPr>
              <a:spLocks noChangeArrowheads="1"/>
            </p:cNvSpPr>
            <p:nvPr/>
          </p:nvSpPr>
          <p:spPr bwMode="auto">
            <a:xfrm>
              <a:off x="4658299" y="3712082"/>
              <a:ext cx="36004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5</a:t>
              </a:r>
              <a:endParaRPr lang="en-US" altLang="ko-KR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endParaRPr>
            </a:p>
          </p:txBody>
        </p:sp>
        <p:sp>
          <p:nvSpPr>
            <p:cNvPr id="208" name="직사각형 67"/>
            <p:cNvSpPr>
              <a:spLocks noChangeArrowheads="1"/>
            </p:cNvSpPr>
            <p:nvPr/>
          </p:nvSpPr>
          <p:spPr bwMode="auto">
            <a:xfrm>
              <a:off x="4634459" y="3170514"/>
              <a:ext cx="36004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9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10</a:t>
              </a:r>
            </a:p>
          </p:txBody>
        </p:sp>
        <p:sp>
          <p:nvSpPr>
            <p:cNvPr id="209" name="직사각형 67"/>
            <p:cNvSpPr>
              <a:spLocks noChangeArrowheads="1"/>
            </p:cNvSpPr>
            <p:nvPr/>
          </p:nvSpPr>
          <p:spPr bwMode="auto">
            <a:xfrm>
              <a:off x="4634459" y="2703782"/>
              <a:ext cx="360040" cy="273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9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15</a:t>
              </a:r>
            </a:p>
          </p:txBody>
        </p:sp>
        <p:cxnSp>
          <p:nvCxnSpPr>
            <p:cNvPr id="210" name="직선 연결선 209"/>
            <p:cNvCxnSpPr/>
            <p:nvPr/>
          </p:nvCxnSpPr>
          <p:spPr>
            <a:xfrm>
              <a:off x="4943465" y="2399660"/>
              <a:ext cx="10718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직사각형 67"/>
            <p:cNvSpPr>
              <a:spLocks noChangeArrowheads="1"/>
            </p:cNvSpPr>
            <p:nvPr/>
          </p:nvSpPr>
          <p:spPr bwMode="auto">
            <a:xfrm>
              <a:off x="4632073" y="2244282"/>
              <a:ext cx="36004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9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20</a:t>
              </a:r>
            </a:p>
          </p:txBody>
        </p:sp>
        <p:cxnSp>
          <p:nvCxnSpPr>
            <p:cNvPr id="212" name="직선 연결선 211"/>
            <p:cNvCxnSpPr/>
            <p:nvPr/>
          </p:nvCxnSpPr>
          <p:spPr>
            <a:xfrm>
              <a:off x="4941307" y="1982364"/>
              <a:ext cx="10718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직사각형 67"/>
            <p:cNvSpPr>
              <a:spLocks noChangeArrowheads="1"/>
            </p:cNvSpPr>
            <p:nvPr/>
          </p:nvSpPr>
          <p:spPr bwMode="auto">
            <a:xfrm>
              <a:off x="4629915" y="1826986"/>
              <a:ext cx="36004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2</a:t>
              </a:r>
              <a:r>
                <a:rPr lang="en-US" altLang="ko-KR" sz="9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5</a:t>
              </a:r>
            </a:p>
          </p:txBody>
        </p:sp>
        <p:sp>
          <p:nvSpPr>
            <p:cNvPr id="214" name="직사각형 67"/>
            <p:cNvSpPr>
              <a:spLocks noChangeArrowheads="1"/>
            </p:cNvSpPr>
            <p:nvPr/>
          </p:nvSpPr>
          <p:spPr bwMode="auto">
            <a:xfrm>
              <a:off x="6717069" y="1734150"/>
              <a:ext cx="33942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25</a:t>
              </a:r>
            </a:p>
          </p:txBody>
        </p:sp>
        <p:sp>
          <p:nvSpPr>
            <p:cNvPr id="215" name="직사각형 214"/>
            <p:cNvSpPr/>
            <p:nvPr/>
          </p:nvSpPr>
          <p:spPr>
            <a:xfrm>
              <a:off x="7033988" y="3854787"/>
              <a:ext cx="52178" cy="54046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6" name="직사각형 67"/>
            <p:cNvSpPr>
              <a:spLocks noChangeArrowheads="1"/>
            </p:cNvSpPr>
            <p:nvPr/>
          </p:nvSpPr>
          <p:spPr bwMode="auto">
            <a:xfrm>
              <a:off x="6898934" y="3599399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5</a:t>
              </a:r>
            </a:p>
          </p:txBody>
        </p:sp>
        <p:sp>
          <p:nvSpPr>
            <p:cNvPr id="217" name="직사각형 216"/>
            <p:cNvSpPr/>
            <p:nvPr/>
          </p:nvSpPr>
          <p:spPr>
            <a:xfrm>
              <a:off x="7538064" y="4113320"/>
              <a:ext cx="45719" cy="2784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직사각형 67"/>
            <p:cNvSpPr>
              <a:spLocks noChangeArrowheads="1"/>
            </p:cNvSpPr>
            <p:nvPr/>
          </p:nvSpPr>
          <p:spPr bwMode="auto">
            <a:xfrm>
              <a:off x="7395609" y="3891976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2</a:t>
              </a:r>
            </a:p>
          </p:txBody>
        </p:sp>
        <p:sp>
          <p:nvSpPr>
            <p:cNvPr id="219" name="직사각형 218"/>
            <p:cNvSpPr/>
            <p:nvPr/>
          </p:nvSpPr>
          <p:spPr>
            <a:xfrm>
              <a:off x="7696472" y="4113802"/>
              <a:ext cx="45719" cy="2784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직사각형 67"/>
            <p:cNvSpPr>
              <a:spLocks noChangeArrowheads="1"/>
            </p:cNvSpPr>
            <p:nvPr/>
          </p:nvSpPr>
          <p:spPr bwMode="auto">
            <a:xfrm>
              <a:off x="7554017" y="3892458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2</a:t>
              </a:r>
            </a:p>
          </p:txBody>
        </p:sp>
        <p:sp>
          <p:nvSpPr>
            <p:cNvPr id="221" name="직사각형 67"/>
            <p:cNvSpPr>
              <a:spLocks noChangeArrowheads="1"/>
            </p:cNvSpPr>
            <p:nvPr/>
          </p:nvSpPr>
          <p:spPr bwMode="auto">
            <a:xfrm>
              <a:off x="7713981" y="4147331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0</a:t>
              </a:r>
            </a:p>
          </p:txBody>
        </p:sp>
        <p:sp>
          <p:nvSpPr>
            <p:cNvPr id="222" name="직사각형 221"/>
            <p:cNvSpPr/>
            <p:nvPr/>
          </p:nvSpPr>
          <p:spPr>
            <a:xfrm flipH="1">
              <a:off x="7192236" y="4012945"/>
              <a:ext cx="45720" cy="37934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직사각형 67"/>
            <p:cNvSpPr>
              <a:spLocks noChangeArrowheads="1"/>
            </p:cNvSpPr>
            <p:nvPr/>
          </p:nvSpPr>
          <p:spPr bwMode="auto">
            <a:xfrm>
              <a:off x="7046859" y="3729670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3</a:t>
              </a:r>
            </a:p>
          </p:txBody>
        </p:sp>
        <p:sp>
          <p:nvSpPr>
            <p:cNvPr id="224" name="직사각형 223"/>
            <p:cNvSpPr/>
            <p:nvPr/>
          </p:nvSpPr>
          <p:spPr>
            <a:xfrm>
              <a:off x="7359837" y="3854787"/>
              <a:ext cx="52178" cy="54046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5" name="직사각형 67"/>
            <p:cNvSpPr>
              <a:spLocks noChangeArrowheads="1"/>
            </p:cNvSpPr>
            <p:nvPr/>
          </p:nvSpPr>
          <p:spPr bwMode="auto">
            <a:xfrm>
              <a:off x="7224783" y="3599399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5</a:t>
              </a:r>
            </a:p>
          </p:txBody>
        </p:sp>
        <p:sp>
          <p:nvSpPr>
            <p:cNvPr id="226" name="직사각형 225"/>
            <p:cNvSpPr/>
            <p:nvPr/>
          </p:nvSpPr>
          <p:spPr>
            <a:xfrm>
              <a:off x="8046882" y="4244281"/>
              <a:ext cx="45719" cy="15264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직사각형 67"/>
            <p:cNvSpPr>
              <a:spLocks noChangeArrowheads="1"/>
            </p:cNvSpPr>
            <p:nvPr/>
          </p:nvSpPr>
          <p:spPr bwMode="auto">
            <a:xfrm>
              <a:off x="7903418" y="4025896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1</a:t>
              </a:r>
            </a:p>
          </p:txBody>
        </p:sp>
        <p:sp>
          <p:nvSpPr>
            <p:cNvPr id="228" name="직사각형 227"/>
            <p:cNvSpPr/>
            <p:nvPr/>
          </p:nvSpPr>
          <p:spPr>
            <a:xfrm flipH="1">
              <a:off x="8201581" y="3959683"/>
              <a:ext cx="52514" cy="4357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9" name="직사각형 67"/>
            <p:cNvSpPr>
              <a:spLocks noChangeArrowheads="1"/>
            </p:cNvSpPr>
            <p:nvPr/>
          </p:nvSpPr>
          <p:spPr bwMode="auto">
            <a:xfrm>
              <a:off x="8057503" y="3697606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4</a:t>
              </a:r>
            </a:p>
          </p:txBody>
        </p:sp>
        <p:sp>
          <p:nvSpPr>
            <p:cNvPr id="230" name="직사각형 229"/>
            <p:cNvSpPr/>
            <p:nvPr/>
          </p:nvSpPr>
          <p:spPr>
            <a:xfrm>
              <a:off x="8361631" y="3772739"/>
              <a:ext cx="45719" cy="6195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1" name="직사각형 67"/>
            <p:cNvSpPr>
              <a:spLocks noChangeArrowheads="1"/>
            </p:cNvSpPr>
            <p:nvPr/>
          </p:nvSpPr>
          <p:spPr bwMode="auto">
            <a:xfrm>
              <a:off x="8218411" y="3532059"/>
              <a:ext cx="339429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6</a:t>
              </a:r>
            </a:p>
          </p:txBody>
        </p:sp>
        <p:sp>
          <p:nvSpPr>
            <p:cNvPr id="232" name="직사각형 231"/>
            <p:cNvSpPr>
              <a:spLocks noChangeArrowheads="1"/>
            </p:cNvSpPr>
            <p:nvPr/>
          </p:nvSpPr>
          <p:spPr bwMode="auto">
            <a:xfrm>
              <a:off x="8227005" y="4350298"/>
              <a:ext cx="309243" cy="233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en-US" altLang="ko-KR" sz="700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‘18</a:t>
              </a:r>
            </a:p>
          </p:txBody>
        </p:sp>
        <p:sp>
          <p:nvSpPr>
            <p:cNvPr id="235" name="직사각형 67"/>
            <p:cNvSpPr>
              <a:spLocks noChangeArrowheads="1"/>
            </p:cNvSpPr>
            <p:nvPr/>
          </p:nvSpPr>
          <p:spPr bwMode="auto">
            <a:xfrm>
              <a:off x="4638880" y="1403334"/>
              <a:ext cx="68365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돋움체" panose="020B0609000101010101" pitchFamily="49" charset="-127"/>
                </a:defRPr>
              </a:lvl9pPr>
            </a:lstStyle>
            <a:p>
              <a:pPr algn="ctr">
                <a:lnSpc>
                  <a:spcPct val="150000"/>
                </a:lnSpc>
                <a:buSzPct val="100000"/>
                <a:defRPr/>
              </a:pPr>
              <a:r>
                <a:rPr lang="ko-KR" altLang="en-US" sz="900" kern="0" dirty="0" err="1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맑은 고딕"/>
                </a:rPr>
                <a:t>사업수</a:t>
              </a:r>
              <a:endParaRPr lang="en-US" altLang="ko-KR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endParaRPr>
            </a:p>
          </p:txBody>
        </p:sp>
      </p:grpSp>
      <p:sp>
        <p:nvSpPr>
          <p:cNvPr id="145" name="직사각형 144"/>
          <p:cNvSpPr/>
          <p:nvPr/>
        </p:nvSpPr>
        <p:spPr>
          <a:xfrm>
            <a:off x="8337" y="91222"/>
            <a:ext cx="4203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추진현황 및 수행실적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80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54" name="직사각형 67"/>
          <p:cNvSpPr>
            <a:spLocks noChangeArrowheads="1"/>
          </p:cNvSpPr>
          <p:nvPr/>
        </p:nvSpPr>
        <p:spPr bwMode="auto">
          <a:xfrm>
            <a:off x="179512" y="2420888"/>
            <a:ext cx="885698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>
              <a:lnSpc>
                <a:spcPct val="250000"/>
              </a:lnSpc>
              <a:buSzPct val="100000"/>
              <a:defRPr/>
            </a:pPr>
            <a:r>
              <a:rPr lang="en-US" altLang="ko-KR" sz="32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Ⅲ. </a:t>
            </a:r>
            <a:r>
              <a:rPr lang="ko-KR" altLang="en-US" sz="32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민간투자사업 활성화를 위한</a:t>
            </a:r>
            <a:r>
              <a:rPr lang="en-US" altLang="ko-KR" sz="32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 </a:t>
            </a:r>
            <a:r>
              <a:rPr lang="ko-KR" altLang="en-US" sz="32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정책동향 분석</a:t>
            </a:r>
            <a:endParaRPr lang="en-US" altLang="ko-KR" sz="3200" b="1" kern="0" dirty="0" smtClean="0">
              <a:solidFill>
                <a:srgbClr val="376088"/>
              </a:solidFill>
              <a:latin typeface="+mj-ea"/>
              <a:ea typeface="+mj-ea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70259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Ⅲ.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활성화를 위한 정책동향 분석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1187498" y="1455614"/>
            <a:ext cx="4329088" cy="1633794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b="1" i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"/>
              </a:rPr>
              <a:t>복지예산 증액 및 </a:t>
            </a:r>
            <a:r>
              <a:rPr lang="en-US" altLang="ko-KR" sz="1100" b="1" i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"/>
              </a:rPr>
              <a:t>SOC</a:t>
            </a:r>
            <a:r>
              <a:rPr lang="ko-KR" altLang="en-US" sz="1100" b="1" i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"/>
              </a:rPr>
              <a:t>예산축소로 민간투자확대정책</a:t>
            </a:r>
            <a:endParaRPr kumimoji="0" lang="ko-KR" altLang="en-US" sz="1100" b="1" i="1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227660" y="1052736"/>
            <a:ext cx="5288926" cy="308769"/>
          </a:xfrm>
          <a:prstGeom prst="homePlate">
            <a:avLst>
              <a:gd name="adj" fmla="val 16544"/>
            </a:avLst>
          </a:prstGeom>
          <a:solidFill>
            <a:srgbClr val="002060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1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정책변화</a:t>
            </a:r>
            <a:endParaRPr kumimoji="0" lang="ko-KR" altLang="en-US" sz="1300" b="1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5863848" y="1052736"/>
            <a:ext cx="3045217" cy="308769"/>
          </a:xfrm>
          <a:prstGeom prst="homePlate">
            <a:avLst>
              <a:gd name="adj" fmla="val 16534"/>
            </a:avLst>
          </a:prstGeom>
          <a:solidFill>
            <a:srgbClr val="002060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1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시장반응</a:t>
            </a:r>
            <a:endParaRPr kumimoji="0" lang="ko-KR" altLang="en-US" sz="1300" b="1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227662" y="1445692"/>
            <a:ext cx="825926" cy="1645117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lvl="0" algn="ctr" eaLnBrk="0" fontAlgn="base" latinLnBrk="0" hangingPunct="0">
              <a:lnSpc>
                <a:spcPct val="120000"/>
              </a:lnSpc>
              <a:spcAft>
                <a:spcPct val="0"/>
              </a:spcAft>
              <a:defRPr/>
            </a:pPr>
            <a:r>
              <a:rPr lang="ko-KR" altLang="en-US" sz="1100" b="1" u="none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민자사업</a:t>
            </a:r>
            <a:endParaRPr lang="en-US" altLang="ko-KR" sz="1100" b="1" u="none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algn="ctr" eaLnBrk="0" fontAlgn="base" latinLnBrk="0" hangingPunct="0">
              <a:lnSpc>
                <a:spcPct val="120000"/>
              </a:lnSpc>
              <a:spcAft>
                <a:spcPct val="0"/>
              </a:spcAft>
              <a:defRPr/>
            </a:pPr>
            <a:r>
              <a:rPr kumimoji="0" lang="ko-KR" altLang="en-US" sz="1100" b="1" i="0" strike="noStrike" kern="0" cap="none" spc="-10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활성화</a:t>
            </a:r>
            <a:endParaRPr kumimoji="0" lang="en-US" altLang="ko-KR" sz="1100" b="1" i="0" strike="noStrike" kern="0" cap="none" spc="-10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algn="ctr" eaLnBrk="0" fontAlgn="base" latinLnBrk="0" hangingPunct="0">
              <a:lnSpc>
                <a:spcPct val="120000"/>
              </a:lnSpc>
              <a:spcAft>
                <a:spcPct val="0"/>
              </a:spcAft>
              <a:defRPr/>
            </a:pPr>
            <a:r>
              <a:rPr lang="en-US" altLang="ko-KR" sz="1000" b="1" u="none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(Y15~Y16)</a:t>
            </a:r>
            <a:endParaRPr kumimoji="0" lang="ko-KR" altLang="en-US" sz="1000" i="0" u="none" strike="noStrike" kern="0" cap="none" spc="-10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1" name="Rectangle 28"/>
          <p:cNvSpPr>
            <a:spLocks noChangeArrowheads="1"/>
          </p:cNvSpPr>
          <p:nvPr/>
        </p:nvSpPr>
        <p:spPr bwMode="auto">
          <a:xfrm>
            <a:off x="4148562" y="1884580"/>
            <a:ext cx="1152000" cy="110160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신규제안 </a:t>
            </a: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Rush</a:t>
            </a:r>
          </a:p>
          <a:p>
            <a:pPr marL="0" marR="0" lvl="0" indent="0" algn="ctr" defTabSz="91440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∙ 도로사업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19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개</a:t>
            </a:r>
            <a:endParaRPr lang="en-US" altLang="ko-KR" sz="1000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∙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철도사업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9</a:t>
            </a:r>
            <a:r>
              <a:rPr lang="ko-KR" altLang="en-US" sz="1000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개제안</a:t>
            </a:r>
            <a:endParaRPr lang="en-US" altLang="ko-KR" sz="1000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1321367" y="1884580"/>
            <a:ext cx="1152000" cy="45640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수익률확보 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가능한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cs typeface="Arial"/>
            </a:endParaRPr>
          </a:p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신규노선발굴 어려움</a:t>
            </a:r>
            <a:endParaRPr lang="en-US" altLang="ko-KR" sz="1000" b="1" kern="0" spc="-100" dirty="0">
              <a:solidFill>
                <a:srgbClr val="000000"/>
              </a:solidFill>
              <a:latin typeface="맑은 고딕" pitchFamily="50" charset="-127"/>
              <a:cs typeface="Arial"/>
            </a:endParaRPr>
          </a:p>
        </p:txBody>
      </p:sp>
      <p:sp>
        <p:nvSpPr>
          <p:cNvPr id="13" name="Rectangle 28"/>
          <p:cNvSpPr>
            <a:spLocks noChangeArrowheads="1"/>
          </p:cNvSpPr>
          <p:nvPr/>
        </p:nvSpPr>
        <p:spPr bwMode="auto">
          <a:xfrm>
            <a:off x="2729912" y="1884580"/>
            <a:ext cx="1152000" cy="1101608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신규사업방식 발표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(BTO-a</a:t>
            </a:r>
            <a:r>
              <a:rPr kumimoji="0" lang="en-US" altLang="ko-KR" sz="1000" b="1" i="0" u="none" strike="noStrike" kern="0" cap="none" spc="-10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 </a:t>
            </a:r>
            <a:r>
              <a:rPr kumimoji="0" lang="ko-KR" altLang="en-US" sz="1000" b="1" i="0" u="none" strike="noStrike" kern="0" cap="none" spc="-10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및 </a:t>
            </a: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BTO-</a:t>
            </a:r>
            <a:r>
              <a:rPr lang="en-US" altLang="ko-KR" sz="1000" b="1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rs</a:t>
            </a: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)</a:t>
            </a:r>
            <a:endParaRPr kumimoji="0" lang="ko-KR" altLang="en-US" sz="1000" b="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4" name="Rectangle 28"/>
          <p:cNvSpPr>
            <a:spLocks noChangeArrowheads="1"/>
          </p:cNvSpPr>
          <p:nvPr/>
        </p:nvSpPr>
        <p:spPr bwMode="auto">
          <a:xfrm>
            <a:off x="1321367" y="2547588"/>
            <a:ext cx="1152000" cy="456406"/>
          </a:xfrm>
          <a:prstGeom prst="rect">
            <a:avLst/>
          </a:prstGeom>
          <a:solidFill>
            <a:sysClr val="window" lastClr="FFFFFF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BTO</a:t>
            </a:r>
            <a:r>
              <a:rPr lang="ko-KR" altLang="en-US" sz="1000" b="1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사업제안 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저조</a:t>
            </a:r>
            <a:endParaRPr lang="ko-KR" altLang="en-US" sz="1000" b="1" kern="0" spc="-100" dirty="0">
              <a:solidFill>
                <a:srgbClr val="000000"/>
              </a:solidFill>
              <a:latin typeface="맑은 고딕" pitchFamily="50" charset="-127"/>
              <a:cs typeface="Arial"/>
            </a:endParaRP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1187498" y="3156647"/>
            <a:ext cx="4329088" cy="2443105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b="1" i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"/>
              </a:rPr>
              <a:t>민자사업 부정적 기류조성</a:t>
            </a:r>
            <a:endParaRPr lang="en-US" altLang="ko-KR" sz="1100" b="1" i="1" kern="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1" i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1100" b="1" i="1" kern="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1" i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1100" b="1" i="1" kern="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algn="ctr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endParaRPr lang="en-US" altLang="ko-KR" sz="500" b="1" i="1" kern="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cs typeface="Arial"/>
            </a:endParaRPr>
          </a:p>
          <a:p>
            <a:pPr algn="ctr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100" b="1" i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cs typeface="Arial"/>
              </a:rPr>
              <a:t>대형철도민자사업 </a:t>
            </a:r>
            <a:r>
              <a:rPr lang="ko-KR" altLang="en-US" sz="1100" b="1" i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cs typeface="Arial"/>
              </a:rPr>
              <a:t>정부고시</a:t>
            </a:r>
          </a:p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1" i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cxnSp>
        <p:nvCxnSpPr>
          <p:cNvPr id="16" name="AutoShape 29"/>
          <p:cNvCxnSpPr>
            <a:cxnSpLocks noChangeShapeType="1"/>
            <a:stCxn id="14" idx="3"/>
            <a:endCxn id="13" idx="1"/>
          </p:cNvCxnSpPr>
          <p:nvPr/>
        </p:nvCxnSpPr>
        <p:spPr bwMode="auto">
          <a:xfrm flipV="1">
            <a:off x="2473367" y="2435384"/>
            <a:ext cx="256545" cy="34040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sm" len="sm"/>
          </a:ln>
        </p:spPr>
      </p:cxnSp>
      <p:cxnSp>
        <p:nvCxnSpPr>
          <p:cNvPr id="17" name="직선 화살표 연결선 16"/>
          <p:cNvCxnSpPr>
            <a:stCxn id="13" idx="3"/>
            <a:endCxn id="11" idx="1"/>
          </p:cNvCxnSpPr>
          <p:nvPr/>
        </p:nvCxnSpPr>
        <p:spPr>
          <a:xfrm>
            <a:off x="3881912" y="2435384"/>
            <a:ext cx="2666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sm" len="sm"/>
          </a:ln>
        </p:spPr>
      </p:cxnSp>
      <p:cxnSp>
        <p:nvCxnSpPr>
          <p:cNvPr id="18" name="직선 화살표 연결선 17"/>
          <p:cNvCxnSpPr>
            <a:stCxn id="12" idx="2"/>
            <a:endCxn id="14" idx="0"/>
          </p:cNvCxnSpPr>
          <p:nvPr/>
        </p:nvCxnSpPr>
        <p:spPr>
          <a:xfrm>
            <a:off x="1897367" y="2340986"/>
            <a:ext cx="0" cy="206602"/>
          </a:xfrm>
          <a:prstGeom prst="straightConnector1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sm" len="sm"/>
          </a:ln>
        </p:spPr>
      </p:cxnSp>
      <p:sp>
        <p:nvSpPr>
          <p:cNvPr id="19" name="Line 14"/>
          <p:cNvSpPr>
            <a:spLocks noChangeShapeType="1"/>
          </p:cNvSpPr>
          <p:nvPr/>
        </p:nvSpPr>
        <p:spPr bwMode="gray">
          <a:xfrm>
            <a:off x="619471" y="900083"/>
            <a:ext cx="798497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auto">
          <a:xfrm>
            <a:off x="227637" y="3156647"/>
            <a:ext cx="825926" cy="2443105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lvl="0" algn="ctr" eaLnBrk="0" fontAlgn="base" latinLnBrk="0" hangingPunct="0">
              <a:lnSpc>
                <a:spcPct val="120000"/>
              </a:lnSpc>
              <a:spcAft>
                <a:spcPct val="0"/>
              </a:spcAft>
              <a:defRPr/>
            </a:pPr>
            <a:r>
              <a:rPr lang="ko-KR" altLang="en-US" sz="1100" b="1" kern="0" spc="-100" noProof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공공성강화</a:t>
            </a:r>
            <a:endParaRPr lang="en-US" altLang="ko-KR" sz="1100" b="1" kern="0" spc="-100" noProof="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algn="ctr" eaLnBrk="0" fontAlgn="base" latinLnBrk="0" hangingPunct="0">
              <a:lnSpc>
                <a:spcPct val="120000"/>
              </a:lnSpc>
              <a:spcAft>
                <a:spcPct val="0"/>
              </a:spcAft>
              <a:defRPr/>
            </a:pPr>
            <a:r>
              <a:rPr kumimoji="0" lang="en-US" altLang="ko-KR" sz="1000" b="1" i="0" u="none" strike="noStrike" kern="0" cap="none" spc="-10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(Y17~18)</a:t>
            </a:r>
            <a:endParaRPr kumimoji="0" lang="ko-KR" altLang="en-US" sz="1000" i="0" u="none" strike="noStrike" kern="0" cap="none" spc="-10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auto">
          <a:xfrm>
            <a:off x="5863848" y="1445692"/>
            <a:ext cx="3045217" cy="1645117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cxnSp>
        <p:nvCxnSpPr>
          <p:cNvPr id="22" name="직선 화살표 연결선 21"/>
          <p:cNvCxnSpPr>
            <a:stCxn id="6" idx="3"/>
            <a:endCxn id="21" idx="1"/>
          </p:cNvCxnSpPr>
          <p:nvPr/>
        </p:nvCxnSpPr>
        <p:spPr>
          <a:xfrm flipV="1">
            <a:off x="5516586" y="2268251"/>
            <a:ext cx="347262" cy="4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8"/>
          <p:cNvSpPr>
            <a:spLocks noChangeArrowheads="1"/>
          </p:cNvSpPr>
          <p:nvPr/>
        </p:nvSpPr>
        <p:spPr bwMode="auto">
          <a:xfrm>
            <a:off x="6071035" y="1719773"/>
            <a:ext cx="1152000" cy="4386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BTO 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추진불가노선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재검토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24" name="Rectangle 28"/>
          <p:cNvSpPr>
            <a:spLocks noChangeArrowheads="1"/>
          </p:cNvSpPr>
          <p:nvPr/>
        </p:nvSpPr>
        <p:spPr bwMode="auto">
          <a:xfrm>
            <a:off x="6071035" y="2367360"/>
            <a:ext cx="1152000" cy="456406"/>
          </a:xfrm>
          <a:prstGeom prst="rect">
            <a:avLst/>
          </a:prstGeom>
          <a:solidFill>
            <a:sysClr val="window" lastClr="FFFFFF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BTO-a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사업 발굴</a:t>
            </a:r>
            <a:endParaRPr lang="ko-KR" altLang="en-US" sz="1000" b="1" kern="0" spc="-100" dirty="0">
              <a:solidFill>
                <a:srgbClr val="000000"/>
              </a:solidFill>
              <a:latin typeface="맑은 고딕" pitchFamily="50" charset="-127"/>
              <a:cs typeface="Arial"/>
            </a:endParaRPr>
          </a:p>
        </p:txBody>
      </p:sp>
      <p:cxnSp>
        <p:nvCxnSpPr>
          <p:cNvPr id="25" name="직선 화살표 연결선 24"/>
          <p:cNvCxnSpPr>
            <a:endCxn id="24" idx="0"/>
          </p:cNvCxnSpPr>
          <p:nvPr/>
        </p:nvCxnSpPr>
        <p:spPr>
          <a:xfrm>
            <a:off x="6647035" y="2160758"/>
            <a:ext cx="0" cy="206602"/>
          </a:xfrm>
          <a:prstGeom prst="straightConnector1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sm" len="sm"/>
          </a:ln>
        </p:spPr>
      </p:cxn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7532938" y="1700844"/>
            <a:ext cx="1152000" cy="1101608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경인지하화</a:t>
            </a: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, 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오산용인 등 신제도 사업제안</a:t>
            </a:r>
            <a:endParaRPr kumimoji="0" lang="ko-KR" altLang="en-US" sz="1000" b="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cxnSp>
        <p:nvCxnSpPr>
          <p:cNvPr id="27" name="꺾인 연결선 26"/>
          <p:cNvCxnSpPr>
            <a:stCxn id="24" idx="3"/>
            <a:endCxn id="26" idx="1"/>
          </p:cNvCxnSpPr>
          <p:nvPr/>
        </p:nvCxnSpPr>
        <p:spPr>
          <a:xfrm flipV="1">
            <a:off x="7223035" y="2251648"/>
            <a:ext cx="309903" cy="3439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2726380" y="3560485"/>
            <a:ext cx="2574182" cy="1101608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교통망 공공성강화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algn="ctr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∙ </a:t>
            </a:r>
            <a:r>
              <a:rPr kumimoji="0" lang="ko-KR" altLang="en-US" sz="1000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유료도로법개정</a:t>
            </a:r>
            <a:endParaRPr kumimoji="0" lang="en-US" altLang="ko-KR" sz="1000" i="0" u="none" strike="noStrike" kern="0" cap="none" spc="-10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algn="ctr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∙ </a:t>
            </a:r>
            <a:r>
              <a:rPr lang="ko-KR" altLang="en-US" sz="1000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국토부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민자도로 가이드라인 신설</a:t>
            </a:r>
            <a:endParaRPr kumimoji="0" lang="en-US" altLang="ko-KR" sz="1000" i="0" u="none" strike="noStrike" kern="0" cap="none" spc="-10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algn="ctr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∙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민자도로 관리지원센터 신설</a:t>
            </a:r>
            <a:endParaRPr kumimoji="0" lang="ko-KR" altLang="en-US" sz="10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1299729" y="3549401"/>
            <a:ext cx="1152000" cy="456406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과거</a:t>
            </a: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MRG 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사업의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cs typeface="Arial"/>
            </a:endParaRPr>
          </a:p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문제점 부각</a:t>
            </a:r>
            <a:endParaRPr lang="en-US" altLang="ko-KR" sz="1000" b="1" kern="0" spc="-100" dirty="0">
              <a:solidFill>
                <a:srgbClr val="000000"/>
              </a:solidFill>
              <a:latin typeface="맑은 고딕" pitchFamily="50" charset="-127"/>
              <a:cs typeface="Arial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1299729" y="4212409"/>
            <a:ext cx="1152000" cy="456406"/>
          </a:xfrm>
          <a:prstGeom prst="rect">
            <a:avLst/>
          </a:prstGeom>
          <a:solidFill>
            <a:sysClr val="window" lastClr="FFFFFF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높은 통행료와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cs typeface="Arial"/>
            </a:endParaRPr>
          </a:p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투자자 수익률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cs typeface="Arial"/>
            </a:endParaRPr>
          </a:p>
        </p:txBody>
      </p:sp>
      <p:cxnSp>
        <p:nvCxnSpPr>
          <p:cNvPr id="31" name="AutoShape 29"/>
          <p:cNvCxnSpPr>
            <a:cxnSpLocks noChangeShapeType="1"/>
            <a:stCxn id="30" idx="3"/>
          </p:cNvCxnSpPr>
          <p:nvPr/>
        </p:nvCxnSpPr>
        <p:spPr bwMode="auto">
          <a:xfrm flipV="1">
            <a:off x="2451729" y="4100205"/>
            <a:ext cx="256545" cy="34040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sm" len="sm"/>
          </a:ln>
        </p:spPr>
      </p:cxnSp>
      <p:cxnSp>
        <p:nvCxnSpPr>
          <p:cNvPr id="32" name="직선 화살표 연결선 31"/>
          <p:cNvCxnSpPr>
            <a:stCxn id="29" idx="2"/>
            <a:endCxn id="30" idx="0"/>
          </p:cNvCxnSpPr>
          <p:nvPr/>
        </p:nvCxnSpPr>
        <p:spPr>
          <a:xfrm>
            <a:off x="1875729" y="4005807"/>
            <a:ext cx="0" cy="206602"/>
          </a:xfrm>
          <a:prstGeom prst="straightConnector1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sm" len="sm"/>
          </a:ln>
        </p:spPr>
      </p:cxn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5863848" y="3158789"/>
            <a:ext cx="3045217" cy="2439804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cxnSp>
        <p:nvCxnSpPr>
          <p:cNvPr id="34" name="직선 화살표 연결선 33"/>
          <p:cNvCxnSpPr>
            <a:stCxn id="15" idx="3"/>
            <a:endCxn id="33" idx="1"/>
          </p:cNvCxnSpPr>
          <p:nvPr/>
        </p:nvCxnSpPr>
        <p:spPr>
          <a:xfrm>
            <a:off x="5516586" y="4378200"/>
            <a:ext cx="347262" cy="4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6071035" y="3607379"/>
            <a:ext cx="1152000" cy="456406"/>
          </a:xfrm>
          <a:prstGeom prst="rect">
            <a:avLst/>
          </a:prstGeom>
          <a:solidFill>
            <a:sysClr val="window" lastClr="FFFFFF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민자사업추진가능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cs typeface="Arial"/>
            </a:endParaRPr>
          </a:p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 err="1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지자체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 확인</a:t>
            </a:r>
            <a:endParaRPr lang="ko-KR" altLang="en-US" sz="1000" b="1" kern="0" spc="-100" dirty="0">
              <a:solidFill>
                <a:srgbClr val="000000"/>
              </a:solidFill>
              <a:latin typeface="맑은 고딕" pitchFamily="50" charset="-127"/>
              <a:cs typeface="Arial"/>
            </a:endParaRPr>
          </a:p>
        </p:txBody>
      </p:sp>
      <p:sp>
        <p:nvSpPr>
          <p:cNvPr id="38" name="Rectangle 28"/>
          <p:cNvSpPr>
            <a:spLocks noChangeArrowheads="1"/>
          </p:cNvSpPr>
          <p:nvPr/>
        </p:nvSpPr>
        <p:spPr bwMode="auto">
          <a:xfrm>
            <a:off x="7532938" y="3284984"/>
            <a:ext cx="1152000" cy="1101608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중앙정부 및 </a:t>
            </a:r>
            <a:r>
              <a:rPr lang="ko-KR" altLang="en-US" sz="1000" b="1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지자체사업</a:t>
            </a:r>
            <a:endParaRPr lang="en-US" altLang="ko-KR" sz="1000" b="1" kern="0" spc="-1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발굴 제안</a:t>
            </a:r>
            <a:endParaRPr kumimoji="0" lang="ko-KR" altLang="en-US" sz="1000" b="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cxnSp>
        <p:nvCxnSpPr>
          <p:cNvPr id="40" name="꺾인 연결선 39"/>
          <p:cNvCxnSpPr>
            <a:stCxn id="36" idx="3"/>
            <a:endCxn id="38" idx="1"/>
          </p:cNvCxnSpPr>
          <p:nvPr/>
        </p:nvCxnSpPr>
        <p:spPr>
          <a:xfrm>
            <a:off x="7223035" y="3835582"/>
            <a:ext cx="309903" cy="20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Box 15"/>
          <p:cNvSpPr txBox="1">
            <a:spLocks noChangeArrowheads="1"/>
          </p:cNvSpPr>
          <p:nvPr/>
        </p:nvSpPr>
        <p:spPr bwMode="gray">
          <a:xfrm>
            <a:off x="3203848" y="728908"/>
            <a:ext cx="2493706" cy="2845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92075" indent="-92075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92075" marR="0" lvl="0" indent="-92075" algn="ctr" defTabSz="914400" eaLnBrk="1" fontAlgn="base" latinLnBrk="0" hangingPunct="1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ko-KR" altLang="en-US" sz="1300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</a:t>
            </a:r>
            <a:r>
              <a:rPr lang="ko-KR" altLang="en-US" sz="1300" b="1" u="none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정책</a:t>
            </a:r>
            <a:r>
              <a:rPr lang="ko-KR" altLang="en-US" sz="1300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변화</a:t>
            </a:r>
            <a:endParaRPr kumimoji="1" lang="en-US" altLang="ko-KR" sz="13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Rectangle 28"/>
          <p:cNvSpPr>
            <a:spLocks noChangeArrowheads="1"/>
          </p:cNvSpPr>
          <p:nvPr/>
        </p:nvSpPr>
        <p:spPr bwMode="auto">
          <a:xfrm>
            <a:off x="2726380" y="5052378"/>
            <a:ext cx="2574182" cy="404258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대형철도사업 정부고시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kern="0" spc="-100" dirty="0">
                <a:solidFill>
                  <a:srgbClr val="000000"/>
                </a:solidFill>
                <a:latin typeface="맑은 고딕" pitchFamily="50" charset="-127"/>
                <a:cs typeface="Arial"/>
              </a:rPr>
              <a:t>∙ </a:t>
            </a:r>
            <a:r>
              <a:rPr kumimoji="0" lang="ko-KR" altLang="en-US" sz="1000" i="0" u="none" strike="noStrike" kern="0" cap="none" spc="-10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신안산선</a:t>
            </a:r>
            <a:r>
              <a:rPr kumimoji="0" lang="ko-KR" altLang="en-US" sz="1000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 </a:t>
            </a:r>
            <a:r>
              <a:rPr kumimoji="0" lang="en-US" altLang="ko-KR" sz="1000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: Y17 </a:t>
            </a:r>
            <a:r>
              <a:rPr kumimoji="0" lang="ko-KR" altLang="en-US" sz="1000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末    </a:t>
            </a:r>
            <a:r>
              <a:rPr kumimoji="0" lang="en-US" altLang="ko-KR" sz="1000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/ 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 </a:t>
            </a:r>
            <a:r>
              <a:rPr lang="en-US" altLang="ko-KR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GTX-A : Y18 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初</a:t>
            </a:r>
            <a:endParaRPr kumimoji="0" lang="ko-KR" altLang="en-US" sz="10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55" name="Rectangle 28"/>
          <p:cNvSpPr>
            <a:spLocks noChangeArrowheads="1"/>
          </p:cNvSpPr>
          <p:nvPr/>
        </p:nvSpPr>
        <p:spPr bwMode="auto">
          <a:xfrm>
            <a:off x="1299729" y="5050348"/>
            <a:ext cx="1152000" cy="40988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철도분야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cs typeface="Arial"/>
            </a:endParaRPr>
          </a:p>
        </p:txBody>
      </p:sp>
      <p:sp>
        <p:nvSpPr>
          <p:cNvPr id="56" name="Rectangle 28"/>
          <p:cNvSpPr>
            <a:spLocks noChangeArrowheads="1"/>
          </p:cNvSpPr>
          <p:nvPr/>
        </p:nvSpPr>
        <p:spPr bwMode="auto">
          <a:xfrm>
            <a:off x="6071034" y="4757623"/>
            <a:ext cx="2613903" cy="713174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전통적인 </a:t>
            </a: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CI 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주도 </a:t>
            </a: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VS FI 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주도 경쟁구도 발생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0" cap="none" spc="-10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신안산선</a:t>
            </a:r>
            <a:r>
              <a:rPr kumimoji="0" lang="ko-KR" altLang="en-US" sz="1000" b="1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 </a:t>
            </a:r>
            <a:r>
              <a:rPr kumimoji="0" lang="en-US" altLang="ko-KR" sz="1000" b="1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: CI </a:t>
            </a:r>
            <a:r>
              <a:rPr kumimoji="0" lang="ko-KR" altLang="en-US" sz="1000" b="1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주도 컨소시엄 </a:t>
            </a:r>
            <a:r>
              <a:rPr kumimoji="0" lang="ko-KR" altLang="en-US" sz="1000" b="1" i="0" u="none" strike="noStrike" kern="0" cap="none" spc="-10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우협선정</a:t>
            </a:r>
            <a:endParaRPr kumimoji="0" lang="en-US" altLang="ko-KR" sz="1000" b="1" i="0" u="none" strike="noStrike" kern="0" cap="none" spc="-10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GTX-A : FI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주도 컨소시엄 </a:t>
            </a:r>
            <a:r>
              <a:rPr lang="ko-KR" altLang="en-US" sz="1000" b="1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우협선정</a:t>
            </a:r>
            <a:endParaRPr kumimoji="0" lang="ko-KR" altLang="en-US" sz="1000" b="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cxnSp>
        <p:nvCxnSpPr>
          <p:cNvPr id="57" name="직선 화살표 연결선 56"/>
          <p:cNvCxnSpPr>
            <a:stCxn id="55" idx="3"/>
            <a:endCxn id="54" idx="1"/>
          </p:cNvCxnSpPr>
          <p:nvPr/>
        </p:nvCxnSpPr>
        <p:spPr>
          <a:xfrm flipV="1">
            <a:off x="2451729" y="5254507"/>
            <a:ext cx="274651" cy="7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28"/>
          <p:cNvSpPr>
            <a:spLocks noChangeArrowheads="1"/>
          </p:cNvSpPr>
          <p:nvPr/>
        </p:nvSpPr>
        <p:spPr bwMode="auto">
          <a:xfrm>
            <a:off x="233723" y="5669956"/>
            <a:ext cx="825926" cy="863829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lvl="0" algn="ctr" eaLnBrk="0" fontAlgn="base" latinLnBrk="0" hangingPunct="0">
              <a:lnSpc>
                <a:spcPct val="120000"/>
              </a:lnSpc>
              <a:spcAft>
                <a:spcPct val="0"/>
              </a:spcAft>
              <a:defRPr/>
            </a:pPr>
            <a:r>
              <a:rPr lang="ko-KR" altLang="en-US" sz="1100" b="1" kern="0" spc="-100" noProof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민자활성화</a:t>
            </a:r>
            <a:endParaRPr lang="en-US" altLang="ko-KR" sz="1100" b="1" kern="0" spc="-100" noProof="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algn="ctr" eaLnBrk="0" fontAlgn="base" latinLnBrk="0" hangingPunct="0">
              <a:lnSpc>
                <a:spcPct val="120000"/>
              </a:lnSpc>
              <a:spcAft>
                <a:spcPct val="0"/>
              </a:spcAft>
              <a:defRPr/>
            </a:pPr>
            <a:r>
              <a:rPr kumimoji="0" lang="en-US" altLang="ko-KR" sz="1000" b="1" i="0" u="none" strike="noStrike" kern="0" cap="none" spc="-10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(Y19</a:t>
            </a:r>
            <a:r>
              <a:rPr kumimoji="0" lang="ko-KR" altLang="en-US" sz="1000" b="1" i="0" u="none" strike="noStrike" kern="0" cap="none" spc="-10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初</a:t>
            </a:r>
            <a:r>
              <a:rPr kumimoji="0" lang="en-US" altLang="ko-KR" sz="1000" b="1" i="0" u="none" strike="noStrike" kern="0" cap="none" spc="-10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~)</a:t>
            </a:r>
            <a:endParaRPr kumimoji="0" lang="ko-KR" altLang="en-US" sz="1000" i="0" u="none" strike="noStrike" kern="0" cap="none" spc="-10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59" name="Rectangle 28"/>
          <p:cNvSpPr>
            <a:spLocks noChangeArrowheads="1"/>
          </p:cNvSpPr>
          <p:nvPr/>
        </p:nvSpPr>
        <p:spPr bwMode="auto">
          <a:xfrm>
            <a:off x="1187498" y="5671634"/>
            <a:ext cx="4329088" cy="871676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b="1" i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"/>
              </a:rPr>
              <a:t>경기부양을 위한 민간투자사업 활성화</a:t>
            </a:r>
            <a:endParaRPr kumimoji="0" lang="ko-KR" altLang="en-US" sz="1100" b="1" i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60" name="Rectangle 28"/>
          <p:cNvSpPr>
            <a:spLocks noChangeArrowheads="1"/>
          </p:cNvSpPr>
          <p:nvPr/>
        </p:nvSpPr>
        <p:spPr bwMode="auto">
          <a:xfrm>
            <a:off x="1299729" y="5989609"/>
            <a:ext cx="1152000" cy="409888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활성화를 위한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cs typeface="Arial"/>
            </a:endParaRPr>
          </a:p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정책추진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cs typeface="Arial"/>
            </a:endParaRPr>
          </a:p>
        </p:txBody>
      </p:sp>
      <p:sp>
        <p:nvSpPr>
          <p:cNvPr id="61" name="Rectangle 28"/>
          <p:cNvSpPr>
            <a:spLocks noChangeArrowheads="1"/>
          </p:cNvSpPr>
          <p:nvPr/>
        </p:nvSpPr>
        <p:spPr bwMode="auto">
          <a:xfrm>
            <a:off x="2726380" y="5995239"/>
            <a:ext cx="2574182" cy="404258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예타개선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및 </a:t>
            </a:r>
            <a:r>
              <a:rPr lang="ko-KR" altLang="en-US" sz="1000" b="1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민투사업활성화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lvl="0" algn="ctr" eaLnBrk="0" fontAlgn="base" latinLnBrk="0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cs typeface="Arial"/>
              </a:rPr>
              <a:t>∙ </a:t>
            </a:r>
            <a:r>
              <a:rPr kumimoji="0" lang="en-US" altLang="ko-KR" sz="1000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AHP </a:t>
            </a:r>
            <a:r>
              <a:rPr kumimoji="0" lang="ko-KR" altLang="en-US" sz="1000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개편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및 </a:t>
            </a:r>
            <a:r>
              <a:rPr lang="ko-KR" altLang="en-US" sz="1000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민투</a:t>
            </a:r>
            <a:r>
              <a:rPr lang="ko-KR" altLang="en-US" sz="1000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대상시설 포괄주의채택</a:t>
            </a:r>
            <a:endParaRPr kumimoji="0" lang="en-US" altLang="ko-KR" sz="1000" i="0" u="none" strike="noStrike" kern="0" cap="none" spc="-10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cxnSp>
        <p:nvCxnSpPr>
          <p:cNvPr id="62" name="직선 화살표 연결선 61"/>
          <p:cNvCxnSpPr>
            <a:endCxn id="61" idx="1"/>
          </p:cNvCxnSpPr>
          <p:nvPr/>
        </p:nvCxnSpPr>
        <p:spPr>
          <a:xfrm flipV="1">
            <a:off x="2451729" y="6197368"/>
            <a:ext cx="274651" cy="7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28"/>
          <p:cNvSpPr>
            <a:spLocks noChangeArrowheads="1"/>
          </p:cNvSpPr>
          <p:nvPr/>
        </p:nvSpPr>
        <p:spPr bwMode="auto">
          <a:xfrm>
            <a:off x="5863848" y="5682014"/>
            <a:ext cx="3045217" cy="85258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lIns="90000" tIns="46800" rIns="90000" bIns="46800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cxnSp>
        <p:nvCxnSpPr>
          <p:cNvPr id="64" name="직선 화살표 연결선 63"/>
          <p:cNvCxnSpPr>
            <a:stCxn id="59" idx="3"/>
            <a:endCxn id="63" idx="1"/>
          </p:cNvCxnSpPr>
          <p:nvPr/>
        </p:nvCxnSpPr>
        <p:spPr>
          <a:xfrm>
            <a:off x="5516586" y="6107472"/>
            <a:ext cx="347262" cy="8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28"/>
          <p:cNvSpPr>
            <a:spLocks noChangeArrowheads="1"/>
          </p:cNvSpPr>
          <p:nvPr/>
        </p:nvSpPr>
        <p:spPr bwMode="auto">
          <a:xfrm>
            <a:off x="6071034" y="5750674"/>
            <a:ext cx="2613903" cy="674436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사업제안을 위한 신규사업 발굴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Y19.07.</a:t>
            </a:r>
            <a:r>
              <a:rPr kumimoji="0" lang="ko-KR" altLang="en-US" sz="1000" b="1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初 </a:t>
            </a:r>
            <a:r>
              <a:rPr kumimoji="0" lang="en-US" altLang="ko-KR" sz="1000" b="1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1</a:t>
            </a:r>
            <a:r>
              <a:rPr kumimoji="0" lang="ko-KR" altLang="en-US" sz="1000" b="1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개 사업 </a:t>
            </a:r>
            <a:r>
              <a:rPr kumimoji="0" lang="ko-KR" altLang="en-US" sz="1000" b="1" i="0" u="none" strike="noStrike" kern="0" cap="none" spc="-10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국토부</a:t>
            </a:r>
            <a:r>
              <a:rPr lang="ko-KR" altLang="en-US" sz="10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제안</a:t>
            </a:r>
            <a:endParaRPr lang="en-US" altLang="ko-KR" sz="1000" b="1" kern="0" spc="-1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/>
            </a:endParaRPr>
          </a:p>
          <a:p>
            <a:pPr marL="0" marR="0" lvl="0" indent="0" algn="ctr" defTabSz="91440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Arial"/>
              </a:rPr>
              <a:t>추가 제안사업 검토 중</a:t>
            </a:r>
            <a:endParaRPr kumimoji="0" lang="ko-KR" altLang="en-US" sz="1000" b="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78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gray">
          <a:xfrm>
            <a:off x="619471" y="900083"/>
            <a:ext cx="798497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Text Box 15"/>
          <p:cNvSpPr txBox="1">
            <a:spLocks noChangeArrowheads="1"/>
          </p:cNvSpPr>
          <p:nvPr/>
        </p:nvSpPr>
        <p:spPr bwMode="gray">
          <a:xfrm>
            <a:off x="3203848" y="728908"/>
            <a:ext cx="2493706" cy="2845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92075" indent="-92075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92075" marR="0" lvl="0" indent="-92075" algn="ctr" defTabSz="914400" eaLnBrk="1" fontAlgn="base" latinLnBrk="0" hangingPunct="1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ko-KR" altLang="en-US" sz="1300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</a:t>
            </a:r>
            <a:r>
              <a:rPr lang="ko-KR" altLang="en-US" sz="13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시장</a:t>
            </a:r>
            <a:r>
              <a:rPr lang="ko-KR" altLang="en-US" sz="1300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변화</a:t>
            </a:r>
            <a:endParaRPr kumimoji="1" lang="en-US" altLang="ko-KR" sz="13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순서도: 처리 53"/>
          <p:cNvSpPr/>
          <p:nvPr/>
        </p:nvSpPr>
        <p:spPr>
          <a:xfrm>
            <a:off x="103008" y="1640234"/>
            <a:ext cx="2894266" cy="4597077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103007" y="1268760"/>
            <a:ext cx="2895038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민자시장 침체</a:t>
            </a:r>
            <a:endParaRPr kumimoji="0" lang="ko-KR" altLang="en-US" sz="13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grpSp>
        <p:nvGrpSpPr>
          <p:cNvPr id="56" name="Group 12"/>
          <p:cNvGrpSpPr>
            <a:grpSpLocks/>
          </p:cNvGrpSpPr>
          <p:nvPr/>
        </p:nvGrpSpPr>
        <p:grpSpPr bwMode="auto">
          <a:xfrm>
            <a:off x="1730853" y="2949094"/>
            <a:ext cx="314668" cy="295275"/>
            <a:chOff x="217" y="2064"/>
            <a:chExt cx="1335" cy="1335"/>
          </a:xfrm>
        </p:grpSpPr>
        <p:sp>
          <p:nvSpPr>
            <p:cNvPr id="57" name="Oval 13"/>
            <p:cNvSpPr>
              <a:spLocks noChangeArrowheads="1"/>
            </p:cNvSpPr>
            <p:nvPr/>
          </p:nvSpPr>
          <p:spPr bwMode="auto">
            <a:xfrm>
              <a:off x="217" y="2064"/>
              <a:ext cx="1335" cy="133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ko-KR" altLang="en-US" sz="1050" b="0" u="none" kern="0">
                <a:solidFill>
                  <a:sysClr val="windowText" lastClr="000000"/>
                </a:solidFill>
                <a:latin typeface="굴림" pitchFamily="50" charset="-127"/>
                <a:ea typeface="굴림" pitchFamily="50" charset="-127"/>
                <a:sym typeface="맑은 고딕"/>
              </a:endParaRPr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auto">
            <a:xfrm>
              <a:off x="487" y="2674"/>
              <a:ext cx="795" cy="1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ko-KR" altLang="en-US" sz="1050" b="0" u="none" kern="0">
                <a:solidFill>
                  <a:sysClr val="windowText" lastClr="000000"/>
                </a:solidFill>
                <a:latin typeface="굴림" pitchFamily="50" charset="-127"/>
                <a:ea typeface="굴림" pitchFamily="50" charset="-127"/>
                <a:sym typeface="맑은 고딕"/>
              </a:endParaRPr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 rot="-5400000">
              <a:off x="483" y="2669"/>
              <a:ext cx="804" cy="1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ko-KR" altLang="en-US" sz="1050" b="0" u="none" kern="0">
                <a:solidFill>
                  <a:sysClr val="windowText" lastClr="000000"/>
                </a:solidFill>
                <a:latin typeface="굴림" pitchFamily="50" charset="-127"/>
                <a:ea typeface="굴림" pitchFamily="50" charset="-127"/>
                <a:sym typeface="맑은 고딕"/>
              </a:endParaRPr>
            </a:p>
          </p:txBody>
        </p:sp>
      </p:grpSp>
      <p:grpSp>
        <p:nvGrpSpPr>
          <p:cNvPr id="60" name="Group 16"/>
          <p:cNvGrpSpPr>
            <a:grpSpLocks/>
          </p:cNvGrpSpPr>
          <p:nvPr/>
        </p:nvGrpSpPr>
        <p:grpSpPr bwMode="auto">
          <a:xfrm>
            <a:off x="1748436" y="4119328"/>
            <a:ext cx="314668" cy="295275"/>
            <a:chOff x="217" y="2064"/>
            <a:chExt cx="1335" cy="1335"/>
          </a:xfrm>
        </p:grpSpPr>
        <p:sp>
          <p:nvSpPr>
            <p:cNvPr id="61" name="Oval 17"/>
            <p:cNvSpPr>
              <a:spLocks noChangeArrowheads="1"/>
            </p:cNvSpPr>
            <p:nvPr/>
          </p:nvSpPr>
          <p:spPr bwMode="auto">
            <a:xfrm>
              <a:off x="217" y="2064"/>
              <a:ext cx="1335" cy="133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ko-KR" altLang="en-US" sz="1050" b="0" u="none" kern="0">
                <a:solidFill>
                  <a:sysClr val="windowText" lastClr="000000"/>
                </a:solidFill>
                <a:latin typeface="굴림" pitchFamily="50" charset="-127"/>
                <a:ea typeface="굴림" pitchFamily="50" charset="-127"/>
                <a:sym typeface="맑은 고딕"/>
              </a:endParaRPr>
            </a:p>
          </p:txBody>
        </p:sp>
        <p:sp>
          <p:nvSpPr>
            <p:cNvPr id="62" name="Rectangle 18"/>
            <p:cNvSpPr>
              <a:spLocks noChangeArrowheads="1"/>
            </p:cNvSpPr>
            <p:nvPr/>
          </p:nvSpPr>
          <p:spPr bwMode="auto">
            <a:xfrm>
              <a:off x="487" y="2674"/>
              <a:ext cx="795" cy="1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ko-KR" altLang="en-US" sz="1050" b="0" u="none" kern="0">
                <a:solidFill>
                  <a:sysClr val="windowText" lastClr="000000"/>
                </a:solidFill>
                <a:latin typeface="굴림" pitchFamily="50" charset="-127"/>
                <a:ea typeface="굴림" pitchFamily="50" charset="-127"/>
                <a:sym typeface="맑은 고딕"/>
              </a:endParaRPr>
            </a:p>
          </p:txBody>
        </p:sp>
        <p:sp>
          <p:nvSpPr>
            <p:cNvPr id="63" name="Rectangle 19"/>
            <p:cNvSpPr>
              <a:spLocks noChangeArrowheads="1"/>
            </p:cNvSpPr>
            <p:nvPr/>
          </p:nvSpPr>
          <p:spPr bwMode="auto">
            <a:xfrm rot="-5400000">
              <a:off x="483" y="2669"/>
              <a:ext cx="804" cy="1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ko-KR" altLang="en-US" sz="1050" b="0" u="none" kern="0">
                <a:solidFill>
                  <a:sysClr val="windowText" lastClr="000000"/>
                </a:solidFill>
                <a:latin typeface="굴림" pitchFamily="50" charset="-127"/>
                <a:ea typeface="굴림" pitchFamily="50" charset="-127"/>
                <a:sym typeface="맑은 고딕"/>
              </a:endParaRPr>
            </a:p>
          </p:txBody>
        </p:sp>
      </p:grpSp>
      <p:sp>
        <p:nvSpPr>
          <p:cNvPr id="64" name="직사각형 4"/>
          <p:cNvSpPr>
            <a:spLocks noChangeArrowheads="1"/>
          </p:cNvSpPr>
          <p:nvPr/>
        </p:nvSpPr>
        <p:spPr bwMode="auto">
          <a:xfrm>
            <a:off x="200056" y="4465287"/>
            <a:ext cx="909361" cy="651290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사업자</a:t>
            </a:r>
            <a:endParaRPr lang="ko-KR" altLang="en-US" b="1" u="none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65" name="직사각형 5"/>
          <p:cNvSpPr>
            <a:spLocks noChangeArrowheads="1"/>
          </p:cNvSpPr>
          <p:nvPr/>
        </p:nvSpPr>
        <p:spPr bwMode="auto">
          <a:xfrm>
            <a:off x="200056" y="3342468"/>
            <a:ext cx="909361" cy="64994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b="1" u="none" kern="0" dirty="0" err="1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기재부</a:t>
            </a:r>
            <a:endParaRPr lang="en-US" altLang="ko-KR" b="1" u="none" kern="0" dirty="0" smtClean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en-US" altLang="ko-KR" b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(KDI)</a:t>
            </a:r>
            <a:endParaRPr lang="ko-KR" altLang="en-US" b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66" name="직사각형 6"/>
          <p:cNvSpPr>
            <a:spLocks noChangeArrowheads="1"/>
          </p:cNvSpPr>
          <p:nvPr/>
        </p:nvSpPr>
        <p:spPr bwMode="auto">
          <a:xfrm>
            <a:off x="214002" y="2183354"/>
            <a:ext cx="909361" cy="650189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b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주무관청</a:t>
            </a:r>
            <a:endParaRPr lang="ko-KR" altLang="en-US" b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67" name="Rectangle 21"/>
          <p:cNvSpPr>
            <a:spLocks noChangeArrowheads="1"/>
          </p:cNvSpPr>
          <p:nvPr/>
        </p:nvSpPr>
        <p:spPr bwMode="auto">
          <a:xfrm>
            <a:off x="1055515" y="4467856"/>
            <a:ext cx="1885453" cy="27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8001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2573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7145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1717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i="1" kern="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사업발굴 및 제안활동 감소</a:t>
            </a:r>
            <a:endParaRPr lang="ko-KR" altLang="en-US" sz="1100" b="0" i="1" u="none" kern="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68" name="Rectangle 21"/>
          <p:cNvSpPr>
            <a:spLocks noChangeArrowheads="1"/>
          </p:cNvSpPr>
          <p:nvPr/>
        </p:nvSpPr>
        <p:spPr bwMode="auto">
          <a:xfrm>
            <a:off x="1059188" y="3347046"/>
            <a:ext cx="1694695" cy="27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8001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2573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7145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1717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b="0" i="1" u="none" kern="0" dirty="0" err="1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민자적격성</a:t>
            </a:r>
            <a:r>
              <a:rPr lang="ko-KR" altLang="en-US" sz="1100" b="0" i="1" u="none" kern="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 </a:t>
            </a:r>
            <a:r>
              <a:rPr lang="ko-KR" altLang="en-US" sz="1100" b="0" i="1" u="none" kern="0" dirty="0" err="1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통과</a:t>
            </a:r>
            <a:r>
              <a:rPr lang="ko-KR" altLang="en-US" sz="1100" i="1" kern="0" dirty="0" err="1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율</a:t>
            </a:r>
            <a:r>
              <a:rPr lang="ko-KR" altLang="en-US" sz="1100" i="1" kern="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 저하</a:t>
            </a:r>
            <a:endParaRPr lang="ko-KR" altLang="en-US" sz="1100" b="0" i="1" u="none" kern="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69" name="Rectangle 21"/>
          <p:cNvSpPr>
            <a:spLocks noChangeArrowheads="1"/>
          </p:cNvSpPr>
          <p:nvPr/>
        </p:nvSpPr>
        <p:spPr bwMode="auto">
          <a:xfrm>
            <a:off x="1067966" y="2189260"/>
            <a:ext cx="1412566" cy="26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8001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2573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7145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171700" indent="-3429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b="0" i="1" u="none" kern="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제안서 접수 소극적</a:t>
            </a:r>
            <a:endParaRPr lang="ko-KR" altLang="en-US" sz="1100" b="0" i="1" u="none" kern="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70" name="이등변 삼각형 69"/>
          <p:cNvSpPr/>
          <p:nvPr/>
        </p:nvSpPr>
        <p:spPr bwMode="auto">
          <a:xfrm rot="10800000">
            <a:off x="1108475" y="5260593"/>
            <a:ext cx="1216025" cy="132400"/>
          </a:xfrm>
          <a:prstGeom prst="triangle">
            <a:avLst/>
          </a:prstGeom>
          <a:solidFill>
            <a:srgbClr val="C0C0C0"/>
          </a:solidFill>
          <a:ln>
            <a:noFill/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71" name="Line 5"/>
          <p:cNvSpPr>
            <a:spLocks noChangeShapeType="1"/>
          </p:cNvSpPr>
          <p:nvPr/>
        </p:nvSpPr>
        <p:spPr bwMode="gray">
          <a:xfrm>
            <a:off x="278263" y="1953346"/>
            <a:ext cx="2624466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b="0" u="none" kern="0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72" name="TextBox 50"/>
          <p:cNvSpPr txBox="1">
            <a:spLocks noChangeArrowheads="1"/>
          </p:cNvSpPr>
          <p:nvPr/>
        </p:nvSpPr>
        <p:spPr bwMode="auto">
          <a:xfrm>
            <a:off x="482382" y="1814860"/>
            <a:ext cx="2132315" cy="26776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정부의 </a:t>
            </a:r>
            <a:r>
              <a:rPr lang="en-US" altLang="ko-KR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SOC</a:t>
            </a:r>
            <a:r>
              <a:rPr lang="ko-KR" altLang="en-US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공공성 강화정책</a:t>
            </a:r>
            <a:endParaRPr lang="ko-KR" altLang="en-US" b="1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74" name="직사각형 67"/>
          <p:cNvSpPr>
            <a:spLocks noChangeArrowheads="1"/>
          </p:cNvSpPr>
          <p:nvPr/>
        </p:nvSpPr>
        <p:spPr bwMode="auto">
          <a:xfrm>
            <a:off x="1174859" y="3647023"/>
            <a:ext cx="18085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0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Y15~17 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사업제안 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29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件 중 </a:t>
            </a:r>
            <a:endParaRPr lang="en-US" altLang="ko-KR" sz="10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0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적격성통과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0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6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건</a:t>
            </a:r>
            <a:endParaRPr lang="en-US" altLang="ko-KR" sz="10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75" name="직사각형 67"/>
          <p:cNvSpPr>
            <a:spLocks noChangeArrowheads="1"/>
          </p:cNvSpPr>
          <p:nvPr/>
        </p:nvSpPr>
        <p:spPr bwMode="auto">
          <a:xfrm>
            <a:off x="1243460" y="2494973"/>
            <a:ext cx="10887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신제도 부정적</a:t>
            </a:r>
            <a:endParaRPr lang="en-US" altLang="ko-KR" sz="10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76" name="직사각형 67"/>
          <p:cNvSpPr>
            <a:spLocks noChangeArrowheads="1"/>
          </p:cNvSpPr>
          <p:nvPr/>
        </p:nvSpPr>
        <p:spPr bwMode="auto">
          <a:xfrm>
            <a:off x="1174859" y="4740122"/>
            <a:ext cx="15905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Y18 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사업제안 건수 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件</a:t>
            </a:r>
            <a:endParaRPr lang="en-US" altLang="ko-KR" sz="10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77" name="순서도: 처리 76"/>
          <p:cNvSpPr/>
          <p:nvPr/>
        </p:nvSpPr>
        <p:spPr>
          <a:xfrm>
            <a:off x="3104682" y="1640234"/>
            <a:ext cx="2982737" cy="4597077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3104681" y="1268760"/>
            <a:ext cx="2983533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en-US" altLang="ko-KR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SOC</a:t>
            </a: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시설 운영사업 참여</a:t>
            </a:r>
            <a:endParaRPr kumimoji="0" lang="ko-KR" altLang="en-US" sz="13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79" name="Line 5"/>
          <p:cNvSpPr>
            <a:spLocks noChangeShapeType="1"/>
          </p:cNvSpPr>
          <p:nvPr/>
        </p:nvSpPr>
        <p:spPr bwMode="gray">
          <a:xfrm>
            <a:off x="3346163" y="1953346"/>
            <a:ext cx="2624466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b="0" u="none" kern="0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80" name="TextBox 50"/>
          <p:cNvSpPr txBox="1">
            <a:spLocks noChangeArrowheads="1"/>
          </p:cNvSpPr>
          <p:nvPr/>
        </p:nvSpPr>
        <p:spPr bwMode="auto">
          <a:xfrm>
            <a:off x="3721457" y="1814860"/>
            <a:ext cx="1828274" cy="26776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민자 </a:t>
            </a:r>
            <a:r>
              <a:rPr lang="en-US" altLang="ko-KR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SOC</a:t>
            </a:r>
            <a:r>
              <a:rPr lang="ko-KR" altLang="en-US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시설물 증가</a:t>
            </a:r>
            <a:endParaRPr lang="ko-KR" altLang="en-US" b="1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81" name="순서도: 처리 80"/>
          <p:cNvSpPr/>
          <p:nvPr/>
        </p:nvSpPr>
        <p:spPr>
          <a:xfrm>
            <a:off x="6201025" y="1640234"/>
            <a:ext cx="2857231" cy="4597077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6201025" y="1268760"/>
            <a:ext cx="2857994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en-US" altLang="ko-KR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FI</a:t>
            </a: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주도 민자사업 시도</a:t>
            </a:r>
            <a:endParaRPr kumimoji="0" lang="ko-KR" altLang="en-US" sz="13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83" name="Line 5"/>
          <p:cNvSpPr>
            <a:spLocks noChangeShapeType="1"/>
          </p:cNvSpPr>
          <p:nvPr/>
        </p:nvSpPr>
        <p:spPr bwMode="gray">
          <a:xfrm>
            <a:off x="6442506" y="1953346"/>
            <a:ext cx="2624466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b="0" u="none" kern="0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84" name="TextBox 50"/>
          <p:cNvSpPr txBox="1">
            <a:spLocks noChangeArrowheads="1"/>
          </p:cNvSpPr>
          <p:nvPr/>
        </p:nvSpPr>
        <p:spPr bwMode="auto">
          <a:xfrm>
            <a:off x="6844959" y="1814860"/>
            <a:ext cx="1737001" cy="26776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en-US" altLang="ko-KR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FI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의 </a:t>
            </a:r>
            <a:r>
              <a:rPr lang="ko-KR" altLang="en-US" b="1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대표사참여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확대</a:t>
            </a:r>
            <a:endParaRPr lang="ko-KR" altLang="en-US" b="1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3143454" y="2202270"/>
            <a:ext cx="2880320" cy="911955"/>
            <a:chOff x="3629697" y="3021102"/>
            <a:chExt cx="2880320" cy="911955"/>
          </a:xfrm>
        </p:grpSpPr>
        <p:sp>
          <p:nvSpPr>
            <p:cNvPr id="86" name="Shape 583"/>
            <p:cNvSpPr/>
            <p:nvPr/>
          </p:nvSpPr>
          <p:spPr>
            <a:xfrm>
              <a:off x="3737917" y="3078013"/>
              <a:ext cx="878781" cy="820934"/>
            </a:xfrm>
            <a:prstGeom prst="ellipse">
              <a:avLst/>
            </a:prstGeom>
            <a:gradFill>
              <a:gsLst>
                <a:gs pos="0">
                  <a:srgbClr val="003399"/>
                </a:gs>
                <a:gs pos="100000">
                  <a:srgbClr val="002061"/>
                </a:gs>
              </a:gsLst>
              <a:lin ang="2700000"/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pPr algn="ctr"/>
              <a:endParaRPr b="1" u="none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7" name="Shape 584"/>
            <p:cNvSpPr/>
            <p:nvPr/>
          </p:nvSpPr>
          <p:spPr>
            <a:xfrm>
              <a:off x="3791027" y="3215078"/>
              <a:ext cx="794446" cy="4785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rIns="45719" anchor="ctr">
              <a:spAutoFit/>
            </a:bodyPr>
            <a:lstStyle/>
            <a:p>
              <a:pPr algn="ctr">
                <a:lnSpc>
                  <a:spcPct val="120000"/>
                </a:lnSpc>
                <a:defRPr sz="1300">
                  <a:solidFill>
                    <a:srgbClr val="FFFFFF"/>
                  </a:solidFill>
                  <a:latin typeface="HDharmony B"/>
                  <a:ea typeface="HDharmony B"/>
                  <a:cs typeface="HDharmony B"/>
                  <a:sym typeface="HDharmony B"/>
                </a:defRPr>
              </a:pPr>
              <a:r>
                <a:rPr lang="en-US" sz="1100" b="1" u="none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NB</a:t>
              </a:r>
            </a:p>
            <a:p>
              <a:pPr algn="ctr">
                <a:lnSpc>
                  <a:spcPct val="120000"/>
                </a:lnSpc>
                <a:defRPr sz="1300">
                  <a:solidFill>
                    <a:srgbClr val="FFFFFF"/>
                  </a:solidFill>
                  <a:latin typeface="HDharmony B"/>
                  <a:ea typeface="HDharmony B"/>
                  <a:cs typeface="HDharmony B"/>
                  <a:sym typeface="HDharmony B"/>
                </a:defRPr>
              </a:pPr>
              <a:r>
                <a:rPr lang="en-US" sz="11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Needs</a:t>
              </a:r>
              <a:r>
                <a:rPr lang="ko-KR" altLang="en-US" sz="11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확대</a:t>
              </a:r>
              <a:endParaRPr sz="1100" b="1" u="none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8" name="Shape 585"/>
            <p:cNvSpPr/>
            <p:nvPr/>
          </p:nvSpPr>
          <p:spPr>
            <a:xfrm>
              <a:off x="5524793" y="3078013"/>
              <a:ext cx="878781" cy="820934"/>
            </a:xfrm>
            <a:prstGeom prst="ellipse">
              <a:avLst/>
            </a:prstGeom>
            <a:gradFill>
              <a:gsLst>
                <a:gs pos="0">
                  <a:srgbClr val="003399"/>
                </a:gs>
                <a:gs pos="100000">
                  <a:srgbClr val="002061"/>
                </a:gs>
              </a:gsLst>
              <a:lin ang="2700000"/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lnSpc>
                  <a:spcPct val="120000"/>
                </a:lnSpc>
              </a:pPr>
              <a:endParaRPr b="1" u="none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9" name="Shape 586"/>
            <p:cNvSpPr/>
            <p:nvPr/>
          </p:nvSpPr>
          <p:spPr>
            <a:xfrm>
              <a:off x="5564023" y="3249594"/>
              <a:ext cx="797652" cy="4785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rIns="45719" anchor="ctr">
              <a:spAutoFit/>
            </a:bodyPr>
            <a:lstStyle>
              <a:lvl1pPr algn="ctr">
                <a:lnSpc>
                  <a:spcPct val="120000"/>
                </a:lnSpc>
                <a:defRPr sz="1400">
                  <a:solidFill>
                    <a:srgbClr val="FFFFFF"/>
                  </a:solidFill>
                  <a:latin typeface="HDharmony B"/>
                  <a:ea typeface="HDharmony B"/>
                  <a:cs typeface="HDharmony B"/>
                  <a:sym typeface="HDharmony B"/>
                </a:defRPr>
              </a:lvl1pPr>
            </a:lstStyle>
            <a:p>
              <a:r>
                <a:rPr lang="ko-KR" altLang="en-US" sz="1100" b="1" u="none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민자</a:t>
              </a:r>
              <a:r>
                <a:rPr lang="en-US" altLang="ko-KR" sz="11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SOC</a:t>
              </a:r>
            </a:p>
            <a:p>
              <a:r>
                <a:rPr lang="ko-KR" altLang="en-US" sz="11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시설물증가</a:t>
              </a:r>
              <a:endParaRPr lang="en-US" altLang="ko-KR" sz="1100" b="1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90" name="그룹 89"/>
            <p:cNvGrpSpPr/>
            <p:nvPr/>
          </p:nvGrpSpPr>
          <p:grpSpPr>
            <a:xfrm>
              <a:off x="4660843" y="3122498"/>
              <a:ext cx="814654" cy="751827"/>
              <a:chOff x="4822474" y="3181230"/>
              <a:chExt cx="814654" cy="751827"/>
            </a:xfrm>
          </p:grpSpPr>
          <p:sp>
            <p:nvSpPr>
              <p:cNvPr id="92" name="Shape 553"/>
              <p:cNvSpPr/>
              <p:nvPr/>
            </p:nvSpPr>
            <p:spPr>
              <a:xfrm>
                <a:off x="4959837" y="3331410"/>
                <a:ext cx="539928" cy="43088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45719" rIns="45719">
                <a:spAutoFit/>
              </a:bodyPr>
              <a:lstStyle>
                <a:lvl1pPr algn="ctr">
                  <a:defRPr sz="1100">
                    <a:solidFill>
                      <a:srgbClr val="1F497D"/>
                    </a:solidFill>
                    <a:latin typeface="HDharmony B"/>
                    <a:ea typeface="HDharmony B"/>
                    <a:cs typeface="HDharmony B"/>
                    <a:sym typeface="HDharmony B"/>
                  </a:defRPr>
                </a:lvl1pPr>
              </a:lstStyle>
              <a:p>
                <a:r>
                  <a:rPr lang="ko-KR" altLang="en-US" b="1" dirty="0" smtClean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적기</a:t>
                </a:r>
                <a:endParaRPr lang="en-US" altLang="ko-KR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r>
                  <a:rPr lang="ko-KR" altLang="en-US" b="1" u="none" dirty="0" smtClean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진입</a:t>
                </a:r>
                <a:endParaRPr lang="en-US" altLang="ko-KR" b="1" u="none" dirty="0" smtClean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pic>
            <p:nvPicPr>
              <p:cNvPr id="93" name="image78.png" descr="arrow_circle_cyan_4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4822474" y="3181230"/>
                <a:ext cx="814654" cy="751827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91" name="Shape 588"/>
            <p:cNvSpPr/>
            <p:nvPr/>
          </p:nvSpPr>
          <p:spPr>
            <a:xfrm>
              <a:off x="3629697" y="3021102"/>
              <a:ext cx="2880320" cy="911955"/>
            </a:xfrm>
            <a:prstGeom prst="roundRect">
              <a:avLst>
                <a:gd name="adj" fmla="val 44681"/>
              </a:avLst>
            </a:prstGeom>
            <a:ln w="28575">
              <a:solidFill>
                <a:srgbClr val="A6A6A6"/>
              </a:solidFill>
              <a:prstDash val="sysDash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b="1" u="none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aphicFrame>
        <p:nvGraphicFramePr>
          <p:cNvPr id="94" name="표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775230"/>
              </p:ext>
            </p:extLst>
          </p:nvPr>
        </p:nvGraphicFramePr>
        <p:xfrm>
          <a:off x="3227369" y="3588429"/>
          <a:ext cx="2740951" cy="920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255"/>
                <a:gridCol w="432504"/>
                <a:gridCol w="520362"/>
                <a:gridCol w="455318"/>
                <a:gridCol w="455318"/>
                <a:gridCol w="412194"/>
              </a:tblGrid>
              <a:tr h="21144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구분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err="1" smtClean="0"/>
                        <a:t>운영중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err="1" smtClean="0"/>
                        <a:t>시공중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err="1" smtClean="0"/>
                        <a:t>준비중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err="1" smtClean="0"/>
                        <a:t>검토중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비고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2364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도로</a:t>
                      </a:r>
                      <a:endParaRPr lang="ko-KR" altLang="en-US" sz="8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46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17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1</a:t>
                      </a:r>
                      <a:endParaRPr lang="ko-KR" altLang="en-US" sz="8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12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364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철도</a:t>
                      </a:r>
                      <a:endParaRPr lang="ko-KR" altLang="en-US" sz="8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12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2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1</a:t>
                      </a:r>
                      <a:endParaRPr lang="ko-KR" altLang="en-US" sz="8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3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700" b="1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364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계</a:t>
                      </a:r>
                      <a:endParaRPr lang="ko-KR" altLang="en-US" sz="8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58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19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2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15</a:t>
                      </a:r>
                      <a:endParaRPr lang="ko-KR" altLang="en-US" sz="800" b="1" dirty="0"/>
                    </a:p>
                  </a:txBody>
                  <a:tcPr marL="36000" marR="36000" marT="36000" marB="36000" anchor="ctr"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1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95" name="직사각형 67"/>
          <p:cNvSpPr>
            <a:spLocks noChangeArrowheads="1"/>
          </p:cNvSpPr>
          <p:nvPr/>
        </p:nvSpPr>
        <p:spPr bwMode="auto">
          <a:xfrm>
            <a:off x="3337116" y="3301462"/>
            <a:ext cx="276143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민자 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SOC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사업 도로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/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철도 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58</a:t>
            </a:r>
            <a:r>
              <a:rPr lang="ko-KR" altLang="en-US" sz="10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개사업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운영 중</a:t>
            </a:r>
            <a:endParaRPr lang="en-US" altLang="ko-KR" sz="10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96" name="직사각형 67"/>
          <p:cNvSpPr>
            <a:spLocks noChangeArrowheads="1"/>
          </p:cNvSpPr>
          <p:nvPr/>
        </p:nvSpPr>
        <p:spPr bwMode="auto">
          <a:xfrm>
            <a:off x="3337115" y="4638480"/>
            <a:ext cx="276143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건설출자자 운영사업 진입</a:t>
            </a:r>
            <a:endParaRPr lang="en-US" altLang="ko-KR" sz="10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4046084" y="4931430"/>
            <a:ext cx="1482203" cy="185147"/>
          </a:xfrm>
          <a:prstGeom prst="rect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000" u="none" kern="0" dirty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한국인프라관리</a:t>
            </a:r>
            <a:endParaRPr kumimoji="0" lang="ko-KR" altLang="en-US" sz="1000" u="none" kern="0" dirty="0">
              <a:solidFill>
                <a:sysClr val="windowText" lastClr="000000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3354848" y="4920318"/>
            <a:ext cx="717028" cy="189555"/>
          </a:xfrm>
          <a:prstGeom prst="rect">
            <a:avLst/>
          </a:prstGeom>
          <a:solidFill>
            <a:srgbClr val="28437E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000" b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대우건설</a:t>
            </a:r>
            <a:endParaRPr kumimoji="0" lang="ko-KR" altLang="en-US" sz="1000" b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4044515" y="5187653"/>
            <a:ext cx="1482203" cy="185147"/>
          </a:xfrm>
          <a:prstGeom prst="rect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000" u="none" kern="0" dirty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블루 </a:t>
            </a:r>
            <a:r>
              <a:rPr kumimoji="0" lang="en-US" altLang="ko-KR" sz="1000" u="none" kern="0" dirty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O&amp;M</a:t>
            </a:r>
            <a:endParaRPr kumimoji="0" lang="ko-KR" altLang="en-US" sz="1000" u="none" kern="0" dirty="0">
              <a:solidFill>
                <a:sysClr val="windowText" lastClr="000000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3353279" y="5176541"/>
            <a:ext cx="717028" cy="189555"/>
          </a:xfrm>
          <a:prstGeom prst="rect">
            <a:avLst/>
          </a:prstGeom>
          <a:solidFill>
            <a:srgbClr val="28437E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800" b="1" u="none" kern="0" dirty="0" err="1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포스코건설</a:t>
            </a:r>
            <a:endParaRPr kumimoji="0" lang="ko-KR" altLang="en-US" sz="800" b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4046084" y="5443712"/>
            <a:ext cx="1482203" cy="185147"/>
          </a:xfrm>
          <a:prstGeom prst="rect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000" u="none" kern="0" dirty="0" err="1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이지빌</a:t>
            </a:r>
            <a:endParaRPr kumimoji="0" lang="ko-KR" altLang="en-US" sz="1000" u="none" kern="0" dirty="0">
              <a:solidFill>
                <a:sysClr val="windowText" lastClr="000000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3354848" y="5432600"/>
            <a:ext cx="717028" cy="189555"/>
          </a:xfrm>
          <a:prstGeom prst="rect">
            <a:avLst/>
          </a:prstGeom>
          <a:solidFill>
            <a:srgbClr val="28437E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en-US" altLang="ko-KR" sz="1000" b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GS</a:t>
            </a:r>
            <a:r>
              <a:rPr lang="ko-KR" altLang="en-US" sz="1000" b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건설</a:t>
            </a:r>
            <a:endParaRPr kumimoji="0" lang="ko-KR" altLang="en-US" sz="1000" b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4044515" y="5699935"/>
            <a:ext cx="1482203" cy="185147"/>
          </a:xfrm>
          <a:prstGeom prst="rect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000" u="none" kern="0" dirty="0" smtClean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㈜이도</a:t>
            </a:r>
            <a:endParaRPr kumimoji="0" lang="ko-KR" altLang="en-US" sz="1000" u="none" kern="0" dirty="0">
              <a:solidFill>
                <a:sysClr val="windowText" lastClr="000000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3353279" y="5688823"/>
            <a:ext cx="717028" cy="189555"/>
          </a:xfrm>
          <a:prstGeom prst="rect">
            <a:avLst/>
          </a:prstGeom>
          <a:solidFill>
            <a:srgbClr val="28437E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000" b="1" u="none" kern="0" dirty="0" err="1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대보건설</a:t>
            </a:r>
            <a:endParaRPr kumimoji="0" lang="ko-KR" altLang="en-US" sz="1000" b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05" name="직사각형 67"/>
          <p:cNvSpPr>
            <a:spLocks noChangeArrowheads="1"/>
          </p:cNvSpPr>
          <p:nvPr/>
        </p:nvSpPr>
        <p:spPr bwMode="auto">
          <a:xfrm>
            <a:off x="4036088" y="5951586"/>
            <a:ext cx="10324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 eaLnBrk="1" fontAlgn="auto" hangingPunct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</a:p>
          <a:p>
            <a:pPr algn="ctr" eaLnBrk="1" fontAlgn="auto" hangingPunct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endParaRPr lang="en-US" altLang="ko-KR" sz="10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algn="ctr" eaLnBrk="1" fontAlgn="auto" hangingPunct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</a:p>
        </p:txBody>
      </p:sp>
      <p:sp>
        <p:nvSpPr>
          <p:cNvPr id="106" name="Shape 563"/>
          <p:cNvSpPr/>
          <p:nvPr/>
        </p:nvSpPr>
        <p:spPr>
          <a:xfrm>
            <a:off x="6783571" y="4391028"/>
            <a:ext cx="2034751" cy="362966"/>
          </a:xfrm>
          <a:prstGeom prst="rect">
            <a:avLst/>
          </a:prstGeom>
          <a:solidFill>
            <a:srgbClr val="FFFFFF"/>
          </a:solidFill>
          <a:ln w="12700">
            <a:solidFill>
              <a:srgbClr val="808080"/>
            </a:solidFill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b="1" u="none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7" name="Shape 564"/>
          <p:cNvSpPr/>
          <p:nvPr/>
        </p:nvSpPr>
        <p:spPr>
          <a:xfrm>
            <a:off x="6783571" y="4439539"/>
            <a:ext cx="203475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400">
                <a:solidFill>
                  <a:srgbClr val="254061"/>
                </a:solidFill>
                <a:latin typeface="HDharmony B"/>
                <a:ea typeface="HDharmony B"/>
                <a:cs typeface="HDharmony B"/>
                <a:sym typeface="HDharmony B"/>
              </a:defRPr>
            </a:lvl1pPr>
          </a:lstStyle>
          <a:p>
            <a:r>
              <a:rPr lang="ko-KR" altLang="en-US" sz="1200" b="1" u="none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철도사업 정부고시</a:t>
            </a:r>
            <a:endParaRPr sz="1200" b="1" u="none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8" name="Shape 565"/>
          <p:cNvSpPr/>
          <p:nvPr/>
        </p:nvSpPr>
        <p:spPr>
          <a:xfrm>
            <a:off x="6783571" y="2739884"/>
            <a:ext cx="2034751" cy="362966"/>
          </a:xfrm>
          <a:prstGeom prst="rect">
            <a:avLst/>
          </a:prstGeom>
          <a:solidFill>
            <a:srgbClr val="FFFFFF"/>
          </a:solidFill>
          <a:ln w="12700">
            <a:solidFill>
              <a:srgbClr val="808080"/>
            </a:solidFill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b="1" u="none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9" name="Shape 566"/>
          <p:cNvSpPr/>
          <p:nvPr/>
        </p:nvSpPr>
        <p:spPr>
          <a:xfrm>
            <a:off x="6783571" y="2788395"/>
            <a:ext cx="203475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400">
                <a:solidFill>
                  <a:srgbClr val="254061"/>
                </a:solidFill>
                <a:latin typeface="HDharmony B"/>
                <a:ea typeface="HDharmony B"/>
                <a:cs typeface="HDharmony B"/>
                <a:sym typeface="HDharmony B"/>
              </a:defRPr>
            </a:lvl1pPr>
          </a:lstStyle>
          <a:p>
            <a:r>
              <a:rPr lang="ko-KR" altLang="en-US" sz="12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적격성</a:t>
            </a:r>
            <a:r>
              <a:rPr lang="ko-KR" altLang="en-US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통과사업 감소</a:t>
            </a:r>
            <a:endParaRPr sz="1200" b="1" u="none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0" name="Shape 567"/>
          <p:cNvSpPr/>
          <p:nvPr/>
        </p:nvSpPr>
        <p:spPr>
          <a:xfrm>
            <a:off x="6783571" y="5226274"/>
            <a:ext cx="2034751" cy="362966"/>
          </a:xfrm>
          <a:prstGeom prst="rect">
            <a:avLst/>
          </a:prstGeom>
          <a:solidFill>
            <a:srgbClr val="FFFFFF"/>
          </a:solidFill>
          <a:ln w="12700">
            <a:solidFill>
              <a:srgbClr val="808080"/>
            </a:solidFill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b="1" u="none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1" name="Shape 568"/>
          <p:cNvSpPr/>
          <p:nvPr/>
        </p:nvSpPr>
        <p:spPr>
          <a:xfrm>
            <a:off x="6783571" y="5274785"/>
            <a:ext cx="203475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400">
                <a:solidFill>
                  <a:srgbClr val="254061"/>
                </a:solidFill>
                <a:latin typeface="HDharmony B"/>
                <a:ea typeface="HDharmony B"/>
                <a:cs typeface="HDharmony B"/>
                <a:sym typeface="HDharmony B"/>
              </a:defRPr>
            </a:lvl1pPr>
          </a:lstStyle>
          <a:p>
            <a:r>
              <a:rPr lang="en-US" sz="1200" b="1" u="none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FI </a:t>
            </a:r>
            <a:r>
              <a:rPr lang="ko-KR" altLang="en-US" sz="1200" b="1" u="none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대표사참여</a:t>
            </a:r>
            <a:r>
              <a:rPr lang="ko-KR" altLang="en-US" sz="1200" b="1" u="none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시도</a:t>
            </a:r>
            <a:endParaRPr sz="1200" b="1" u="none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2" name="Shape 569"/>
          <p:cNvSpPr/>
          <p:nvPr/>
        </p:nvSpPr>
        <p:spPr>
          <a:xfrm>
            <a:off x="6783571" y="3555781"/>
            <a:ext cx="2034751" cy="362966"/>
          </a:xfrm>
          <a:prstGeom prst="rect">
            <a:avLst/>
          </a:prstGeom>
          <a:solidFill>
            <a:srgbClr val="FFFFFF"/>
          </a:solidFill>
          <a:ln w="12700">
            <a:solidFill>
              <a:srgbClr val="808080"/>
            </a:solidFill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b="1" u="none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3" name="Shape 570"/>
          <p:cNvSpPr/>
          <p:nvPr/>
        </p:nvSpPr>
        <p:spPr>
          <a:xfrm>
            <a:off x="6783571" y="3604292"/>
            <a:ext cx="203475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400">
                <a:solidFill>
                  <a:srgbClr val="254061"/>
                </a:solidFill>
                <a:latin typeface="HDharmony B"/>
                <a:ea typeface="HDharmony B"/>
                <a:cs typeface="HDharmony B"/>
                <a:sym typeface="HDharmony B"/>
              </a:defRPr>
            </a:lvl1pPr>
          </a:lstStyle>
          <a:p>
            <a:r>
              <a:rPr lang="en-US" sz="1200" b="1" u="none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SOC </a:t>
            </a:r>
            <a:r>
              <a:rPr lang="ko-KR" altLang="en-US" sz="1200" b="1" u="none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투자처 감소</a:t>
            </a:r>
            <a:endParaRPr sz="1200" b="1" u="none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4" name="Shape 571"/>
          <p:cNvSpPr/>
          <p:nvPr/>
        </p:nvSpPr>
        <p:spPr>
          <a:xfrm>
            <a:off x="6691155" y="2799034"/>
            <a:ext cx="251961" cy="252001"/>
          </a:xfrm>
          <a:prstGeom prst="ellipse">
            <a:avLst/>
          </a:prstGeom>
          <a:solidFill>
            <a:srgbClr val="16419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  <a:latin typeface="HDharmony B"/>
                <a:ea typeface="HDharmony B"/>
                <a:cs typeface="HDharmony B"/>
                <a:sym typeface="HDharmony B"/>
              </a:defRPr>
            </a:pPr>
            <a:endParaRPr b="1" u="none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5" name="Shape 572"/>
          <p:cNvSpPr/>
          <p:nvPr/>
        </p:nvSpPr>
        <p:spPr>
          <a:xfrm>
            <a:off x="6728054" y="2789981"/>
            <a:ext cx="17816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HDharmony B"/>
                <a:ea typeface="HDharmony B"/>
                <a:cs typeface="HDharmony B"/>
                <a:sym typeface="HDharmony B"/>
              </a:defRPr>
            </a:lvl1pPr>
          </a:lstStyle>
          <a:p>
            <a:r>
              <a:rPr b="1" u="none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</a:p>
        </p:txBody>
      </p:sp>
      <p:sp>
        <p:nvSpPr>
          <p:cNvPr id="116" name="Shape 573"/>
          <p:cNvSpPr/>
          <p:nvPr/>
        </p:nvSpPr>
        <p:spPr>
          <a:xfrm>
            <a:off x="6691155" y="3616334"/>
            <a:ext cx="251961" cy="252001"/>
          </a:xfrm>
          <a:prstGeom prst="ellipse">
            <a:avLst/>
          </a:prstGeom>
          <a:solidFill>
            <a:srgbClr val="16419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  <a:latin typeface="HDharmony B"/>
                <a:ea typeface="HDharmony B"/>
                <a:cs typeface="HDharmony B"/>
                <a:sym typeface="HDharmony B"/>
              </a:defRPr>
            </a:pPr>
            <a:endParaRPr b="1" u="none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7" name="Shape 574"/>
          <p:cNvSpPr/>
          <p:nvPr/>
        </p:nvSpPr>
        <p:spPr>
          <a:xfrm>
            <a:off x="6728054" y="3607281"/>
            <a:ext cx="17816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HDharmony B"/>
                <a:ea typeface="HDharmony B"/>
                <a:cs typeface="HDharmony B"/>
                <a:sym typeface="HDharmony B"/>
              </a:defRPr>
            </a:lvl1pPr>
          </a:lstStyle>
          <a:p>
            <a:r>
              <a:rPr b="1" u="none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</a:p>
        </p:txBody>
      </p:sp>
      <p:sp>
        <p:nvSpPr>
          <p:cNvPr id="118" name="Shape 575"/>
          <p:cNvSpPr/>
          <p:nvPr/>
        </p:nvSpPr>
        <p:spPr>
          <a:xfrm>
            <a:off x="6691155" y="4446421"/>
            <a:ext cx="251961" cy="252001"/>
          </a:xfrm>
          <a:prstGeom prst="ellipse">
            <a:avLst/>
          </a:prstGeom>
          <a:solidFill>
            <a:srgbClr val="16419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  <a:latin typeface="HDharmony B"/>
                <a:ea typeface="HDharmony B"/>
                <a:cs typeface="HDharmony B"/>
                <a:sym typeface="HDharmony B"/>
              </a:defRPr>
            </a:pPr>
            <a:endParaRPr b="1" u="none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9" name="Shape 576"/>
          <p:cNvSpPr/>
          <p:nvPr/>
        </p:nvSpPr>
        <p:spPr>
          <a:xfrm>
            <a:off x="6728054" y="4437368"/>
            <a:ext cx="17816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HDharmony B"/>
                <a:ea typeface="HDharmony B"/>
                <a:cs typeface="HDharmony B"/>
                <a:sym typeface="HDharmony B"/>
              </a:defRPr>
            </a:lvl1pPr>
          </a:lstStyle>
          <a:p>
            <a:r>
              <a:rPr b="1" u="none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</a:p>
        </p:txBody>
      </p:sp>
      <p:sp>
        <p:nvSpPr>
          <p:cNvPr id="120" name="Shape 577"/>
          <p:cNvSpPr/>
          <p:nvPr/>
        </p:nvSpPr>
        <p:spPr>
          <a:xfrm>
            <a:off x="6691155" y="5283011"/>
            <a:ext cx="251961" cy="252001"/>
          </a:xfrm>
          <a:prstGeom prst="ellipse">
            <a:avLst/>
          </a:prstGeom>
          <a:solidFill>
            <a:srgbClr val="16419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  <a:latin typeface="HDharmony B"/>
                <a:ea typeface="HDharmony B"/>
                <a:cs typeface="HDharmony B"/>
                <a:sym typeface="HDharmony B"/>
              </a:defRPr>
            </a:pPr>
            <a:endParaRPr b="1" u="none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1" name="Shape 578"/>
          <p:cNvSpPr/>
          <p:nvPr/>
        </p:nvSpPr>
        <p:spPr>
          <a:xfrm>
            <a:off x="6728054" y="5273958"/>
            <a:ext cx="17816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  <a:latin typeface="HDharmony B"/>
                <a:ea typeface="HDharmony B"/>
                <a:cs typeface="HDharmony B"/>
                <a:sym typeface="HDharmony B"/>
              </a:defRPr>
            </a:lvl1pPr>
          </a:lstStyle>
          <a:p>
            <a:r>
              <a:rPr b="1" u="none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</a:p>
        </p:txBody>
      </p:sp>
      <p:sp>
        <p:nvSpPr>
          <p:cNvPr id="122" name="Shape 579"/>
          <p:cNvSpPr/>
          <p:nvPr/>
        </p:nvSpPr>
        <p:spPr>
          <a:xfrm>
            <a:off x="6691156" y="2221112"/>
            <a:ext cx="2127165" cy="372165"/>
          </a:xfrm>
          <a:prstGeom prst="roundRect">
            <a:avLst>
              <a:gd name="adj" fmla="val 9509"/>
            </a:avLst>
          </a:prstGeom>
          <a:solidFill>
            <a:srgbClr val="BFBFBF"/>
          </a:solidFill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b="1" u="none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3" name="Shape 580"/>
          <p:cNvSpPr/>
          <p:nvPr/>
        </p:nvSpPr>
        <p:spPr>
          <a:xfrm>
            <a:off x="6705790" y="2258766"/>
            <a:ext cx="2097897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1600">
                <a:latin typeface="HDharmony B"/>
                <a:ea typeface="HDharmony B"/>
                <a:cs typeface="HDharmony B"/>
                <a:sym typeface="HDharmony B"/>
              </a:defRPr>
            </a:pPr>
            <a:r>
              <a:rPr lang="ko-KR" altLang="en-US" sz="1300" b="1" u="none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민자시장 축소</a:t>
            </a:r>
            <a:endParaRPr sz="1300" b="1" u="none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4" name="아래쪽 화살표 123"/>
          <p:cNvSpPr/>
          <p:nvPr/>
        </p:nvSpPr>
        <p:spPr>
          <a:xfrm>
            <a:off x="6345717" y="2885611"/>
            <a:ext cx="290097" cy="255945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직사각형 67"/>
          <p:cNvSpPr>
            <a:spLocks noChangeArrowheads="1"/>
          </p:cNvSpPr>
          <p:nvPr/>
        </p:nvSpPr>
        <p:spPr bwMode="auto">
          <a:xfrm>
            <a:off x="6596860" y="3173248"/>
            <a:ext cx="232853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정책변화에 따른 민자사업 침체</a:t>
            </a:r>
            <a:endParaRPr lang="en-US" altLang="ko-KR" sz="10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26" name="직사각형 67"/>
          <p:cNvSpPr>
            <a:spLocks noChangeArrowheads="1"/>
          </p:cNvSpPr>
          <p:nvPr/>
        </p:nvSpPr>
        <p:spPr bwMode="auto">
          <a:xfrm>
            <a:off x="6603969" y="3965814"/>
            <a:ext cx="250217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신규사업 참여경쟁 과다 ⇒ 수익률감소</a:t>
            </a:r>
            <a:endParaRPr lang="en-US" altLang="ko-KR" sz="10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27" name="직사각형 67"/>
          <p:cNvSpPr>
            <a:spLocks noChangeArrowheads="1"/>
          </p:cNvSpPr>
          <p:nvPr/>
        </p:nvSpPr>
        <p:spPr bwMode="auto">
          <a:xfrm>
            <a:off x="6603969" y="4776008"/>
            <a:ext cx="250217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0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적격성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탈락 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Risk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가 없는 고시사업</a:t>
            </a:r>
            <a:endParaRPr lang="en-US" altLang="ko-KR" sz="10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28" name="직사각형 67"/>
          <p:cNvSpPr>
            <a:spLocks noChangeArrowheads="1"/>
          </p:cNvSpPr>
          <p:nvPr/>
        </p:nvSpPr>
        <p:spPr bwMode="auto">
          <a:xfrm>
            <a:off x="6603969" y="5626971"/>
            <a:ext cx="25021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>
              <a:lnSpc>
                <a:spcPct val="14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0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Equity </a:t>
            </a:r>
            <a:r>
              <a:rPr lang="ko-KR" altLang="en-US" sz="10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직접투자 및 운영</a:t>
            </a:r>
            <a:r>
              <a:rPr lang="en-US" altLang="ko-KR" sz="10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Risk 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부담</a:t>
            </a:r>
            <a:endParaRPr lang="en-US" altLang="ko-KR" sz="10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>
              <a:lnSpc>
                <a:spcPct val="14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ko-KR" sz="1000" b="0" u="none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제안비용은 설계사 및 </a:t>
            </a:r>
            <a:r>
              <a:rPr lang="ko-KR" altLang="en-US" sz="10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시공사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부담</a:t>
            </a:r>
            <a:endParaRPr lang="en-US" altLang="ko-KR" sz="10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29" name="직사각형 128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Ⅲ.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활성화를 위한 정책동향 분석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0" name="Shape 579"/>
          <p:cNvSpPr/>
          <p:nvPr/>
        </p:nvSpPr>
        <p:spPr>
          <a:xfrm>
            <a:off x="652296" y="5554726"/>
            <a:ext cx="2127165" cy="372165"/>
          </a:xfrm>
          <a:prstGeom prst="roundRect">
            <a:avLst>
              <a:gd name="adj" fmla="val 9509"/>
            </a:avLst>
          </a:prstGeom>
          <a:solidFill>
            <a:srgbClr val="BFBFBF"/>
          </a:solidFill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b="1" u="none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1" name="Shape 580"/>
          <p:cNvSpPr/>
          <p:nvPr/>
        </p:nvSpPr>
        <p:spPr>
          <a:xfrm>
            <a:off x="648328" y="5594614"/>
            <a:ext cx="2097897" cy="29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1600">
                <a:latin typeface="HDharmony B"/>
                <a:ea typeface="HDharmony B"/>
                <a:cs typeface="HDharmony B"/>
                <a:sym typeface="HDharmony B"/>
              </a:defRPr>
            </a:pPr>
            <a:r>
              <a:rPr lang="ko-KR" altLang="en-US" sz="1300" b="1" u="none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시장침체</a:t>
            </a:r>
            <a:endParaRPr sz="1300" b="1" u="none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08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Ⅲ.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활성화를 위한 정책동향 분석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48954" y="6534741"/>
            <a:ext cx="4051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endParaRPr lang="en-US" altLang="ko-KR" sz="10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gray">
          <a:xfrm>
            <a:off x="619471" y="900083"/>
            <a:ext cx="798497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Text Box 15"/>
          <p:cNvSpPr txBox="1">
            <a:spLocks noChangeArrowheads="1"/>
          </p:cNvSpPr>
          <p:nvPr/>
        </p:nvSpPr>
        <p:spPr bwMode="gray">
          <a:xfrm>
            <a:off x="2987824" y="728908"/>
            <a:ext cx="2709730" cy="2845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92075" indent="-92075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92075" marR="0" lvl="0" indent="-92075" algn="ctr" defTabSz="914400" eaLnBrk="1" fontAlgn="base" latinLnBrk="0" hangingPunct="1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ko-KR" altLang="en-US" sz="1300" b="1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現 </a:t>
            </a:r>
            <a:r>
              <a:rPr lang="ko-KR" altLang="en-US" sz="1300" b="1" u="none" kern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활성화의 </a:t>
            </a:r>
            <a:r>
              <a:rPr lang="ko-KR" altLang="en-US" sz="1300" b="1" u="none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한계</a:t>
            </a:r>
            <a:endParaRPr kumimoji="1" lang="en-US" altLang="ko-KR" sz="13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9" name="순서도: 처리 88"/>
          <p:cNvSpPr/>
          <p:nvPr/>
        </p:nvSpPr>
        <p:spPr>
          <a:xfrm>
            <a:off x="251521" y="1568227"/>
            <a:ext cx="8568951" cy="996677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251520" y="1196752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평가기관 다원화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91" name="직사각형 67"/>
          <p:cNvSpPr>
            <a:spLocks noChangeArrowheads="1"/>
          </p:cNvSpPr>
          <p:nvPr/>
        </p:nvSpPr>
        <p:spPr bwMode="auto">
          <a:xfrm>
            <a:off x="323528" y="1628800"/>
            <a:ext cx="825227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총사업비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2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천억원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이상의 사업은 기존과 동일한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PIMAC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에서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적격성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검토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대다수의 교통시설물은 총 사업비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2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천억원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이상 사업에 해당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93" name="순서도: 처리 92"/>
          <p:cNvSpPr/>
          <p:nvPr/>
        </p:nvSpPr>
        <p:spPr>
          <a:xfrm>
            <a:off x="251521" y="3234709"/>
            <a:ext cx="8568951" cy="1418427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251520" y="2863234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정책의 일관성 의지 표명</a:t>
            </a:r>
            <a:endParaRPr kumimoji="0" lang="ko-KR" altLang="en-US" sz="13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95" name="직사각형 67"/>
          <p:cNvSpPr>
            <a:spLocks noChangeArrowheads="1"/>
          </p:cNvSpPr>
          <p:nvPr/>
        </p:nvSpPr>
        <p:spPr bwMode="auto">
          <a:xfrm>
            <a:off x="323528" y="3295282"/>
            <a:ext cx="825227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BTO-a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및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BTO-</a:t>
            </a:r>
            <a:r>
              <a:rPr lang="en-US" altLang="ko-KR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rs</a:t>
            </a:r>
            <a:r>
              <a:rPr lang="en-US" altLang="ko-KR" sz="13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제도에 대한 지속여부 불확실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민간투자사업에 대한 지속적인 독려를 위한 장기플랜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중앙정부의 민간투자사업 활성화 정책에 대한 지방자치단체의 정책일원화 방안 미비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96" name="순서도: 처리 95"/>
          <p:cNvSpPr/>
          <p:nvPr/>
        </p:nvSpPr>
        <p:spPr>
          <a:xfrm>
            <a:off x="251521" y="5346551"/>
            <a:ext cx="8568951" cy="996677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251520" y="4975076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민간투자 허용범위에 대한 선언적 발표</a:t>
            </a:r>
            <a:endParaRPr kumimoji="0" lang="ko-KR" altLang="en-US" sz="13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98" name="직사각형 67"/>
          <p:cNvSpPr>
            <a:spLocks noChangeArrowheads="1"/>
          </p:cNvSpPr>
          <p:nvPr/>
        </p:nvSpPr>
        <p:spPr bwMode="auto">
          <a:xfrm>
            <a:off x="323528" y="5407124"/>
            <a:ext cx="825227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기존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열거식에서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포괄식으로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변경추진 중이나 관련부처와의 협의 및 개별 사업별 법규제정계획 미비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민간투자사업의 신규분야 진출을 위한 신규제안방식의 도입 미비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85434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54" name="직사각형 67"/>
          <p:cNvSpPr>
            <a:spLocks noChangeArrowheads="1"/>
          </p:cNvSpPr>
          <p:nvPr/>
        </p:nvSpPr>
        <p:spPr bwMode="auto">
          <a:xfrm>
            <a:off x="1475656" y="2420888"/>
            <a:ext cx="6840760" cy="143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>
              <a:lnSpc>
                <a:spcPct val="250000"/>
              </a:lnSpc>
              <a:buSzPct val="100000"/>
              <a:defRPr/>
            </a:pPr>
            <a:r>
              <a:rPr lang="en-US" altLang="ko-KR" sz="3500" b="1" kern="0" dirty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Ⅳ</a:t>
            </a:r>
            <a:r>
              <a:rPr lang="en-US" altLang="ko-KR" sz="35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. </a:t>
            </a:r>
            <a:r>
              <a:rPr lang="ko-KR" altLang="en-US" sz="35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민간투자사업 활성화 방안 </a:t>
            </a:r>
            <a:endParaRPr lang="en-US" altLang="ko-KR" sz="3500" b="1" kern="0" dirty="0" smtClean="0">
              <a:solidFill>
                <a:srgbClr val="376088"/>
              </a:solidFill>
              <a:latin typeface="+mj-ea"/>
              <a:ea typeface="+mj-ea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50203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83568" y="980728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정책의 일관성 유지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83568" y="2132856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제안사업에 대한 객관적인 평가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683568" y="3356992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>
              <a:spcBef>
                <a:spcPct val="30000"/>
              </a:spcBef>
              <a:buSzPct val="100000"/>
              <a:defRPr/>
            </a:pPr>
            <a:r>
              <a:rPr lang="ko-KR" altLang="en-US" sz="1300" b="1" i="1" kern="0" dirty="0">
                <a:solidFill>
                  <a:srgbClr val="FFFFFF"/>
                </a:solidFill>
                <a:latin typeface="맑은 고딕" pitchFamily="50" charset="-127"/>
                <a:sym typeface="맑은 고딕"/>
              </a:rPr>
              <a:t>지속적인 최초제안 유도</a:t>
            </a:r>
            <a:endParaRPr lang="ko-KR" altLang="en-US" sz="1000" b="1" i="1" kern="0" dirty="0">
              <a:solidFill>
                <a:srgbClr val="FFFFFF"/>
              </a:solidFill>
              <a:latin typeface="맑은 고딕" pitchFamily="50" charset="-127"/>
              <a:sym typeface="맑은 고딕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83568" y="4558104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>
              <a:spcBef>
                <a:spcPct val="30000"/>
              </a:spcBef>
              <a:buSzPct val="100000"/>
              <a:defRPr/>
            </a:pPr>
            <a:r>
              <a:rPr lang="ko-KR" altLang="en-US" sz="1300" b="1" i="1" kern="0" dirty="0">
                <a:solidFill>
                  <a:srgbClr val="FFFFFF"/>
                </a:solidFill>
                <a:latin typeface="맑은 고딕" pitchFamily="50" charset="-127"/>
                <a:sym typeface="맑은 고딕"/>
              </a:rPr>
              <a:t>민간투자사업 제도 </a:t>
            </a: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sym typeface="맑은 고딕"/>
              </a:rPr>
              <a:t>개편</a:t>
            </a:r>
            <a:endParaRPr lang="ko-KR" altLang="en-US" sz="1000" b="1" i="1" kern="0" dirty="0">
              <a:solidFill>
                <a:srgbClr val="FFFFFF"/>
              </a:solidFill>
              <a:latin typeface="맑은 고딕" pitchFamily="50" charset="-127"/>
              <a:sym typeface="맑은 고딕"/>
            </a:endParaRPr>
          </a:p>
        </p:txBody>
      </p:sp>
      <p:sp>
        <p:nvSpPr>
          <p:cNvPr id="22" name="Freeform 219"/>
          <p:cNvSpPr>
            <a:spLocks/>
          </p:cNvSpPr>
          <p:nvPr/>
        </p:nvSpPr>
        <p:spPr bwMode="auto">
          <a:xfrm rot="5400000">
            <a:off x="3204545" y="3195025"/>
            <a:ext cx="4391094" cy="936104"/>
          </a:xfrm>
          <a:custGeom>
            <a:avLst/>
            <a:gdLst>
              <a:gd name="T0" fmla="*/ 2502 w 5034"/>
              <a:gd name="T1" fmla="*/ 0 h 1908"/>
              <a:gd name="T2" fmla="*/ 1465 w 5034"/>
              <a:gd name="T3" fmla="*/ 383 h 1908"/>
              <a:gd name="T4" fmla="*/ 1783 w 5034"/>
              <a:gd name="T5" fmla="*/ 383 h 1908"/>
              <a:gd name="T6" fmla="*/ 0 w 5034"/>
              <a:gd name="T7" fmla="*/ 1908 h 1908"/>
              <a:gd name="T8" fmla="*/ 5034 w 5034"/>
              <a:gd name="T9" fmla="*/ 1908 h 1908"/>
              <a:gd name="T10" fmla="*/ 3229 w 5034"/>
              <a:gd name="T11" fmla="*/ 383 h 1908"/>
              <a:gd name="T12" fmla="*/ 3613 w 5034"/>
              <a:gd name="T13" fmla="*/ 395 h 1908"/>
              <a:gd name="T14" fmla="*/ 2502 w 5034"/>
              <a:gd name="T15" fmla="*/ 0 h 1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34" h="1908">
                <a:moveTo>
                  <a:pt x="2502" y="0"/>
                </a:moveTo>
                <a:lnTo>
                  <a:pt x="1465" y="383"/>
                </a:lnTo>
                <a:lnTo>
                  <a:pt x="1783" y="383"/>
                </a:lnTo>
                <a:lnTo>
                  <a:pt x="0" y="1908"/>
                </a:lnTo>
                <a:lnTo>
                  <a:pt x="5034" y="1908"/>
                </a:lnTo>
                <a:lnTo>
                  <a:pt x="3229" y="383"/>
                </a:lnTo>
                <a:lnTo>
                  <a:pt x="3613" y="395"/>
                </a:lnTo>
                <a:lnTo>
                  <a:pt x="2502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Text Box 39"/>
          <p:cNvSpPr txBox="1">
            <a:spLocks noChangeArrowheads="1"/>
          </p:cNvSpPr>
          <p:nvPr/>
        </p:nvSpPr>
        <p:spPr bwMode="gray">
          <a:xfrm>
            <a:off x="6228184" y="2847469"/>
            <a:ext cx="2448272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250000"/>
              </a:lnSpc>
            </a:pPr>
            <a:r>
              <a:rPr lang="ko-KR" altLang="en-US" sz="2000" b="1" dirty="0" smtClean="0">
                <a:solidFill>
                  <a:srgbClr val="000000"/>
                </a:solidFill>
                <a:latin typeface="+mn-ea"/>
              </a:rPr>
              <a:t>민간투자사업</a:t>
            </a:r>
            <a:endParaRPr lang="en-US" altLang="ko-KR" sz="2000" b="1" dirty="0" smtClean="0">
              <a:solidFill>
                <a:srgbClr val="000000"/>
              </a:solidFill>
              <a:latin typeface="+mn-ea"/>
            </a:endParaRPr>
          </a:p>
          <a:p>
            <a:pPr algn="ctr" eaLnBrk="0" hangingPunct="0">
              <a:lnSpc>
                <a:spcPct val="250000"/>
              </a:lnSpc>
            </a:pPr>
            <a:r>
              <a:rPr lang="ko-KR" altLang="en-US" sz="2000" b="1" dirty="0" smtClean="0">
                <a:solidFill>
                  <a:srgbClr val="FF0000"/>
                </a:solidFill>
                <a:latin typeface="+mn-ea"/>
              </a:rPr>
              <a:t>지속성장동력 확보</a:t>
            </a:r>
            <a:endParaRPr lang="en-US" altLang="ko-KR" sz="20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411760" y="1690836"/>
            <a:ext cx="432048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 rot="5400000">
            <a:off x="2416014" y="1688740"/>
            <a:ext cx="432048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2414960" y="2914060"/>
            <a:ext cx="432048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 rot="5400000">
            <a:off x="2419214" y="2911964"/>
            <a:ext cx="432048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2418110" y="4092148"/>
            <a:ext cx="432048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 rot="5400000">
            <a:off x="2422364" y="4090052"/>
            <a:ext cx="432048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Ⅳ.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활성화 방안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83568" y="5764444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새로운 시장 제시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2418110" y="5316284"/>
            <a:ext cx="432048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 rot="5400000">
            <a:off x="2422364" y="5314188"/>
            <a:ext cx="432048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645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11</a:t>
            </a:r>
          </a:p>
        </p:txBody>
      </p:sp>
      <p:sp>
        <p:nvSpPr>
          <p:cNvPr id="8" name="순서도: 처리 7"/>
          <p:cNvSpPr/>
          <p:nvPr/>
        </p:nvSpPr>
        <p:spPr>
          <a:xfrm>
            <a:off x="251521" y="1208187"/>
            <a:ext cx="8568951" cy="5101133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51520" y="836712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정책의 일관성 유지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3" name="직사각형 67"/>
          <p:cNvSpPr>
            <a:spLocks noChangeArrowheads="1"/>
          </p:cNvSpPr>
          <p:nvPr/>
        </p:nvSpPr>
        <p:spPr bwMode="auto">
          <a:xfrm>
            <a:off x="409873" y="1861108"/>
            <a:ext cx="825227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민간제안활성화를 위한 지속적인 정책지원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사업제안을 위한 준비기간이 길게 소요됨으로 새로운 제도발표 시 해당 제도의 지속성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민간투자사업의 큰 축인 중앙정부와 지방정부가 함께 민간제안활성화를 위한 정책지원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4" name="Rectangle 28"/>
          <p:cNvSpPr>
            <a:spLocks noChangeArrowheads="1"/>
          </p:cNvSpPr>
          <p:nvPr/>
        </p:nvSpPr>
        <p:spPr bwMode="auto">
          <a:xfrm>
            <a:off x="409873" y="1487603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민간투자사업 최초제안은 정책변화에 민감하게 반응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5" name="직사각형 67"/>
          <p:cNvSpPr>
            <a:spLocks noChangeArrowheads="1"/>
          </p:cNvSpPr>
          <p:nvPr/>
        </p:nvSpPr>
        <p:spPr bwMode="auto">
          <a:xfrm>
            <a:off x="451710" y="3785490"/>
            <a:ext cx="825227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과거 상위계획에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미반영된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노선은 제안서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미접수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현재 상위계획에 반영된 노선은 도로공사에서 진행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6" name="Rectangle 28"/>
          <p:cNvSpPr>
            <a:spLocks noChangeArrowheads="1"/>
          </p:cNvSpPr>
          <p:nvPr/>
        </p:nvSpPr>
        <p:spPr bwMode="auto">
          <a:xfrm>
            <a:off x="459380" y="3379191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민간투자사업의 제안을 허용하는 명확한 기준 필요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7" name="직사각형 67"/>
          <p:cNvSpPr>
            <a:spLocks noChangeArrowheads="1"/>
          </p:cNvSpPr>
          <p:nvPr/>
        </p:nvSpPr>
        <p:spPr bwMode="auto">
          <a:xfrm>
            <a:off x="451710" y="4909653"/>
            <a:ext cx="825227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민자도로의 기존고속도로 접속에 대해 허가청과 관리기관에서 과도한 거부반응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이동성과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접근성을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목적으로 하는 교통시설물 특성상 기존노선과의 접속은 반드시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충분한 수익성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확보시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재정지원금 감소 및 요금인하 가능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8" name="Rectangle 28"/>
          <p:cNvSpPr>
            <a:spLocks noChangeArrowheads="1"/>
          </p:cNvSpPr>
          <p:nvPr/>
        </p:nvSpPr>
        <p:spPr bwMode="auto">
          <a:xfrm>
            <a:off x="453415" y="4490178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동일요금 동일서비스 제공을 위한 행정지원 필요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Ⅳ.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활성화 방안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888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</a:p>
        </p:txBody>
      </p:sp>
      <p:sp>
        <p:nvSpPr>
          <p:cNvPr id="14" name="순서도: 처리 13"/>
          <p:cNvSpPr/>
          <p:nvPr/>
        </p:nvSpPr>
        <p:spPr>
          <a:xfrm>
            <a:off x="251521" y="1208187"/>
            <a:ext cx="8568951" cy="5101133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51520" y="836712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제안사업에 대한 객관적인 평가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6" name="직사각형 67"/>
          <p:cNvSpPr>
            <a:spLocks noChangeArrowheads="1"/>
          </p:cNvSpPr>
          <p:nvPr/>
        </p:nvSpPr>
        <p:spPr bwMode="auto">
          <a:xfrm>
            <a:off x="409873" y="1861108"/>
            <a:ext cx="825227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MRG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폐지 이후 제안된 사업들에 대한 평가기관의 인식개선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특히 사업수익률이 낮고 정확한 운영수입 예측이 필요한 투자위험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분담형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BTO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사업의 경우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>
              <a:lnSpc>
                <a:spcPct val="200000"/>
              </a:lnSpc>
              <a:buSzPct val="100000"/>
              <a:defRPr/>
            </a:pPr>
            <a:r>
              <a:rPr lang="en-US" altLang="ko-KR" sz="13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민간에서 제안한 본선통행량에 대해 신뢰를 가지고 분석을 수행해야 함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409873" y="1487603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과거 </a:t>
            </a:r>
            <a:r>
              <a:rPr lang="en-US" altLang="ko-KR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MRG</a:t>
            </a: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가 있던 사업과의 차이 인정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8" name="직사각형 67"/>
          <p:cNvSpPr>
            <a:spLocks noChangeArrowheads="1"/>
          </p:cNvSpPr>
          <p:nvPr/>
        </p:nvSpPr>
        <p:spPr bwMode="auto">
          <a:xfrm>
            <a:off x="451710" y="3701276"/>
            <a:ext cx="836876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민간이 사업제안 이후 해당시설물의 운영까지 약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8~9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년의 기간 소요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제안시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우선협상대상자가 지정된 사업의 경우 운영개시 시점에 기 공용되거나 입주가 완료될 가능성 높음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auto">
          <a:xfrm>
            <a:off x="439572" y="3268939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장래수요 예측을 위한 계획반영기준 변경필요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20" name="직사각형 67"/>
          <p:cNvSpPr>
            <a:spLocks noChangeArrowheads="1"/>
          </p:cNvSpPr>
          <p:nvPr/>
        </p:nvSpPr>
        <p:spPr bwMode="auto">
          <a:xfrm>
            <a:off x="455358" y="5241949"/>
            <a:ext cx="825227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주무관청만 결과발표 회의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참석시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제안내용에 대한 완벽한 이해 및 토론에 어려움 발생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적격성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검토시와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제안서 작성시의 분석기준차이를 객관적으로 협의할 수 있는 기회 제공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auto">
          <a:xfrm>
            <a:off x="453415" y="4796863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300" b="1" kern="0" spc="-10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적격성결과에</a:t>
            </a: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 대해 사업자와 협의 기회 필요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Ⅳ.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활성화 방안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755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13</a:t>
            </a:r>
          </a:p>
        </p:txBody>
      </p:sp>
      <p:sp>
        <p:nvSpPr>
          <p:cNvPr id="9" name="순서도: 처리 8"/>
          <p:cNvSpPr/>
          <p:nvPr/>
        </p:nvSpPr>
        <p:spPr>
          <a:xfrm>
            <a:off x="251521" y="1208187"/>
            <a:ext cx="8568951" cy="5101133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51520" y="836712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지속적인 최초제안 유도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1" name="직사각형 67"/>
          <p:cNvSpPr>
            <a:spLocks noChangeArrowheads="1"/>
          </p:cNvSpPr>
          <p:nvPr/>
        </p:nvSpPr>
        <p:spPr bwMode="auto">
          <a:xfrm>
            <a:off x="409872" y="1861108"/>
            <a:ext cx="8329753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사업개발 및 최초제안은 미래에 매몰가능성이 있는 비용을 선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투입해야함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정부고시사업 또는 제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3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자 경쟁의 경우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FI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사업구도로 추진이 가능하나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FI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의 최초제안은 현실적으로 어려움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CI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의 사업발굴 후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적격성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통과사업의 제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3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자 경쟁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진행시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FI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컨소시엄에 대한 일정부분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패널티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409873" y="1487603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300" b="1" kern="0" spc="-100" noProof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FI VS CI </a:t>
            </a:r>
            <a:r>
              <a:rPr lang="ko-KR" altLang="en-US" sz="1300" b="1" kern="0" spc="-100" noProof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경쟁구도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5" name="직사각형 67"/>
          <p:cNvSpPr>
            <a:spLocks noChangeArrowheads="1"/>
          </p:cNvSpPr>
          <p:nvPr/>
        </p:nvSpPr>
        <p:spPr bwMode="auto">
          <a:xfrm>
            <a:off x="443546" y="3856399"/>
            <a:ext cx="8368762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現 정성적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수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우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미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양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가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) + VFM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비율에 의한 우대가점 산정방식은 제안된 사업의 독창성 및 필요성을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>
              <a:lnSpc>
                <a:spcPct val="200000"/>
              </a:lnSpc>
              <a:buSzPct val="100000"/>
              <a:defRPr/>
            </a:pPr>
            <a:r>
              <a:rPr lang="en-US" altLang="ko-KR" sz="13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반영하기 어려움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최근 제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3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자공고를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진행한 상당수의 사업이 최초제안자 우대가점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1~2%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이내로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법적상한인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10%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와는 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>
              <a:lnSpc>
                <a:spcPct val="200000"/>
              </a:lnSpc>
              <a:buSzPct val="100000"/>
              <a:defRPr/>
            </a:pPr>
            <a:r>
              <a:rPr lang="en-US" altLang="ko-KR" sz="13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괴리를 보이고 있음</a:t>
            </a:r>
            <a:endParaRPr lang="en-US" altLang="ko-KR" sz="13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적격성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검토기관에서 검토된 내용과 사업에 대한 주무관청의 의견을 함께 반영하여 우대가점을 결정하는 제도적 뒷받침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6" name="Rectangle 28"/>
          <p:cNvSpPr>
            <a:spLocks noChangeArrowheads="1"/>
          </p:cNvSpPr>
          <p:nvPr/>
        </p:nvSpPr>
        <p:spPr bwMode="auto">
          <a:xfrm>
            <a:off x="439572" y="3460682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최초제안자 우대가점 산정방식 변경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Ⅳ.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활성화 방안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5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337" y="44624"/>
            <a:ext cx="8731289" cy="425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◈ </a:t>
            </a:r>
            <a:r>
              <a:rPr lang="ko-KR" altLang="en-US" sz="2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목        차</a:t>
            </a:r>
            <a:endParaRPr lang="en-US" altLang="ko-KR" sz="20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54" name="직사각형 67"/>
          <p:cNvSpPr>
            <a:spLocks noChangeArrowheads="1"/>
          </p:cNvSpPr>
          <p:nvPr/>
        </p:nvSpPr>
        <p:spPr bwMode="auto">
          <a:xfrm>
            <a:off x="1403648" y="1177582"/>
            <a:ext cx="6768752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>
              <a:lnSpc>
                <a:spcPct val="300000"/>
              </a:lnSpc>
              <a:buSzPct val="100000"/>
              <a:defRPr/>
            </a:pPr>
            <a:r>
              <a:rPr lang="en-US" altLang="ko-KR" sz="23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Ⅰ. </a:t>
            </a:r>
            <a:r>
              <a:rPr lang="ko-KR" altLang="en-US" sz="23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민간투자사업 필요성</a:t>
            </a:r>
            <a:endParaRPr lang="en-US" altLang="ko-KR" sz="2300" b="1" kern="0" dirty="0" smtClean="0">
              <a:solidFill>
                <a:srgbClr val="376088"/>
              </a:solidFill>
              <a:latin typeface="+mj-ea"/>
              <a:ea typeface="+mj-ea"/>
              <a:sym typeface="맑은 고딕"/>
            </a:endParaRPr>
          </a:p>
          <a:p>
            <a:pPr>
              <a:lnSpc>
                <a:spcPct val="300000"/>
              </a:lnSpc>
              <a:buSzPct val="100000"/>
              <a:defRPr/>
            </a:pPr>
            <a:r>
              <a:rPr lang="ko-KR" altLang="ko-KR" sz="23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Ⅱ</a:t>
            </a:r>
            <a:r>
              <a:rPr lang="en-US" altLang="ko-KR" sz="23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. </a:t>
            </a:r>
            <a:r>
              <a:rPr lang="ko-KR" altLang="en-US" sz="23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민간투자사업 추진현황 및 수행실적</a:t>
            </a:r>
            <a:endParaRPr lang="en-US" altLang="ko-KR" sz="2300" b="1" kern="0" dirty="0" smtClean="0">
              <a:solidFill>
                <a:srgbClr val="376088"/>
              </a:solidFill>
              <a:latin typeface="+mj-ea"/>
              <a:ea typeface="+mj-ea"/>
              <a:sym typeface="맑은 고딕"/>
            </a:endParaRPr>
          </a:p>
          <a:p>
            <a:pPr>
              <a:lnSpc>
                <a:spcPct val="300000"/>
              </a:lnSpc>
              <a:buSzPct val="100000"/>
              <a:defRPr/>
            </a:pPr>
            <a:r>
              <a:rPr lang="ko-KR" altLang="ko-KR" sz="23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Ⅲ</a:t>
            </a:r>
            <a:r>
              <a:rPr lang="en-US" altLang="ko-KR" sz="23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. </a:t>
            </a:r>
            <a:r>
              <a:rPr lang="ko-KR" altLang="en-US" sz="23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민간투자사업 활성화를 위한 정책동향 분석</a:t>
            </a:r>
            <a:endParaRPr lang="en-US" altLang="ko-KR" sz="2300" b="1" kern="0" dirty="0" smtClean="0">
              <a:solidFill>
                <a:srgbClr val="376088"/>
              </a:solidFill>
              <a:latin typeface="+mj-ea"/>
              <a:ea typeface="+mj-ea"/>
              <a:sym typeface="맑은 고딕"/>
            </a:endParaRPr>
          </a:p>
          <a:p>
            <a:pPr>
              <a:lnSpc>
                <a:spcPct val="300000"/>
              </a:lnSpc>
              <a:buSzPct val="100000"/>
              <a:defRPr/>
            </a:pPr>
            <a:r>
              <a:rPr lang="en-US" altLang="ko-KR" sz="23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Ⅳ. </a:t>
            </a:r>
            <a:r>
              <a:rPr lang="ko-KR" altLang="en-US" sz="23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민간투자사업 활성화 방안</a:t>
            </a:r>
            <a:endParaRPr lang="en-US" altLang="ko-KR" sz="2300" b="1" kern="0" dirty="0" smtClean="0">
              <a:solidFill>
                <a:srgbClr val="376088"/>
              </a:solidFill>
              <a:latin typeface="+mj-ea"/>
              <a:ea typeface="+mj-ea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04403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14</a:t>
            </a:r>
          </a:p>
        </p:txBody>
      </p:sp>
      <p:sp>
        <p:nvSpPr>
          <p:cNvPr id="9" name="순서도: 처리 8"/>
          <p:cNvSpPr/>
          <p:nvPr/>
        </p:nvSpPr>
        <p:spPr>
          <a:xfrm>
            <a:off x="251521" y="1208187"/>
            <a:ext cx="8568951" cy="5101133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51520" y="836712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민간투자사업 제도 개편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1" name="직사각형 67"/>
          <p:cNvSpPr>
            <a:spLocks noChangeArrowheads="1"/>
          </p:cNvSpPr>
          <p:nvPr/>
        </p:nvSpPr>
        <p:spPr bwMode="auto">
          <a:xfrm>
            <a:off x="409873" y="1861108"/>
            <a:ext cx="8252274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운영 중 사업의 증가와 함께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B/C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와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PF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를 위한 최소 사업수익률 확보가 가능한 신규제안발굴 어려움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사업수익률 확보를 위해 건설보조금 증가 시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VFM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에 문제발생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민간투자적격성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탈락가능성 ↑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)</a:t>
            </a: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주무관청의 필요에 의한 민간투자사업 검토 시 특수사항에 대한 고려가 가능하도록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VFM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에 대한 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>
              <a:lnSpc>
                <a:spcPct val="200000"/>
              </a:lnSpc>
              <a:buSzPct val="100000"/>
              <a:defRPr/>
            </a:pPr>
            <a:r>
              <a:rPr lang="en-US" altLang="ko-KR" sz="13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평가방식 개편 필요 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409873" y="1487603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지속적인 신규제안발굴 불가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5" name="직사각형 67"/>
          <p:cNvSpPr>
            <a:spLocks noChangeArrowheads="1"/>
          </p:cNvSpPr>
          <p:nvPr/>
        </p:nvSpPr>
        <p:spPr bwMode="auto">
          <a:xfrm>
            <a:off x="443546" y="4280250"/>
            <a:ext cx="8368762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수익보장방식이 아닌 비용보장방식의 운영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Risk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분담방식 적용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상당수의 국가에서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PPP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사업 추진방식으로 운영단계에서 확정수입을 지급하는 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>
              <a:lnSpc>
                <a:spcPct val="200000"/>
              </a:lnSpc>
              <a:buSzPct val="100000"/>
              <a:defRPr/>
            </a:pP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  AP(Availability Payment)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방식을 채택하고 있음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6" name="Rectangle 28"/>
          <p:cNvSpPr>
            <a:spLocks noChangeArrowheads="1"/>
          </p:cNvSpPr>
          <p:nvPr/>
        </p:nvSpPr>
        <p:spPr bwMode="auto">
          <a:xfrm>
            <a:off x="439572" y="3828853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BTO </a:t>
            </a: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방식의 </a:t>
            </a:r>
            <a:r>
              <a:rPr lang="en-US" altLang="ko-KR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Risk </a:t>
            </a:r>
            <a:r>
              <a:rPr lang="ko-KR" altLang="en-US" sz="1300" b="1" kern="0" spc="-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부담에 대한 근본적 개선 필요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Ⅳ.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활성화 방안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312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</a:p>
        </p:txBody>
      </p:sp>
      <p:sp>
        <p:nvSpPr>
          <p:cNvPr id="9" name="순서도: 처리 8"/>
          <p:cNvSpPr/>
          <p:nvPr/>
        </p:nvSpPr>
        <p:spPr>
          <a:xfrm>
            <a:off x="251521" y="1064171"/>
            <a:ext cx="8568951" cy="5396875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51520" y="692696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새로운</a:t>
            </a:r>
            <a:r>
              <a:rPr lang="en-US" altLang="ko-KR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 </a:t>
            </a: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시장 확보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1" name="직사각형 67"/>
          <p:cNvSpPr>
            <a:spLocks noChangeArrowheads="1"/>
          </p:cNvSpPr>
          <p:nvPr/>
        </p:nvSpPr>
        <p:spPr bwMode="auto">
          <a:xfrm>
            <a:off x="409872" y="1609119"/>
            <a:ext cx="8329753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노후 인프라시설 지속적으로 증가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한국시설안전공단에서 발표한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30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년이상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노후화 공공시설물현황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(2017.10.16)</a:t>
            </a: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endParaRPr lang="en-US" altLang="ko-KR" sz="13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일본의 경우 민간투자사업을 통해 노후시설의 현대화 및 개량사업을 실시하고 있음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>
              <a:lnSpc>
                <a:spcPct val="200000"/>
              </a:lnSpc>
              <a:buSzPct val="100000"/>
              <a:defRPr/>
            </a:pP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  (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가와니시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시립 초등학교 시설 내진화 및 개선사업 등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10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개사업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en-US" altLang="ko-KR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</a:t>
            </a:r>
            <a:r>
              <a:rPr lang="ko-KR" altLang="en-US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출처 </a:t>
            </a:r>
            <a:r>
              <a:rPr lang="en-US" altLang="ko-KR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: </a:t>
            </a:r>
            <a:r>
              <a:rPr lang="ko-KR" altLang="en-US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서울연구원 민간투자제도개선방안 </a:t>
            </a:r>
            <a:r>
              <a:rPr lang="en-US" altLang="ko-KR" sz="9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2017)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)</a:t>
            </a:r>
            <a:endParaRPr lang="en-US" altLang="ko-KR" sz="13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현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민간투자법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제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2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조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2.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항에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[“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사회기반시설사업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＂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이란 사회기반시설의 신설∙증설∙</a:t>
            </a:r>
            <a:r>
              <a:rPr lang="ko-KR" altLang="en-US" sz="1300" b="1" u="sng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개량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또는 운영에 관한 사업을 말한다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.]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라고 법적으로 허용은 되어 있음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.</a:t>
            </a: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개선사업의 사업규모 면에서 개별 단위시설의 민자사업 추진은 어려움이 예상되나 지역별 또는 시설물별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Bundling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을 통한 보수사업제안 시 민간투자사업 추진 가능할 것으로 예상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285750" indent="-2857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BTL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사업 모델을 기본으로 한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RTL(Rehabilitation </a:t>
            </a:r>
            <a:r>
              <a:rPr lang="en-US" altLang="ko-KR" sz="13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Transfer Lease) </a:t>
            </a:r>
            <a:r>
              <a:rPr lang="ko-KR" altLang="en-US" sz="13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제도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정립 필요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>
              <a:lnSpc>
                <a:spcPct val="200000"/>
              </a:lnSpc>
              <a:buSzPct val="100000"/>
              <a:defRPr/>
            </a:pPr>
            <a:r>
              <a:rPr lang="en-US" altLang="ko-KR" sz="13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  ☞ Bundling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을 통한 사업규모 확보 및 민간자본 투입 후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Lease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비용으로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투자금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회수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409873" y="1234893"/>
            <a:ext cx="4095404" cy="360329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0" tIns="46800" rIns="0" bIns="46800" anchor="ctr"/>
          <a:lstStyle/>
          <a:p>
            <a:pPr marL="0" marR="0" lvl="0" indent="0" algn="ctr" defTabSz="91440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300" b="1" kern="0" spc="-100" noProof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/>
              </a:rPr>
              <a:t>민간투자사업을 통한 노후시설물 개선</a:t>
            </a:r>
            <a:endParaRPr kumimoji="0" lang="ko-KR" altLang="en-US" sz="1300" i="0" u="none" strike="noStrike" kern="0" cap="none" spc="-1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Arial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907198"/>
              </p:ext>
            </p:extLst>
          </p:nvPr>
        </p:nvGraphicFramePr>
        <p:xfrm>
          <a:off x="755576" y="2538323"/>
          <a:ext cx="7416824" cy="6386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9877"/>
                <a:gridCol w="764329"/>
                <a:gridCol w="1089877"/>
                <a:gridCol w="764329"/>
                <a:gridCol w="1089877"/>
                <a:gridCol w="764329"/>
                <a:gridCol w="1089877"/>
                <a:gridCol w="764329"/>
              </a:tblGrid>
              <a:tr h="31934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건축물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</a:rPr>
                        <a:t>309 </a:t>
                      </a:r>
                      <a:r>
                        <a:rPr lang="ko-KR" altLang="en-US" sz="1000" u="none" strike="noStrike" dirty="0" smtClean="0">
                          <a:effectLst/>
                        </a:rPr>
                        <a:t>개소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교량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</a:rPr>
                        <a:t>784 </a:t>
                      </a:r>
                      <a:r>
                        <a:rPr lang="ko-KR" altLang="en-US" sz="1000" u="none" strike="noStrike" dirty="0" smtClean="0">
                          <a:effectLst/>
                        </a:rPr>
                        <a:t>개소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댐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</a:rPr>
                        <a:t>349 </a:t>
                      </a:r>
                      <a:r>
                        <a:rPr lang="ko-KR" altLang="en-US" sz="1000" u="none" strike="noStrike" dirty="0" smtClean="0">
                          <a:effectLst/>
                        </a:rPr>
                        <a:t>개소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상하수도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</a:rPr>
                        <a:t>276 </a:t>
                      </a:r>
                      <a:r>
                        <a:rPr lang="ko-KR" altLang="en-US" sz="1000" u="none" strike="noStrike" dirty="0" smtClean="0">
                          <a:effectLst/>
                        </a:rPr>
                        <a:t>개소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1934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옹벽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</a:rPr>
                        <a:t>158 </a:t>
                      </a:r>
                      <a:r>
                        <a:rPr lang="ko-KR" altLang="en-US" sz="1000" u="none" strike="noStrike" dirty="0" smtClean="0">
                          <a:effectLst/>
                        </a:rPr>
                        <a:t>개소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터널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</a:rPr>
                        <a:t>227 </a:t>
                      </a:r>
                      <a:r>
                        <a:rPr lang="ko-KR" altLang="en-US" sz="1000" u="none" strike="noStrike" dirty="0" smtClean="0">
                          <a:effectLst/>
                        </a:rPr>
                        <a:t>개소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하천구조물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</a:rPr>
                        <a:t>948 </a:t>
                      </a:r>
                      <a:r>
                        <a:rPr lang="ko-KR" altLang="en-US" sz="1000" u="none" strike="noStrike" dirty="0" smtClean="0">
                          <a:effectLst/>
                        </a:rPr>
                        <a:t>개소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항만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</a:rPr>
                        <a:t>70 </a:t>
                      </a:r>
                      <a:r>
                        <a:rPr lang="ko-KR" altLang="en-US" sz="1000" u="none" strike="noStrike" dirty="0" smtClean="0">
                          <a:effectLst/>
                        </a:rPr>
                        <a:t>개소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Ⅳ.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활성화 방안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769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8" name="직사각형 67"/>
          <p:cNvSpPr>
            <a:spLocks noChangeArrowheads="1"/>
          </p:cNvSpPr>
          <p:nvPr/>
        </p:nvSpPr>
        <p:spPr bwMode="auto">
          <a:xfrm>
            <a:off x="1763688" y="1124744"/>
            <a:ext cx="5914719" cy="252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300000"/>
              </a:lnSpc>
              <a:buSzPct val="100000"/>
              <a:defRPr/>
            </a:pPr>
            <a:r>
              <a:rPr lang="ko-KR" altLang="en-US" sz="65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감사합니다</a:t>
            </a:r>
            <a:r>
              <a:rPr lang="en-US" altLang="ko-KR" sz="65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782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54" name="직사각형 67"/>
          <p:cNvSpPr>
            <a:spLocks noChangeArrowheads="1"/>
          </p:cNvSpPr>
          <p:nvPr/>
        </p:nvSpPr>
        <p:spPr bwMode="auto">
          <a:xfrm>
            <a:off x="1547664" y="2132856"/>
            <a:ext cx="6768752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>
              <a:lnSpc>
                <a:spcPct val="300000"/>
              </a:lnSpc>
              <a:buSzPct val="100000"/>
              <a:defRPr/>
            </a:pPr>
            <a:r>
              <a:rPr lang="en-US" altLang="ko-KR" sz="35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Ⅰ. </a:t>
            </a:r>
            <a:r>
              <a:rPr lang="ko-KR" altLang="en-US" sz="35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민간투자사업 필요성</a:t>
            </a:r>
            <a:endParaRPr lang="en-US" altLang="ko-KR" sz="3500" b="1" kern="0" dirty="0" smtClean="0">
              <a:solidFill>
                <a:srgbClr val="376088"/>
              </a:solidFill>
              <a:latin typeface="+mj-ea"/>
              <a:ea typeface="+mj-ea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64750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22" name="순서도: 처리 21"/>
          <p:cNvSpPr/>
          <p:nvPr/>
        </p:nvSpPr>
        <p:spPr>
          <a:xfrm>
            <a:off x="251520" y="4181432"/>
            <a:ext cx="8568951" cy="2318388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Ⅰ.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교통 </a:t>
            </a: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SOC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투자재원 변화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</a:p>
        </p:txBody>
      </p:sp>
      <p:sp>
        <p:nvSpPr>
          <p:cNvPr id="8" name="순서도: 처리 7"/>
          <p:cNvSpPr/>
          <p:nvPr/>
        </p:nvSpPr>
        <p:spPr>
          <a:xfrm>
            <a:off x="251521" y="1076364"/>
            <a:ext cx="8568951" cy="2621012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51520" y="704888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정부예산감소의 대안기능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6" name="직사각형 67"/>
          <p:cNvSpPr>
            <a:spLocks noChangeArrowheads="1"/>
          </p:cNvSpPr>
          <p:nvPr/>
        </p:nvSpPr>
        <p:spPr bwMode="auto">
          <a:xfrm>
            <a:off x="1138768" y="3351126"/>
            <a:ext cx="273630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[</a:t>
            </a:r>
            <a:r>
              <a:rPr lang="ko-KR" altLang="en-US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최근</a:t>
            </a:r>
            <a:r>
              <a:rPr lang="en-US" altLang="ko-KR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10</a:t>
            </a:r>
            <a:r>
              <a:rPr lang="ko-KR" altLang="en-US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년간 정부재정 및 </a:t>
            </a:r>
            <a:r>
              <a:rPr lang="en-US" altLang="ko-KR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SOC</a:t>
            </a:r>
            <a:r>
              <a:rPr lang="ko-KR" altLang="en-US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예산추이</a:t>
            </a:r>
            <a:r>
              <a:rPr lang="en-US" altLang="ko-KR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]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4"/>
          <a:srcRect l="18564" t="28469" r="33267" b="23759"/>
          <a:stretch/>
        </p:blipFill>
        <p:spPr>
          <a:xfrm>
            <a:off x="483832" y="1102465"/>
            <a:ext cx="4046176" cy="2328658"/>
          </a:xfrm>
          <a:prstGeom prst="rect">
            <a:avLst/>
          </a:prstGeom>
        </p:spPr>
      </p:pic>
      <p:sp>
        <p:nvSpPr>
          <p:cNvPr id="14" name="직사각형 67"/>
          <p:cNvSpPr>
            <a:spLocks noChangeArrowheads="1"/>
          </p:cNvSpPr>
          <p:nvPr/>
        </p:nvSpPr>
        <p:spPr bwMode="auto">
          <a:xfrm>
            <a:off x="4893642" y="1204385"/>
            <a:ext cx="3427739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정부의 전체 재정규모는 상승하지만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SOC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예산규모는 지속감소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제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3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차 국가철도망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국가도로종합계획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제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3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기신도시를 위한 인프라 확충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노후인프라시설물의 증가 등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SOC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시설물확충을 위한 투자예정금액은 지속적으로 상승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08" y="4307060"/>
            <a:ext cx="2911208" cy="1114947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251520" y="3813424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ko-KR" altLang="en-US" sz="1300" b="1" i="1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건설업 고용악화 완충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24" name="직사각형 67"/>
          <p:cNvSpPr>
            <a:spLocks noChangeArrowheads="1"/>
          </p:cNvSpPr>
          <p:nvPr/>
        </p:nvSpPr>
        <p:spPr bwMode="auto">
          <a:xfrm>
            <a:off x="4046207" y="4495974"/>
            <a:ext cx="475252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건설업고용효과는 전 산업 중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3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위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서비스업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(70.2%), </a:t>
            </a:r>
            <a:r>
              <a:rPr lang="ko-KR" altLang="en-US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제조업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(16.2%)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)</a:t>
            </a:r>
            <a:endParaRPr lang="en-US" altLang="ko-KR" sz="10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건설업 고용유발계수는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10.0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으로 산업평균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8.0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을 넘어섬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민간투자사업의 효율적인 추진은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SOC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예산 감소로 인해 예상되는 건설업 고용악화를 줄일 수 있음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060588"/>
              </p:ext>
            </p:extLst>
          </p:nvPr>
        </p:nvGraphicFramePr>
        <p:xfrm>
          <a:off x="353543" y="5526936"/>
          <a:ext cx="3570385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1489"/>
                <a:gridCol w="488616"/>
                <a:gridCol w="504056"/>
                <a:gridCol w="504056"/>
                <a:gridCol w="504056"/>
                <a:gridCol w="504056"/>
                <a:gridCol w="504056"/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구분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11</a:t>
                      </a:r>
                      <a:endParaRPr lang="en-US" altLang="ko-KR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endParaRPr lang="en-US" altLang="ko-KR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13</a:t>
                      </a:r>
                      <a:endParaRPr lang="en-US" altLang="ko-KR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14</a:t>
                      </a:r>
                      <a:endParaRPr lang="en-US" altLang="ko-KR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15</a:t>
                      </a:r>
                      <a:endParaRPr lang="en-US" altLang="ko-KR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평균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</a:rPr>
                        <a:t>서비스업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11.76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11.73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11.69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11.54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10.67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11.5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제조업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4.92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4.89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5.06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5.32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5.56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5.2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건설업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10.18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10.4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9.95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10.03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9.53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10.0</a:t>
                      </a:r>
                      <a:endParaRPr lang="en-US" altLang="ko-KR" sz="10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직사각형 67"/>
          <p:cNvSpPr>
            <a:spLocks noChangeArrowheads="1"/>
          </p:cNvSpPr>
          <p:nvPr/>
        </p:nvSpPr>
        <p:spPr bwMode="auto">
          <a:xfrm>
            <a:off x="3976230" y="6237312"/>
            <a:ext cx="17459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※ 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자료출처 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: 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산업연구원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(19.0529)</a:t>
            </a:r>
            <a:endParaRPr lang="en-US" altLang="ko-KR" sz="8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60186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</a:p>
        </p:txBody>
      </p:sp>
      <p:sp>
        <p:nvSpPr>
          <p:cNvPr id="8" name="순서도: 처리 7"/>
          <p:cNvSpPr/>
          <p:nvPr/>
        </p:nvSpPr>
        <p:spPr>
          <a:xfrm>
            <a:off x="251521" y="1208187"/>
            <a:ext cx="8568951" cy="996677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51520" y="836712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민간투자사업 국민경제 파급효과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1" name="순서도: 처리 10"/>
          <p:cNvSpPr/>
          <p:nvPr/>
        </p:nvSpPr>
        <p:spPr>
          <a:xfrm>
            <a:off x="253279" y="3029565"/>
            <a:ext cx="8568951" cy="1403202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53278" y="2658090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민간투자사업의 지속가능성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13" name="순서도: 처리 12"/>
          <p:cNvSpPr/>
          <p:nvPr/>
        </p:nvSpPr>
        <p:spPr>
          <a:xfrm>
            <a:off x="251521" y="5282443"/>
            <a:ext cx="8568951" cy="911436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51520" y="4899533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교통시설물 이용자 편익증대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  <p:sp>
        <p:nvSpPr>
          <p:cNvPr id="50" name="직사각형 67"/>
          <p:cNvSpPr>
            <a:spLocks noChangeArrowheads="1"/>
          </p:cNvSpPr>
          <p:nvPr/>
        </p:nvSpPr>
        <p:spPr bwMode="auto">
          <a:xfrm>
            <a:off x="323528" y="1268760"/>
            <a:ext cx="825227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민간투자사업의 효과적 시행으로 정부의 예산 제약문제 해소와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타부분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재정투자의 확대가 가능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정부의 재정사업 추진에 따른 사업지연 위험감소 및 사회경제적 후생증대 기대 가능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51" name="직사각형 67"/>
          <p:cNvSpPr>
            <a:spLocks noChangeArrowheads="1"/>
          </p:cNvSpPr>
          <p:nvPr/>
        </p:nvSpPr>
        <p:spPr bwMode="auto">
          <a:xfrm>
            <a:off x="323528" y="3021612"/>
            <a:ext cx="8734141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민간투자사업은 한정된 재정을 보완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사회기반시설을 적기에 제공하여 사회적 효용을 제고하기 위하여 시행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미래성장동력 확대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복지지출증대 등 향후 재정여건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감안시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지속적으로 필요할 것으로 판단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재정건전성 강화에 따른 공기업의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SOC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투자는 상대적으로 감소할 가능성이 큼에 따라 민간투자시장 확충 가능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52" name="직사각형 67"/>
          <p:cNvSpPr>
            <a:spLocks noChangeArrowheads="1"/>
          </p:cNvSpPr>
          <p:nvPr/>
        </p:nvSpPr>
        <p:spPr bwMode="auto">
          <a:xfrm>
            <a:off x="323528" y="5301327"/>
            <a:ext cx="849694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교통시설물 이용자들에게 이동경로 선택의 기회를 제공함으로써 시간절감편익 증대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이동경로의 신설로 인해 기존 교통망 이용자들의 편익 증대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8337" y="91222"/>
            <a:ext cx="8731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Ⅰ.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교통 </a:t>
            </a: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SOC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투자재원 변화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715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54" name="직사각형 67"/>
          <p:cNvSpPr>
            <a:spLocks noChangeArrowheads="1"/>
          </p:cNvSpPr>
          <p:nvPr/>
        </p:nvSpPr>
        <p:spPr bwMode="auto">
          <a:xfrm>
            <a:off x="611560" y="2132856"/>
            <a:ext cx="8208912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>
              <a:lnSpc>
                <a:spcPct val="300000"/>
              </a:lnSpc>
              <a:buSzPct val="100000"/>
              <a:defRPr/>
            </a:pPr>
            <a:r>
              <a:rPr lang="en-US" altLang="ko-KR" sz="3500" b="1" kern="0" dirty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Ⅱ</a:t>
            </a:r>
            <a:r>
              <a:rPr lang="en-US" altLang="ko-KR" sz="35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. </a:t>
            </a:r>
            <a:r>
              <a:rPr lang="ko-KR" altLang="en-US" sz="3500" b="1" kern="0" dirty="0" smtClean="0">
                <a:solidFill>
                  <a:srgbClr val="376088"/>
                </a:solidFill>
                <a:latin typeface="+mj-ea"/>
                <a:ea typeface="+mj-ea"/>
                <a:sym typeface="맑은 고딕"/>
              </a:rPr>
              <a:t>민간투자사업 수행현황 및 수행실적</a:t>
            </a:r>
            <a:endParaRPr lang="en-US" altLang="ko-KR" sz="3500" b="1" kern="0" dirty="0" smtClean="0">
              <a:solidFill>
                <a:srgbClr val="376088"/>
              </a:solidFill>
              <a:latin typeface="+mj-ea"/>
              <a:ea typeface="+mj-ea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08026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337" y="91222"/>
            <a:ext cx="4203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추진현황 및 수행실적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</a:p>
        </p:txBody>
      </p:sp>
      <p:sp>
        <p:nvSpPr>
          <p:cNvPr id="34" name="직사각형 67"/>
          <p:cNvSpPr>
            <a:spLocks noChangeArrowheads="1"/>
          </p:cNvSpPr>
          <p:nvPr/>
        </p:nvSpPr>
        <p:spPr bwMode="auto">
          <a:xfrm>
            <a:off x="323528" y="736248"/>
            <a:ext cx="825227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전체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712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개 사업 총투자금액 약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108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조원 투자</a:t>
            </a:r>
            <a:endParaRPr lang="en-US" altLang="ko-KR" sz="130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20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1994</a:t>
            </a:r>
            <a:r>
              <a:rPr lang="ko-KR" altLang="en-US" sz="13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년도 민간투자사업 도입 이후 </a:t>
            </a:r>
            <a:r>
              <a:rPr lang="en-US" altLang="ko-KR" sz="13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SOC</a:t>
            </a:r>
            <a:r>
              <a:rPr lang="ko-KR" altLang="en-US" sz="13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시설물 공급의 한 축으로서 </a:t>
            </a:r>
            <a:r>
              <a:rPr lang="ko-KR" altLang="en-US" sz="1300" b="1" kern="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사회∙경제적 역할을 </a:t>
            </a:r>
            <a:r>
              <a:rPr lang="ko-KR" altLang="en-US" sz="1300" b="1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수행</a:t>
            </a:r>
            <a:endParaRPr lang="en-US" altLang="ko-KR" sz="1300" b="1" kern="0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642809"/>
              </p:ext>
            </p:extLst>
          </p:nvPr>
        </p:nvGraphicFramePr>
        <p:xfrm>
          <a:off x="323528" y="1797888"/>
          <a:ext cx="8496946" cy="4547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2497"/>
                <a:gridCol w="752497"/>
                <a:gridCol w="752497"/>
                <a:gridCol w="752497"/>
                <a:gridCol w="783851"/>
                <a:gridCol w="752497"/>
                <a:gridCol w="783851"/>
                <a:gridCol w="752497"/>
                <a:gridCol w="752497"/>
                <a:gridCol w="752497"/>
                <a:gridCol w="909268"/>
              </a:tblGrid>
              <a:tr h="2841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구분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운영완료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운영중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시공중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시공준비중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전  체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4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>
                          <a:solidFill>
                            <a:schemeClr val="bg1"/>
                          </a:solidFill>
                          <a:effectLst/>
                        </a:rPr>
                        <a:t>사업수</a:t>
                      </a:r>
                      <a:endParaRPr lang="ko-KR" altLang="en-US" sz="9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>
                          <a:solidFill>
                            <a:schemeClr val="bg1"/>
                          </a:solidFill>
                          <a:effectLst/>
                        </a:rPr>
                        <a:t>투자금액</a:t>
                      </a:r>
                      <a:endParaRPr lang="ko-KR" altLang="en-US" sz="9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사업수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투자금액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사업수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투자금액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사업수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투자금액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사업수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투자금액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교육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228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 smtClean="0">
                          <a:effectLst/>
                        </a:rPr>
                        <a:t>98,194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8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4,482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766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238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</a:t>
                      </a:r>
                      <a:r>
                        <a:rPr lang="en-US" altLang="ko-KR" sz="900" u="none" strike="noStrike" dirty="0">
                          <a:effectLst/>
                        </a:rPr>
                        <a:t>103,442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환경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   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</a:t>
                      </a:r>
                      <a:r>
                        <a:rPr lang="en-US" altLang="ko-KR" sz="900" u="none" strike="noStrike" dirty="0">
                          <a:effectLst/>
                        </a:rPr>
                        <a:t>1,132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166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 smtClean="0">
                          <a:effectLst/>
                        </a:rPr>
                        <a:t>119,376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</a:t>
                      </a:r>
                      <a:r>
                        <a:rPr lang="en-US" altLang="ko-KR" sz="900" u="none" strike="noStrike" dirty="0">
                          <a:effectLst/>
                        </a:rPr>
                        <a:t>19,354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</a:t>
                      </a:r>
                      <a:r>
                        <a:rPr lang="en-US" altLang="ko-KR" sz="900" u="none" strike="noStrike" dirty="0">
                          <a:effectLst/>
                        </a:rPr>
                        <a:t>1,251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190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</a:t>
                      </a:r>
                      <a:r>
                        <a:rPr lang="en-US" altLang="ko-KR" sz="900" u="none" strike="noStrike" dirty="0">
                          <a:effectLst/>
                        </a:rPr>
                        <a:t>141,113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국방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72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</a:t>
                      </a:r>
                      <a:r>
                        <a:rPr lang="en-US" altLang="ko-KR" sz="900" u="none" strike="noStrike" dirty="0">
                          <a:effectLst/>
                        </a:rPr>
                        <a:t>54,657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5,109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79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59,766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문화관광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39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</a:t>
                      </a:r>
                      <a:r>
                        <a:rPr lang="en-US" altLang="ko-KR" sz="900" u="none" strike="noStrike" dirty="0" smtClean="0">
                          <a:effectLst/>
                        </a:rPr>
                        <a:t>15,792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>
                          <a:effectLst/>
                        </a:rPr>
                        <a:t>      </a:t>
                      </a:r>
                      <a:r>
                        <a:rPr lang="en-US" altLang="ko-KR" sz="900" u="none" strike="noStrike">
                          <a:effectLst/>
                        </a:rPr>
                        <a:t>1,706 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40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17,498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주차장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143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 </a:t>
                      </a:r>
                      <a:r>
                        <a:rPr lang="en-US" altLang="ko-KR" sz="900" u="none" strike="noStrike" dirty="0">
                          <a:effectLst/>
                        </a:rPr>
                        <a:t>2,495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17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722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3,377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복지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 </a:t>
                      </a:r>
                      <a:r>
                        <a:rPr lang="en-US" altLang="ko-KR" sz="900" u="none" strike="noStrike" dirty="0">
                          <a:effectLst/>
                        </a:rPr>
                        <a:t>4,341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1,208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5,550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유통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</a:t>
                      </a:r>
                      <a:r>
                        <a:rPr lang="en-US" altLang="ko-KR" sz="900" u="none" strike="noStrike" dirty="0">
                          <a:effectLst/>
                        </a:rPr>
                        <a:t>12,351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3,093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15,443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정보통신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   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444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2,092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2,536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주택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>
                          <a:effectLst/>
                        </a:rPr>
                        <a:t>        </a:t>
                      </a:r>
                      <a:r>
                        <a:rPr lang="en-US" altLang="ko-KR" sz="900" u="none" strike="noStrike">
                          <a:effectLst/>
                        </a:rPr>
                        <a:t>221 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221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항만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 smtClean="0">
                          <a:effectLst/>
                        </a:rPr>
                        <a:t>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65,989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6,446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17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72,435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공항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 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3,043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5,217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8,261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도로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46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</a:t>
                      </a:r>
                      <a:r>
                        <a:rPr lang="en-US" altLang="ko-KR" sz="900" u="none" strike="noStrike" dirty="0">
                          <a:effectLst/>
                        </a:rPr>
                        <a:t>311,006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</a:t>
                      </a:r>
                      <a:r>
                        <a:rPr lang="en-US" altLang="ko-KR" sz="900" u="none" strike="noStrike" dirty="0">
                          <a:effectLst/>
                        </a:rPr>
                        <a:t>103,712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</a:t>
                      </a:r>
                      <a:r>
                        <a:rPr lang="en-US" altLang="ko-KR" sz="900" u="none" strike="noStrike" dirty="0">
                          <a:effectLst/>
                        </a:rPr>
                        <a:t>37,222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64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</a:t>
                      </a:r>
                      <a:r>
                        <a:rPr lang="en-US" altLang="ko-KR" sz="900" u="none" strike="noStrike" dirty="0">
                          <a:effectLst/>
                        </a:rPr>
                        <a:t>451,940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철도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</a:t>
                      </a:r>
                      <a:r>
                        <a:rPr lang="en-US" altLang="ko-KR" sz="900" u="none" strike="noStrike" dirty="0">
                          <a:effectLst/>
                        </a:rPr>
                        <a:t>160,813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</a:t>
                      </a:r>
                      <a:r>
                        <a:rPr lang="en-US" altLang="ko-KR" sz="900" u="none" strike="noStrike" dirty="0">
                          <a:effectLst/>
                        </a:rPr>
                        <a:t>29,056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</a:t>
                      </a:r>
                      <a:r>
                        <a:rPr lang="en-US" altLang="ko-KR" sz="900" u="none" strike="noStrike" dirty="0">
                          <a:effectLst/>
                        </a:rPr>
                        <a:t>8,160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  </a:t>
                      </a:r>
                      <a:r>
                        <a:rPr lang="en-US" altLang="ko-KR" sz="900" u="none" strike="noStrike" dirty="0">
                          <a:effectLst/>
                        </a:rPr>
                        <a:t>198,029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        </a:t>
                      </a:r>
                      <a:r>
                        <a:rPr lang="en-US" altLang="ko-KR" sz="900" u="none" strike="noStrike" dirty="0">
                          <a:effectLst/>
                        </a:rPr>
                        <a:t>4,762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633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   </a:t>
                      </a:r>
                      <a:r>
                        <a:rPr lang="en-US" altLang="ko-KR" sz="900" u="none" strike="noStrike" dirty="0">
                          <a:effectLst/>
                        </a:rPr>
                        <a:t>852,323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61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</a:t>
                      </a:r>
                      <a:r>
                        <a:rPr lang="en-US" altLang="ko-KR" sz="900" u="none" strike="noStrike" dirty="0">
                          <a:effectLst/>
                        </a:rPr>
                        <a:t>174,404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u="none" strike="noStrike" dirty="0">
                          <a:effectLst/>
                        </a:rPr>
                        <a:t>   </a:t>
                      </a:r>
                      <a:r>
                        <a:rPr lang="en-US" altLang="ko-KR" sz="900" u="none" strike="noStrike" dirty="0">
                          <a:effectLst/>
                        </a:rPr>
                        <a:t>48,121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712</a:t>
                      </a:r>
                      <a:endParaRPr lang="en-US" altLang="ko-KR" sz="9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</a:t>
                      </a:r>
                      <a:r>
                        <a:rPr lang="en-US" altLang="ko-K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1,079,611 </a:t>
                      </a:r>
                      <a:endParaRPr lang="en-US" altLang="ko-KR" sz="9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" name="직사각형 67"/>
          <p:cNvSpPr>
            <a:spLocks noChangeArrowheads="1"/>
          </p:cNvSpPr>
          <p:nvPr/>
        </p:nvSpPr>
        <p:spPr bwMode="auto">
          <a:xfrm>
            <a:off x="287031" y="6381908"/>
            <a:ext cx="28280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※ 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자료출처 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: 2017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공공투자관리센터 연차보고서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(2018.04)</a:t>
            </a:r>
            <a:endParaRPr lang="en-US" altLang="ko-KR" sz="8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12799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순서도: 처리 16"/>
          <p:cNvSpPr/>
          <p:nvPr/>
        </p:nvSpPr>
        <p:spPr>
          <a:xfrm>
            <a:off x="4367313" y="2350790"/>
            <a:ext cx="4608394" cy="3814514"/>
          </a:xfrm>
          <a:prstGeom prst="flowChartProcess">
            <a:avLst/>
          </a:prstGeom>
          <a:solidFill>
            <a:srgbClr val="FFFFFF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indent="4763"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kumimoji="0" lang="ko-KR" altLang="en-US" sz="1800" b="0" u="none" kern="0" dirty="0" err="1">
              <a:solidFill>
                <a:sysClr val="windowText" lastClr="000000"/>
              </a:solidFill>
              <a:latin typeface="굴림" pitchFamily="50" charset="-127"/>
              <a:ea typeface="굴림" pitchFamily="50" charset="-127"/>
              <a:sym typeface="맑은 고딕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gray">
          <a:xfrm>
            <a:off x="619471" y="874140"/>
            <a:ext cx="798497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gray">
          <a:xfrm>
            <a:off x="2582768" y="724737"/>
            <a:ext cx="3853276" cy="2845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92075" indent="-92075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92075" marR="0" lvl="0" indent="-92075" algn="ctr" defTabSz="914400" eaLnBrk="1" fontAlgn="base" latinLnBrk="0" hangingPunct="1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ko-KR" altLang="en-US" sz="1300" b="1" kern="0" noProof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시설 유형별 </a:t>
            </a:r>
            <a:r>
              <a:rPr lang="ko-KR" altLang="en-US" sz="1300" b="1" kern="0" noProof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수익형</a:t>
            </a:r>
            <a:r>
              <a:rPr lang="ko-KR" altLang="en-US" sz="1300" b="1" kern="0" noProof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민간투자사업 수행현황</a:t>
            </a:r>
            <a:endParaRPr kumimoji="1" lang="en-US" altLang="ko-KR" sz="13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8" name="직사각형 67"/>
          <p:cNvSpPr>
            <a:spLocks noChangeArrowheads="1"/>
          </p:cNvSpPr>
          <p:nvPr/>
        </p:nvSpPr>
        <p:spPr bwMode="auto">
          <a:xfrm>
            <a:off x="287031" y="6237312"/>
            <a:ext cx="28280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※ 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자료출처 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: 2017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공공투자관리센터 연차보고서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(2018.04)</a:t>
            </a:r>
            <a:endParaRPr lang="en-US" altLang="ko-KR" sz="8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3" name="직사각형 67"/>
          <p:cNvSpPr>
            <a:spLocks noChangeArrowheads="1"/>
          </p:cNvSpPr>
          <p:nvPr/>
        </p:nvSpPr>
        <p:spPr bwMode="auto">
          <a:xfrm>
            <a:off x="251520" y="1190991"/>
            <a:ext cx="8252274" cy="65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수익형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민간투자사업의 경우 민간제안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129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건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정부고시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108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건으로 </a:t>
            </a:r>
            <a:r>
              <a:rPr lang="ko-KR" altLang="en-US" sz="1300" b="1" kern="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민간제안사업의 중요도 높음</a:t>
            </a:r>
            <a:endParaRPr lang="en-US" altLang="ko-KR" sz="1300" b="1" kern="0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71450" indent="-171450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민간제안사업의 경우 도로</a:t>
            </a:r>
            <a:r>
              <a:rPr lang="en-US" altLang="ko-KR" sz="13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철도</a:t>
            </a:r>
            <a:r>
              <a:rPr lang="en-US" altLang="ko-KR" sz="13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환경사업을 중심으로 성장</a:t>
            </a:r>
            <a:endParaRPr lang="en-US" altLang="ko-KR" sz="1300" kern="0" dirty="0" smtClean="0"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337" y="91222"/>
            <a:ext cx="4203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추진현황 및 수행실적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49378"/>
              </p:ext>
            </p:extLst>
          </p:nvPr>
        </p:nvGraphicFramePr>
        <p:xfrm>
          <a:off x="251520" y="1975928"/>
          <a:ext cx="3960440" cy="41893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5521"/>
                <a:gridCol w="655521"/>
                <a:gridCol w="682835"/>
                <a:gridCol w="655521"/>
                <a:gridCol w="655521"/>
                <a:gridCol w="655521"/>
              </a:tblGrid>
              <a:tr h="2618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시설</a:t>
                      </a:r>
                      <a:endParaRPr lang="en-US" altLang="ko-KR" sz="1000" b="1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ctr"/>
                      <a:r>
                        <a:rPr lang="ko-KR" altLang="en-US" sz="1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유형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정부고시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민간제안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비고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2618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사업수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>
                          <a:solidFill>
                            <a:schemeClr val="bg1"/>
                          </a:solidFill>
                          <a:effectLst/>
                        </a:rPr>
                        <a:t>총투자비</a:t>
                      </a:r>
                      <a:endParaRPr lang="ko-KR" altLang="en-US" sz="10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>
                          <a:solidFill>
                            <a:schemeClr val="bg1"/>
                          </a:solidFill>
                          <a:effectLst/>
                        </a:rPr>
                        <a:t>사업수</a:t>
                      </a:r>
                      <a:endParaRPr lang="ko-KR" altLang="en-US" sz="10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총투자비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</a:rPr>
                        <a:t>교육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1,299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-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0.0%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환경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27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</a:t>
                      </a:r>
                      <a:r>
                        <a:rPr lang="en-US" altLang="ko-KR" sz="1000" u="none" strike="noStrike">
                          <a:effectLst/>
                        </a:rPr>
                        <a:t>10,010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61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</a:t>
                      </a:r>
                      <a:r>
                        <a:rPr lang="en-US" altLang="ko-KR" sz="1000" u="none" strike="noStrike">
                          <a:effectLst/>
                        </a:rPr>
                        <a:t>57,994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13.0%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국방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-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-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0.0%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문화관광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1,099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 </a:t>
                      </a:r>
                      <a:r>
                        <a:rPr lang="en-US" altLang="ko-KR" sz="1000" u="none" strike="noStrike">
                          <a:effectLst/>
                        </a:rPr>
                        <a:t>4,835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1.1%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주차장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24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 </a:t>
                      </a:r>
                      <a:r>
                        <a:rPr lang="en-US" altLang="ko-KR" sz="1000" u="none" strike="noStrike">
                          <a:effectLst/>
                        </a:rPr>
                        <a:t>2,505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871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0.2%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복지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       </a:t>
                      </a:r>
                      <a:r>
                        <a:rPr lang="en-US" altLang="ko-KR" sz="1000" u="none" strike="noStrike">
                          <a:effectLst/>
                        </a:rPr>
                        <a:t>-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-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0.0%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유통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</a:t>
                      </a:r>
                      <a:r>
                        <a:rPr lang="en-US" altLang="ko-KR" sz="1000" u="none" strike="noStrike">
                          <a:effectLst/>
                        </a:rPr>
                        <a:t>10,352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5,091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1.1%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정보통신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       </a:t>
                      </a:r>
                      <a:r>
                        <a:rPr lang="en-US" altLang="ko-KR" sz="1000" u="none" strike="noStrike">
                          <a:effectLst/>
                        </a:rPr>
                        <a:t>-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444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0.1%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주택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       </a:t>
                      </a:r>
                      <a:r>
                        <a:rPr lang="en-US" altLang="ko-KR" sz="1000" u="none" strike="noStrike">
                          <a:effectLst/>
                        </a:rPr>
                        <a:t>-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-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0.0%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공항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 </a:t>
                      </a:r>
                      <a:r>
                        <a:rPr lang="en-US" altLang="ko-KR" sz="1000" u="none" strike="noStrike">
                          <a:effectLst/>
                        </a:rPr>
                        <a:t>7,759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502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0.1%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항만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</a:t>
                      </a:r>
                      <a:r>
                        <a:rPr lang="en-US" altLang="ko-KR" sz="1000" u="none" strike="noStrike">
                          <a:effectLst/>
                        </a:rPr>
                        <a:t>63,774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8,660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1.9%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도로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</a:t>
                      </a:r>
                      <a:r>
                        <a:rPr lang="en-US" altLang="ko-KR" sz="1000" u="none" strike="noStrike">
                          <a:effectLst/>
                        </a:rPr>
                        <a:t>142,189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45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</a:t>
                      </a:r>
                      <a:r>
                        <a:rPr lang="en-US" altLang="ko-KR" sz="1000" u="none" strike="noStrike" dirty="0">
                          <a:effectLst/>
                        </a:rPr>
                        <a:t>309,751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69.2%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철도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 </a:t>
                      </a:r>
                      <a:r>
                        <a:rPr lang="en-US" altLang="ko-KR" sz="1000" u="none" strike="noStrike">
                          <a:effectLst/>
                        </a:rPr>
                        <a:t>83,914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</a:rPr>
                        <a:t>    </a:t>
                      </a:r>
                      <a:r>
                        <a:rPr lang="en-US" altLang="ko-KR" sz="1000" u="none" strike="noStrike" dirty="0">
                          <a:effectLst/>
                        </a:rPr>
                        <a:t>59,416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</a:rPr>
                        <a:t>13.3%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18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계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108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 </a:t>
                      </a:r>
                      <a:r>
                        <a:rPr lang="en-US" altLang="ko-KR" sz="1000" u="none" strike="noStrike">
                          <a:effectLst/>
                        </a:rPr>
                        <a:t>322,901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>
                          <a:effectLst/>
                        </a:rPr>
                        <a:t>129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</a:rPr>
                        <a:t>   </a:t>
                      </a:r>
                      <a:r>
                        <a:rPr lang="en-US" altLang="ko-KR" sz="1000" u="none" strike="noStrike">
                          <a:effectLst/>
                        </a:rPr>
                        <a:t>447,564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429" marR="9429" marT="9429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7334917"/>
              </p:ext>
            </p:extLst>
          </p:nvPr>
        </p:nvGraphicFramePr>
        <p:xfrm>
          <a:off x="4403707" y="2811412"/>
          <a:ext cx="4572000" cy="3065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직사각형 17"/>
          <p:cNvSpPr/>
          <p:nvPr/>
        </p:nvSpPr>
        <p:spPr>
          <a:xfrm>
            <a:off x="4367313" y="1979315"/>
            <a:ext cx="3888432" cy="371475"/>
          </a:xfrm>
          <a:prstGeom prst="rect">
            <a:avLst/>
          </a:prstGeom>
          <a:solidFill>
            <a:srgbClr val="002060"/>
          </a:solidFill>
          <a:ln>
            <a:solidFill>
              <a:srgbClr val="000000">
                <a:lumMod val="65000"/>
                <a:lumOff val="35000"/>
              </a:srgbClr>
            </a:solidFill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30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시설 유형별 정부고시 </a:t>
            </a:r>
            <a:r>
              <a:rPr kumimoji="0" lang="en-US" altLang="ko-KR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vs </a:t>
            </a:r>
            <a:r>
              <a:rPr kumimoji="0" lang="ko-KR" altLang="en-US" sz="1300" b="1" i="1" u="none" kern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sym typeface="맑은 고딕"/>
              </a:rPr>
              <a:t>민간제안 현황</a:t>
            </a:r>
            <a:endParaRPr kumimoji="0" lang="ko-KR" altLang="en-US" sz="1000" b="1" i="1" u="none" kern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93166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6499821"/>
            <a:ext cx="1535355" cy="341757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48954" y="6534741"/>
            <a:ext cx="405132" cy="25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0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gray">
          <a:xfrm>
            <a:off x="619471" y="778255"/>
            <a:ext cx="798497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gray">
          <a:xfrm>
            <a:off x="2582768" y="628852"/>
            <a:ext cx="3853276" cy="2845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92075" indent="-92075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92075" marR="0" lvl="0" indent="-92075" algn="ctr" defTabSz="914400" eaLnBrk="1" fontAlgn="base" latinLnBrk="0" hangingPunct="1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ko-KR" altLang="en-US" sz="1300" b="1" kern="0" noProof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연도별 민간투자사업 수행현황</a:t>
            </a:r>
            <a:endParaRPr kumimoji="1" lang="en-US" altLang="ko-KR" sz="13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8" name="직사각형 67"/>
          <p:cNvSpPr>
            <a:spLocks noChangeArrowheads="1"/>
          </p:cNvSpPr>
          <p:nvPr/>
        </p:nvSpPr>
        <p:spPr bwMode="auto">
          <a:xfrm>
            <a:off x="6254895" y="6358401"/>
            <a:ext cx="28280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※ 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자료출처 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: 2017</a:t>
            </a:r>
            <a:r>
              <a:rPr lang="ko-KR" altLang="en-US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공공투자관리센터 연차보고서</a:t>
            </a:r>
            <a:r>
              <a:rPr lang="en-US" altLang="ko-KR" sz="800" b="0" u="none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(2018.04)</a:t>
            </a:r>
            <a:endParaRPr lang="en-US" altLang="ko-KR" sz="800" b="0" u="none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337" y="91222"/>
            <a:ext cx="4203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Ⅱ. </a:t>
            </a:r>
            <a:r>
              <a:rPr lang="ko-KR" altLang="en-US" sz="1500" b="1" dirty="0" smtClean="0">
                <a:ln>
                  <a:solidFill>
                    <a:prstClr val="white">
                      <a:lumMod val="65000"/>
                      <a:alpha val="30000"/>
                    </a:prst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민간투자사업 추진현황 및 수행실적</a:t>
            </a:r>
            <a:endParaRPr lang="en-US" altLang="ko-KR" sz="1500" b="1" dirty="0" smtClean="0">
              <a:ln>
                <a:solidFill>
                  <a:prstClr val="white">
                    <a:lumMod val="65000"/>
                    <a:alpha val="30000"/>
                  </a:prst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90" name="그림 1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" y="1772816"/>
            <a:ext cx="4907556" cy="2562757"/>
          </a:xfrm>
          <a:prstGeom prst="rect">
            <a:avLst/>
          </a:prstGeom>
        </p:spPr>
      </p:pic>
      <p:graphicFrame>
        <p:nvGraphicFramePr>
          <p:cNvPr id="198" name="표 1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923947"/>
              </p:ext>
            </p:extLst>
          </p:nvPr>
        </p:nvGraphicFramePr>
        <p:xfrm>
          <a:off x="161009" y="4646479"/>
          <a:ext cx="8901900" cy="16497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027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  <a:gridCol w="427454"/>
              </a:tblGrid>
              <a:tr h="27496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연도</a:t>
                      </a:r>
                      <a:endParaRPr lang="ko-KR" alt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'99</a:t>
                      </a:r>
                      <a:endParaRPr lang="en-US" altLang="ko-KR" sz="8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'00</a:t>
                      </a:r>
                      <a:endParaRPr lang="en-US" altLang="ko-KR" sz="8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'01</a:t>
                      </a:r>
                      <a:endParaRPr lang="en-US" altLang="ko-KR" sz="8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'02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'03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'04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'05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'06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'07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'08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'09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'10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'11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'12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'13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'14</a:t>
                      </a:r>
                      <a:endParaRPr lang="en-US" altLang="ko-KR" sz="800" b="1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'15</a:t>
                      </a:r>
                      <a:endParaRPr lang="en-US" altLang="ko-KR" sz="8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'16</a:t>
                      </a:r>
                      <a:endParaRPr lang="en-US" altLang="ko-KR" sz="8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'17</a:t>
                      </a:r>
                      <a:endParaRPr lang="en-US" altLang="ko-KR" sz="8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27496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 dirty="0" err="1">
                          <a:effectLst/>
                        </a:rPr>
                        <a:t>수익형</a:t>
                      </a:r>
                      <a:r>
                        <a:rPr lang="ko-KR" altLang="en-US" sz="800" b="1" u="none" strike="noStrike" dirty="0">
                          <a:effectLst/>
                        </a:rPr>
                        <a:t> 정부고시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7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6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496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 dirty="0" err="1">
                          <a:effectLst/>
                        </a:rPr>
                        <a:t>임대형</a:t>
                      </a:r>
                      <a:r>
                        <a:rPr lang="ko-KR" altLang="en-US" sz="800" b="1" u="none" strike="noStrike" dirty="0">
                          <a:effectLst/>
                        </a:rPr>
                        <a:t> 정부고시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72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101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63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86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47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25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23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12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496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 dirty="0" err="1">
                          <a:effectLst/>
                        </a:rPr>
                        <a:t>수익형</a:t>
                      </a:r>
                      <a:r>
                        <a:rPr lang="ko-KR" altLang="en-US" sz="800" b="1" u="none" strike="noStrike" dirty="0">
                          <a:effectLst/>
                        </a:rPr>
                        <a:t> 민간제안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3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5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4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12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3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11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14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11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3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12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7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7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6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3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u="none" strike="noStrike" dirty="0">
                          <a:effectLst/>
                        </a:rPr>
                        <a:t>2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496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 dirty="0" err="1">
                          <a:effectLst/>
                        </a:rPr>
                        <a:t>사업수</a:t>
                      </a:r>
                      <a:r>
                        <a:rPr lang="ko-KR" altLang="en-US" sz="800" b="1" u="none" strike="noStrike" dirty="0">
                          <a:effectLst/>
                        </a:rPr>
                        <a:t> 계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26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83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117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78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97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51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37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30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24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15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6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496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 dirty="0">
                          <a:effectLst/>
                        </a:rPr>
                        <a:t>총 투자비 계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>
                          <a:effectLst/>
                        </a:rPr>
                        <a:t> </a:t>
                      </a:r>
                      <a:r>
                        <a:rPr lang="ko-KR" altLang="en-US" sz="800" u="none" strike="noStrike" dirty="0" smtClean="0">
                          <a:effectLst/>
                        </a:rPr>
                        <a:t>  </a:t>
                      </a:r>
                      <a:r>
                        <a:rPr lang="en-US" altLang="ko-KR" sz="800" u="none" strike="noStrike" dirty="0">
                          <a:effectLst/>
                        </a:rPr>
                        <a:t>10,948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>
                          <a:effectLst/>
                        </a:rPr>
                        <a:t>  </a:t>
                      </a:r>
                      <a:r>
                        <a:rPr lang="ko-KR" altLang="en-US" sz="800" u="none" strike="noStrike" dirty="0" smtClean="0">
                          <a:effectLst/>
                        </a:rPr>
                        <a:t> </a:t>
                      </a:r>
                      <a:r>
                        <a:rPr lang="en-US" altLang="ko-KR" sz="800" u="none" strike="noStrike" dirty="0">
                          <a:effectLst/>
                        </a:rPr>
                        <a:t>25,800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>
                          <a:effectLst/>
                        </a:rPr>
                        <a:t>   </a:t>
                      </a:r>
                      <a:r>
                        <a:rPr lang="en-US" altLang="ko-KR" sz="800" u="none" strike="noStrike" dirty="0" smtClean="0">
                          <a:effectLst/>
                        </a:rPr>
                        <a:t>55,324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>
                          <a:effectLst/>
                        </a:rPr>
                        <a:t>  </a:t>
                      </a:r>
                      <a:r>
                        <a:rPr lang="ko-KR" altLang="en-US" sz="800" u="none" strike="noStrike" dirty="0" smtClean="0">
                          <a:effectLst/>
                        </a:rPr>
                        <a:t> </a:t>
                      </a:r>
                      <a:r>
                        <a:rPr lang="en-US" altLang="ko-KR" sz="800" u="none" strike="noStrike" dirty="0">
                          <a:effectLst/>
                        </a:rPr>
                        <a:t>25,922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>
                          <a:effectLst/>
                        </a:rPr>
                        <a:t>   </a:t>
                      </a:r>
                      <a:r>
                        <a:rPr lang="en-US" altLang="ko-KR" sz="800" u="none" strike="noStrike" dirty="0" smtClean="0">
                          <a:effectLst/>
                        </a:rPr>
                        <a:t>48,183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>
                          <a:effectLst/>
                        </a:rPr>
                        <a:t>   </a:t>
                      </a:r>
                      <a:r>
                        <a:rPr lang="en-US" altLang="ko-KR" sz="800" u="none" strike="noStrike" dirty="0" smtClean="0">
                          <a:effectLst/>
                        </a:rPr>
                        <a:t>55,079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en-US" altLang="ko-KR" sz="8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73,032 </a:t>
                      </a:r>
                      <a:endParaRPr lang="en-US" altLang="ko-KR" sz="8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US" altLang="ko-KR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63,082 </a:t>
                      </a:r>
                      <a:endParaRPr lang="en-US" altLang="ko-KR" sz="8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100,173 </a:t>
                      </a:r>
                      <a:endParaRPr lang="en-US" altLang="ko-KR" sz="8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ko-KR" altLang="en-US" sz="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altLang="ko-KR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95,522 </a:t>
                      </a:r>
                      <a:endParaRPr lang="en-US" altLang="ko-KR" sz="8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US" altLang="ko-KR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89,589 </a:t>
                      </a:r>
                      <a:endParaRPr lang="en-US" altLang="ko-KR" sz="8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US" altLang="ko-KR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81,978 </a:t>
                      </a:r>
                      <a:endParaRPr lang="en-US" altLang="ko-KR" sz="8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 smtClean="0">
                          <a:effectLst/>
                        </a:rPr>
                        <a:t>   </a:t>
                      </a:r>
                      <a:r>
                        <a:rPr lang="en-US" altLang="ko-KR" sz="800" u="none" strike="noStrike" dirty="0">
                          <a:effectLst/>
                        </a:rPr>
                        <a:t>37,507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 smtClean="0">
                          <a:effectLst/>
                        </a:rPr>
                        <a:t>   </a:t>
                      </a:r>
                      <a:r>
                        <a:rPr lang="en-US" altLang="ko-KR" sz="800" u="none" strike="noStrike" dirty="0">
                          <a:effectLst/>
                        </a:rPr>
                        <a:t>38,900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 smtClean="0">
                          <a:effectLst/>
                        </a:rPr>
                        <a:t>   </a:t>
                      </a:r>
                      <a:r>
                        <a:rPr lang="en-US" altLang="ko-KR" sz="800" u="none" strike="noStrike" dirty="0">
                          <a:effectLst/>
                        </a:rPr>
                        <a:t>32,552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 smtClean="0">
                          <a:effectLst/>
                        </a:rPr>
                        <a:t>   </a:t>
                      </a:r>
                      <a:r>
                        <a:rPr lang="en-US" altLang="ko-KR" sz="800" u="none" strike="noStrike" dirty="0">
                          <a:effectLst/>
                        </a:rPr>
                        <a:t>25,152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 smtClean="0">
                          <a:effectLst/>
                        </a:rPr>
                        <a:t>   </a:t>
                      </a:r>
                      <a:r>
                        <a:rPr lang="en-US" altLang="ko-KR" sz="800" u="none" strike="noStrike" dirty="0">
                          <a:effectLst/>
                        </a:rPr>
                        <a:t>53,768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 smtClean="0">
                          <a:effectLst/>
                        </a:rPr>
                        <a:t>   </a:t>
                      </a:r>
                      <a:r>
                        <a:rPr lang="en-US" altLang="ko-KR" sz="800" u="none" strike="noStrike" dirty="0">
                          <a:effectLst/>
                        </a:rPr>
                        <a:t>15,850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 smtClean="0">
                          <a:effectLst/>
                        </a:rPr>
                        <a:t>   </a:t>
                      </a:r>
                      <a:r>
                        <a:rPr lang="en-US" altLang="ko-KR" sz="800" u="none" strike="noStrike" dirty="0">
                          <a:effectLst/>
                        </a:rPr>
                        <a:t>40,146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05" marR="6305" marT="63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99" name="그림 19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853" y="2154799"/>
            <a:ext cx="4390687" cy="2101924"/>
          </a:xfrm>
          <a:prstGeom prst="rect">
            <a:avLst/>
          </a:prstGeom>
        </p:spPr>
      </p:pic>
      <p:sp>
        <p:nvSpPr>
          <p:cNvPr id="200" name="직사각형 67"/>
          <p:cNvSpPr>
            <a:spLocks noChangeArrowheads="1"/>
          </p:cNvSpPr>
          <p:nvPr/>
        </p:nvSpPr>
        <p:spPr bwMode="auto">
          <a:xfrm>
            <a:off x="5183779" y="4025731"/>
            <a:ext cx="288032" cy="20774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‘99</a:t>
            </a:r>
          </a:p>
        </p:txBody>
      </p:sp>
      <p:sp>
        <p:nvSpPr>
          <p:cNvPr id="201" name="직사각형 67"/>
          <p:cNvSpPr>
            <a:spLocks noChangeArrowheads="1"/>
          </p:cNvSpPr>
          <p:nvPr/>
        </p:nvSpPr>
        <p:spPr bwMode="auto">
          <a:xfrm>
            <a:off x="5390279" y="4020969"/>
            <a:ext cx="288032" cy="20774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‘00</a:t>
            </a:r>
          </a:p>
        </p:txBody>
      </p:sp>
      <p:sp>
        <p:nvSpPr>
          <p:cNvPr id="202" name="직사각형 67"/>
          <p:cNvSpPr>
            <a:spLocks noChangeArrowheads="1"/>
          </p:cNvSpPr>
          <p:nvPr/>
        </p:nvSpPr>
        <p:spPr bwMode="auto">
          <a:xfrm>
            <a:off x="5592190" y="4020968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‘01</a:t>
            </a:r>
          </a:p>
        </p:txBody>
      </p:sp>
      <p:sp>
        <p:nvSpPr>
          <p:cNvPr id="203" name="직사각형 67"/>
          <p:cNvSpPr>
            <a:spLocks noChangeArrowheads="1"/>
          </p:cNvSpPr>
          <p:nvPr/>
        </p:nvSpPr>
        <p:spPr bwMode="auto">
          <a:xfrm>
            <a:off x="5786287" y="4016552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‘02</a:t>
            </a:r>
          </a:p>
        </p:txBody>
      </p:sp>
      <p:sp>
        <p:nvSpPr>
          <p:cNvPr id="204" name="직사각형 67"/>
          <p:cNvSpPr>
            <a:spLocks noChangeArrowheads="1"/>
          </p:cNvSpPr>
          <p:nvPr/>
        </p:nvSpPr>
        <p:spPr bwMode="auto">
          <a:xfrm>
            <a:off x="5988198" y="4015657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‘03</a:t>
            </a:r>
          </a:p>
        </p:txBody>
      </p:sp>
      <p:sp>
        <p:nvSpPr>
          <p:cNvPr id="205" name="직사각형 67"/>
          <p:cNvSpPr>
            <a:spLocks noChangeArrowheads="1"/>
          </p:cNvSpPr>
          <p:nvPr/>
        </p:nvSpPr>
        <p:spPr bwMode="auto">
          <a:xfrm>
            <a:off x="6182295" y="4017795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‘04</a:t>
            </a:r>
          </a:p>
        </p:txBody>
      </p:sp>
      <p:sp>
        <p:nvSpPr>
          <p:cNvPr id="206" name="직사각형 67"/>
          <p:cNvSpPr>
            <a:spLocks noChangeArrowheads="1"/>
          </p:cNvSpPr>
          <p:nvPr/>
        </p:nvSpPr>
        <p:spPr bwMode="auto">
          <a:xfrm>
            <a:off x="6376392" y="4015656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‘05</a:t>
            </a:r>
          </a:p>
        </p:txBody>
      </p:sp>
      <p:sp>
        <p:nvSpPr>
          <p:cNvPr id="207" name="직사각형 67"/>
          <p:cNvSpPr>
            <a:spLocks noChangeArrowheads="1"/>
          </p:cNvSpPr>
          <p:nvPr/>
        </p:nvSpPr>
        <p:spPr bwMode="auto">
          <a:xfrm>
            <a:off x="6570489" y="4015656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‘06</a:t>
            </a:r>
          </a:p>
        </p:txBody>
      </p:sp>
      <p:sp>
        <p:nvSpPr>
          <p:cNvPr id="208" name="직사각형 67"/>
          <p:cNvSpPr>
            <a:spLocks noChangeArrowheads="1"/>
          </p:cNvSpPr>
          <p:nvPr/>
        </p:nvSpPr>
        <p:spPr bwMode="auto">
          <a:xfrm>
            <a:off x="6785913" y="4012685"/>
            <a:ext cx="288032" cy="20774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‘07</a:t>
            </a:r>
          </a:p>
        </p:txBody>
      </p:sp>
      <p:sp>
        <p:nvSpPr>
          <p:cNvPr id="209" name="직사각형 67"/>
          <p:cNvSpPr>
            <a:spLocks noChangeArrowheads="1"/>
          </p:cNvSpPr>
          <p:nvPr/>
        </p:nvSpPr>
        <p:spPr bwMode="auto">
          <a:xfrm>
            <a:off x="6982889" y="4012594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‘08</a:t>
            </a:r>
          </a:p>
        </p:txBody>
      </p:sp>
      <p:sp>
        <p:nvSpPr>
          <p:cNvPr id="210" name="직사각형 67"/>
          <p:cNvSpPr>
            <a:spLocks noChangeArrowheads="1"/>
          </p:cNvSpPr>
          <p:nvPr/>
        </p:nvSpPr>
        <p:spPr bwMode="auto">
          <a:xfrm>
            <a:off x="7180038" y="4012593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‘09</a:t>
            </a:r>
          </a:p>
        </p:txBody>
      </p:sp>
      <p:sp>
        <p:nvSpPr>
          <p:cNvPr id="211" name="직사각형 67"/>
          <p:cNvSpPr>
            <a:spLocks noChangeArrowheads="1"/>
          </p:cNvSpPr>
          <p:nvPr/>
        </p:nvSpPr>
        <p:spPr bwMode="auto">
          <a:xfrm>
            <a:off x="7376516" y="4013271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‘10</a:t>
            </a:r>
          </a:p>
        </p:txBody>
      </p:sp>
      <p:sp>
        <p:nvSpPr>
          <p:cNvPr id="212" name="직사각형 67"/>
          <p:cNvSpPr>
            <a:spLocks noChangeArrowheads="1"/>
          </p:cNvSpPr>
          <p:nvPr/>
        </p:nvSpPr>
        <p:spPr bwMode="auto">
          <a:xfrm>
            <a:off x="7573665" y="4014425"/>
            <a:ext cx="288032" cy="20774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‘11</a:t>
            </a:r>
          </a:p>
        </p:txBody>
      </p:sp>
      <p:sp>
        <p:nvSpPr>
          <p:cNvPr id="213" name="직사각형 67"/>
          <p:cNvSpPr>
            <a:spLocks noChangeArrowheads="1"/>
          </p:cNvSpPr>
          <p:nvPr/>
        </p:nvSpPr>
        <p:spPr bwMode="auto">
          <a:xfrm>
            <a:off x="7767762" y="4016563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‘12</a:t>
            </a:r>
          </a:p>
        </p:txBody>
      </p:sp>
      <p:sp>
        <p:nvSpPr>
          <p:cNvPr id="214" name="직사각형 67"/>
          <p:cNvSpPr>
            <a:spLocks noChangeArrowheads="1"/>
          </p:cNvSpPr>
          <p:nvPr/>
        </p:nvSpPr>
        <p:spPr bwMode="auto">
          <a:xfrm>
            <a:off x="7966621" y="4019577"/>
            <a:ext cx="288032" cy="20774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‘13</a:t>
            </a:r>
          </a:p>
        </p:txBody>
      </p:sp>
      <p:sp>
        <p:nvSpPr>
          <p:cNvPr id="215" name="직사각형 67"/>
          <p:cNvSpPr>
            <a:spLocks noChangeArrowheads="1"/>
          </p:cNvSpPr>
          <p:nvPr/>
        </p:nvSpPr>
        <p:spPr bwMode="auto">
          <a:xfrm>
            <a:off x="8165480" y="4018939"/>
            <a:ext cx="288032" cy="20774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‘14</a:t>
            </a:r>
          </a:p>
        </p:txBody>
      </p:sp>
      <p:sp>
        <p:nvSpPr>
          <p:cNvPr id="216" name="직사각형 67"/>
          <p:cNvSpPr>
            <a:spLocks noChangeArrowheads="1"/>
          </p:cNvSpPr>
          <p:nvPr/>
        </p:nvSpPr>
        <p:spPr bwMode="auto">
          <a:xfrm>
            <a:off x="8364237" y="4023103"/>
            <a:ext cx="288032" cy="20774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‘15</a:t>
            </a:r>
          </a:p>
        </p:txBody>
      </p:sp>
      <p:sp>
        <p:nvSpPr>
          <p:cNvPr id="217" name="직사각형 67"/>
          <p:cNvSpPr>
            <a:spLocks noChangeArrowheads="1"/>
          </p:cNvSpPr>
          <p:nvPr/>
        </p:nvSpPr>
        <p:spPr bwMode="auto">
          <a:xfrm>
            <a:off x="8563096" y="4018697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‘16</a:t>
            </a:r>
          </a:p>
        </p:txBody>
      </p:sp>
      <p:sp>
        <p:nvSpPr>
          <p:cNvPr id="218" name="직사각형 67"/>
          <p:cNvSpPr>
            <a:spLocks noChangeArrowheads="1"/>
          </p:cNvSpPr>
          <p:nvPr/>
        </p:nvSpPr>
        <p:spPr bwMode="auto">
          <a:xfrm>
            <a:off x="8760245" y="4018697"/>
            <a:ext cx="288032" cy="192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5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‘17</a:t>
            </a:r>
          </a:p>
        </p:txBody>
      </p:sp>
      <p:sp>
        <p:nvSpPr>
          <p:cNvPr id="219" name="직사각형 67"/>
          <p:cNvSpPr>
            <a:spLocks noChangeArrowheads="1"/>
          </p:cNvSpPr>
          <p:nvPr/>
        </p:nvSpPr>
        <p:spPr bwMode="auto">
          <a:xfrm>
            <a:off x="251520" y="936303"/>
            <a:ext cx="8508725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marL="171450" indent="-171450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민간제안이 시작된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1999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년도 이후 연도별 추진건수 및 투자금액을 보면</a:t>
            </a:r>
            <a:r>
              <a:rPr lang="en-US" altLang="ko-KR" sz="13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2006~2010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기간 </a:t>
            </a:r>
            <a:r>
              <a:rPr lang="ko-KR" altLang="en-US" sz="1300" kern="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관로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BTL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의 정부고시 영향으로 사업의 추진건수 및 투자금액이 증가하였으나</a:t>
            </a:r>
            <a:r>
              <a:rPr lang="en-US" altLang="ko-KR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이후 지속적인 감소추세임</a:t>
            </a:r>
            <a:endParaRPr lang="en-US" altLang="ko-KR" sz="1300" kern="0" dirty="0" smtClean="0"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220" name="직사각형 67"/>
          <p:cNvSpPr>
            <a:spLocks noChangeArrowheads="1"/>
          </p:cNvSpPr>
          <p:nvPr/>
        </p:nvSpPr>
        <p:spPr bwMode="auto">
          <a:xfrm>
            <a:off x="1225938" y="4209601"/>
            <a:ext cx="2114584" cy="35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[</a:t>
            </a:r>
            <a:r>
              <a:rPr lang="ko-KR" altLang="en-US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연도별 추진건수</a:t>
            </a:r>
            <a:r>
              <a:rPr lang="en-US" altLang="ko-KR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]</a:t>
            </a:r>
          </a:p>
        </p:txBody>
      </p:sp>
      <p:sp>
        <p:nvSpPr>
          <p:cNvPr id="221" name="직사각형 67"/>
          <p:cNvSpPr>
            <a:spLocks noChangeArrowheads="1"/>
          </p:cNvSpPr>
          <p:nvPr/>
        </p:nvSpPr>
        <p:spPr bwMode="auto">
          <a:xfrm>
            <a:off x="6084168" y="4209601"/>
            <a:ext cx="2114584" cy="35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돋움체" panose="020B0609000101010101" pitchFamily="49" charset="-127"/>
              </a:defRPr>
            </a:lvl9pPr>
          </a:lstStyle>
          <a:p>
            <a:pPr algn="ctr">
              <a:lnSpc>
                <a:spcPct val="150000"/>
              </a:lnSpc>
              <a:buSzPct val="100000"/>
              <a:defRPr/>
            </a:pPr>
            <a:r>
              <a:rPr lang="en-US" altLang="ko-KR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[</a:t>
            </a:r>
            <a:r>
              <a:rPr lang="ko-KR" altLang="en-US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연도별 투자금액</a:t>
            </a:r>
            <a:r>
              <a:rPr lang="en-US" altLang="ko-KR" sz="1100" kern="0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20506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55482</TotalTime>
  <Words>3962</Words>
  <Application>Microsoft Office PowerPoint</Application>
  <PresentationFormat>화면 슬라이드 쇼(4:3)</PresentationFormat>
  <Paragraphs>918</Paragraphs>
  <Slides>22</Slides>
  <Notes>22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7</vt:i4>
      </vt:variant>
      <vt:variant>
        <vt:lpstr>슬라이드 제목</vt:lpstr>
      </vt:variant>
      <vt:variant>
        <vt:i4>22</vt:i4>
      </vt:variant>
    </vt:vector>
  </HeadingPairs>
  <TitlesOfParts>
    <vt:vector size="34" baseType="lpstr">
      <vt:lpstr>HDharmony B</vt:lpstr>
      <vt:lpstr>굴림</vt:lpstr>
      <vt:lpstr>맑은 고딕</vt:lpstr>
      <vt:lpstr>Arial</vt:lpstr>
      <vt:lpstr>Wingdings</vt:lpstr>
      <vt:lpstr>2_Office 테마</vt:lpstr>
      <vt:lpstr>1_Office 테마</vt:lpstr>
      <vt:lpstr>3_Office 테마</vt:lpstr>
      <vt:lpstr>1_디자인 사용자 지정</vt:lpstr>
      <vt:lpstr>4_Office 테마</vt:lpstr>
      <vt:lpstr>5_Office 테마</vt:lpstr>
      <vt:lpstr>2_디자인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halla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우병준</dc:creator>
  <cp:lastModifiedBy>HALLA</cp:lastModifiedBy>
  <cp:revision>3149</cp:revision>
  <cp:lastPrinted>2019-07-16T00:41:30Z</cp:lastPrinted>
  <dcterms:created xsi:type="dcterms:W3CDTF">2014-12-30T23:55:53Z</dcterms:created>
  <dcterms:modified xsi:type="dcterms:W3CDTF">2019-07-16T04:04:24Z</dcterms:modified>
</cp:coreProperties>
</file>