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embedTrueTypeFonts="1" saveSubsetFonts="1">
  <p:sldMasterIdLst>
    <p:sldMasterId id="2147483661" r:id="rId1"/>
  </p:sldMasterIdLst>
  <p:notesMasterIdLst>
    <p:notesMasterId r:id="rId15"/>
  </p:notesMasterIdLst>
  <p:handoutMasterIdLst>
    <p:handoutMasterId r:id="rId16"/>
  </p:handoutMasterIdLst>
  <p:sldIdLst>
    <p:sldId id="257" r:id="rId2"/>
    <p:sldId id="258" r:id="rId3"/>
    <p:sldId id="259" r:id="rId4"/>
    <p:sldId id="273" r:id="rId5"/>
    <p:sldId id="272" r:id="rId6"/>
    <p:sldId id="275" r:id="rId7"/>
    <p:sldId id="276" r:id="rId8"/>
    <p:sldId id="281" r:id="rId9"/>
    <p:sldId id="282" r:id="rId10"/>
    <p:sldId id="283" r:id="rId11"/>
    <p:sldId id="284" r:id="rId12"/>
    <p:sldId id="280" r:id="rId13"/>
    <p:sldId id="271" r:id="rId14"/>
  </p:sldIdLst>
  <p:sldSz cx="9906000" cy="6858000" type="A4"/>
  <p:notesSz cx="6797675" cy="9926638"/>
  <p:embeddedFontLst>
    <p:embeddedFont>
      <p:font typeface="맑은 고딕" panose="020B0503020000020004" pitchFamily="50" charset="-127"/>
      <p:regular r:id="rId17"/>
      <p:bold r:id="rId18"/>
    </p:embeddedFont>
    <p:embeddedFont>
      <p:font typeface="가는각진제목체" panose="02030600000101010101" pitchFamily="18" charset="-127"/>
      <p:regular r:id="rId19"/>
    </p:embeddedFont>
  </p:embeddedFontLst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97D"/>
    <a:srgbClr val="000099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1964" autoAdjust="0"/>
    <p:restoredTop sz="94660"/>
  </p:normalViewPr>
  <p:slideViewPr>
    <p:cSldViewPr showGuides="1">
      <p:cViewPr>
        <p:scale>
          <a:sx n="95" d="100"/>
          <a:sy n="95" d="100"/>
        </p:scale>
        <p:origin x="-638" y="230"/>
      </p:cViewPr>
      <p:guideLst>
        <p:guide orient="horz" pos="2160"/>
        <p:guide orient="horz" pos="4065"/>
        <p:guide pos="3120"/>
        <p:guide pos="126"/>
        <p:guide pos="417"/>
        <p:guide pos="614"/>
        <p:guide pos="6019"/>
        <p:guide pos="6068"/>
        <p:guide pos="149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84" d="100"/>
          <a:sy n="84" d="100"/>
        </p:scale>
        <p:origin x="-3642" y="-10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98" tIns="45649" rIns="91298" bIns="45649" numCol="1" anchor="t" anchorCtr="0" compatLnSpc="1">
            <a:prstTxWarp prst="textNoShape">
              <a:avLst/>
            </a:prstTxWarp>
          </a:bodyPr>
          <a:lstStyle>
            <a:lvl1pPr defTabSz="912309" eaLnBrk="0" hangingPunct="0">
              <a:defRPr sz="13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98" tIns="45649" rIns="91298" bIns="45649" numCol="1" anchor="t" anchorCtr="0" compatLnSpc="1">
            <a:prstTxWarp prst="textNoShape">
              <a:avLst/>
            </a:prstTxWarp>
          </a:bodyPr>
          <a:lstStyle>
            <a:lvl1pPr algn="r" defTabSz="912309" eaLnBrk="0" hangingPunct="0">
              <a:defRPr sz="13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691B7C0C-CFC8-472B-88FA-29C04C5D7351}" type="datetimeFigureOut">
              <a:rPr lang="ko-KR" altLang="en-US"/>
              <a:pPr>
                <a:defRPr/>
              </a:pPr>
              <a:t>2015-09-11</a:t>
            </a:fld>
            <a:endParaRPr lang="en-US" altLang="ko-KR" dirty="0"/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98" tIns="45649" rIns="91298" bIns="45649" numCol="1" anchor="b" anchorCtr="0" compatLnSpc="1">
            <a:prstTxWarp prst="textNoShape">
              <a:avLst/>
            </a:prstTxWarp>
          </a:bodyPr>
          <a:lstStyle>
            <a:lvl1pPr defTabSz="912309" eaLnBrk="0" hangingPunct="0">
              <a:defRPr sz="13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98" tIns="45649" rIns="91298" bIns="45649" numCol="1" anchor="b" anchorCtr="0" compatLnSpc="1">
            <a:prstTxWarp prst="textNoShape">
              <a:avLst/>
            </a:prstTxWarp>
          </a:bodyPr>
          <a:lstStyle>
            <a:lvl1pPr algn="r" defTabSz="912309" eaLnBrk="0" hangingPunct="0">
              <a:defRPr sz="13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8DBA197C-96B5-4B4B-A1DC-B0C8A614C9C4}" type="slidenum">
              <a:rPr lang="ko-KR" altLang="en-US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7837676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298" tIns="45649" rIns="91298" bIns="45649" numCol="1" anchor="t" anchorCtr="0" compatLnSpc="1">
            <a:prstTxWarp prst="textNoShape">
              <a:avLst/>
            </a:prstTxWarp>
          </a:bodyPr>
          <a:lstStyle>
            <a:lvl1pPr defTabSz="912309">
              <a:defRPr sz="13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298" tIns="45649" rIns="91298" bIns="45649" numCol="1" anchor="t" anchorCtr="0" compatLnSpc="1">
            <a:prstTxWarp prst="textNoShape">
              <a:avLst/>
            </a:prstTxWarp>
          </a:bodyPr>
          <a:lstStyle>
            <a:lvl1pPr algn="r" defTabSz="912309">
              <a:defRPr sz="13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7443AD26-7977-4A67-BD34-A6623F559F79}" type="datetimeFigureOut">
              <a:rPr lang="ko-KR" altLang="en-US"/>
              <a:pPr>
                <a:defRPr/>
              </a:pPr>
              <a:t>2015-09-11</a:t>
            </a:fld>
            <a:endParaRPr lang="en-US" altLang="ko-KR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711200" y="744538"/>
            <a:ext cx="53752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91" tIns="46095" rIns="92191" bIns="46095" rtlCol="0" anchor="ctr"/>
          <a:lstStyle/>
          <a:p>
            <a:pPr lvl="0"/>
            <a:endParaRPr lang="ko-KR" altLang="en-US" noProof="0" dirty="0" smtClean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 bwMode="auto">
          <a:xfrm>
            <a:off x="679450" y="4716463"/>
            <a:ext cx="5438775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298" tIns="45649" rIns="91298" bIns="4564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298" tIns="45649" rIns="91298" bIns="45649" numCol="1" anchor="b" anchorCtr="0" compatLnSpc="1">
            <a:prstTxWarp prst="textNoShape">
              <a:avLst/>
            </a:prstTxWarp>
          </a:bodyPr>
          <a:lstStyle>
            <a:lvl1pPr defTabSz="912309">
              <a:defRPr sz="13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298" tIns="45649" rIns="91298" bIns="45649" numCol="1" anchor="b" anchorCtr="0" compatLnSpc="1">
            <a:prstTxWarp prst="textNoShape">
              <a:avLst/>
            </a:prstTxWarp>
          </a:bodyPr>
          <a:lstStyle>
            <a:lvl1pPr algn="r" defTabSz="912309">
              <a:defRPr sz="13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80169FE5-BC9C-4358-AA42-5275FB19F71D}" type="slidenum">
              <a:rPr lang="ko-KR" altLang="en-US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5304284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ko-KR" altLang="en-US" smtClean="0"/>
          </a:p>
        </p:txBody>
      </p:sp>
      <p:sp>
        <p:nvSpPr>
          <p:cNvPr id="2150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defTabSz="911225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defTabSz="911225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defTabSz="911225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defTabSz="911225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/>
            <a:fld id="{C64CD593-ACBC-4F2B-8C9F-7675F1621869}" type="slidenum">
              <a:rPr lang="ko-KR" altLang="en-US" smtClean="0"/>
              <a:pPr eaLnBrk="1" hangingPunct="1"/>
              <a:t>2</a:t>
            </a:fld>
            <a:endParaRPr lang="en-US" altLang="ko-KR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ko-KR" altLang="en-US" smtClean="0"/>
          </a:p>
        </p:txBody>
      </p:sp>
      <p:sp>
        <p:nvSpPr>
          <p:cNvPr id="2150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defTabSz="911225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defTabSz="911225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defTabSz="911225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defTabSz="911225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/>
            <a:fld id="{C64CD593-ACBC-4F2B-8C9F-7675F1621869}" type="slidenum">
              <a:rPr lang="ko-KR" altLang="en-US" smtClean="0"/>
              <a:pPr eaLnBrk="1" hangingPunct="1"/>
              <a:t>11</a:t>
            </a:fld>
            <a:endParaRPr lang="en-US" altLang="ko-K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ko-KR" altLang="en-US" smtClean="0"/>
          </a:p>
        </p:txBody>
      </p:sp>
      <p:sp>
        <p:nvSpPr>
          <p:cNvPr id="2150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defTabSz="911225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defTabSz="911225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defTabSz="911225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defTabSz="911225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/>
            <a:fld id="{C64CD593-ACBC-4F2B-8C9F-7675F1621869}" type="slidenum">
              <a:rPr lang="ko-KR" altLang="en-US" smtClean="0"/>
              <a:pPr eaLnBrk="1" hangingPunct="1"/>
              <a:t>3</a:t>
            </a:fld>
            <a:endParaRPr lang="en-US" altLang="ko-K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ko-KR" altLang="en-US" smtClean="0"/>
          </a:p>
        </p:txBody>
      </p:sp>
      <p:sp>
        <p:nvSpPr>
          <p:cNvPr id="2150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defTabSz="911225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defTabSz="911225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defTabSz="911225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defTabSz="911225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/>
            <a:fld id="{C64CD593-ACBC-4F2B-8C9F-7675F1621869}" type="slidenum">
              <a:rPr lang="ko-KR" altLang="en-US" smtClean="0"/>
              <a:pPr eaLnBrk="1" hangingPunct="1"/>
              <a:t>4</a:t>
            </a:fld>
            <a:endParaRPr lang="en-US" altLang="ko-K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ko-KR" altLang="en-US" smtClean="0"/>
          </a:p>
        </p:txBody>
      </p:sp>
      <p:sp>
        <p:nvSpPr>
          <p:cNvPr id="2150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defTabSz="911225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defTabSz="911225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defTabSz="911225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defTabSz="911225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/>
            <a:fld id="{C64CD593-ACBC-4F2B-8C9F-7675F1621869}" type="slidenum">
              <a:rPr lang="ko-KR" altLang="en-US" smtClean="0"/>
              <a:pPr eaLnBrk="1" hangingPunct="1"/>
              <a:t>5</a:t>
            </a:fld>
            <a:endParaRPr lang="en-US" altLang="ko-KR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ko-KR" altLang="en-US" smtClean="0"/>
          </a:p>
        </p:txBody>
      </p:sp>
      <p:sp>
        <p:nvSpPr>
          <p:cNvPr id="2150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defTabSz="911225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defTabSz="911225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defTabSz="911225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defTabSz="911225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/>
            <a:fld id="{C64CD593-ACBC-4F2B-8C9F-7675F1621869}" type="slidenum">
              <a:rPr lang="ko-KR" altLang="en-US" smtClean="0"/>
              <a:pPr eaLnBrk="1" hangingPunct="1"/>
              <a:t>6</a:t>
            </a:fld>
            <a:endParaRPr lang="en-US" altLang="ko-KR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ko-KR" altLang="en-US" smtClean="0"/>
          </a:p>
        </p:txBody>
      </p:sp>
      <p:sp>
        <p:nvSpPr>
          <p:cNvPr id="2150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defTabSz="911225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defTabSz="911225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defTabSz="911225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defTabSz="911225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/>
            <a:fld id="{C64CD593-ACBC-4F2B-8C9F-7675F1621869}" type="slidenum">
              <a:rPr lang="ko-KR" altLang="en-US" smtClean="0"/>
              <a:pPr eaLnBrk="1" hangingPunct="1"/>
              <a:t>7</a:t>
            </a:fld>
            <a:endParaRPr lang="en-US" altLang="ko-KR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ko-KR" altLang="en-US" smtClean="0"/>
          </a:p>
        </p:txBody>
      </p:sp>
      <p:sp>
        <p:nvSpPr>
          <p:cNvPr id="2150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defTabSz="911225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defTabSz="911225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defTabSz="911225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defTabSz="911225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/>
            <a:fld id="{C64CD593-ACBC-4F2B-8C9F-7675F1621869}" type="slidenum">
              <a:rPr lang="ko-KR" altLang="en-US" smtClean="0"/>
              <a:pPr eaLnBrk="1" hangingPunct="1"/>
              <a:t>8</a:t>
            </a:fld>
            <a:endParaRPr lang="en-US" altLang="ko-KR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ko-KR" altLang="en-US" smtClean="0"/>
          </a:p>
        </p:txBody>
      </p:sp>
      <p:sp>
        <p:nvSpPr>
          <p:cNvPr id="2150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defTabSz="911225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defTabSz="911225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defTabSz="911225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defTabSz="911225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/>
            <a:fld id="{C64CD593-ACBC-4F2B-8C9F-7675F1621869}" type="slidenum">
              <a:rPr lang="ko-KR" altLang="en-US" smtClean="0"/>
              <a:pPr eaLnBrk="1" hangingPunct="1"/>
              <a:t>9</a:t>
            </a:fld>
            <a:endParaRPr lang="en-US" altLang="ko-KR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ko-KR" altLang="en-US" smtClean="0"/>
          </a:p>
        </p:txBody>
      </p:sp>
      <p:sp>
        <p:nvSpPr>
          <p:cNvPr id="2150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defTabSz="911225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defTabSz="911225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defTabSz="911225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defTabSz="911225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/>
            <a:fld id="{C64CD593-ACBC-4F2B-8C9F-7675F1621869}" type="slidenum">
              <a:rPr lang="ko-KR" altLang="en-US" smtClean="0"/>
              <a:pPr eaLnBrk="1" hangingPunct="1"/>
              <a:t>10</a:t>
            </a:fld>
            <a:endParaRPr lang="en-US" altLang="ko-K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hsoh\바탕 화면\template\87\03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13" y="690563"/>
            <a:ext cx="9321800" cy="554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Line 28"/>
          <p:cNvSpPr>
            <a:spLocks noChangeShapeType="1"/>
          </p:cNvSpPr>
          <p:nvPr userDrawn="1"/>
        </p:nvSpPr>
        <p:spPr bwMode="auto">
          <a:xfrm>
            <a:off x="273050" y="696913"/>
            <a:ext cx="9220200" cy="0"/>
          </a:xfrm>
          <a:prstGeom prst="line">
            <a:avLst/>
          </a:prstGeom>
          <a:noFill/>
          <a:ln w="9525">
            <a:solidFill>
              <a:srgbClr val="F1AB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1B1C5F8-E734-4240-8050-E61925C4A97A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  <p:sp>
        <p:nvSpPr>
          <p:cNvPr id="11" name="Rectangle 29"/>
          <p:cNvSpPr>
            <a:spLocks noChangeArrowheads="1"/>
          </p:cNvSpPr>
          <p:nvPr userDrawn="1"/>
        </p:nvSpPr>
        <p:spPr bwMode="auto">
          <a:xfrm>
            <a:off x="128465" y="6386264"/>
            <a:ext cx="352839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/>
            <a:r>
              <a:rPr lang="en-US" altLang="ko-KR" sz="1400" b="1" dirty="0" smtClean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SOC</a:t>
            </a:r>
            <a:r>
              <a:rPr lang="ko-KR" altLang="en-US" sz="1400" b="1" dirty="0" smtClean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회계포럼</a:t>
            </a:r>
            <a:r>
              <a:rPr lang="en-US" altLang="ko-KR" sz="1400" b="1" dirty="0" smtClean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, </a:t>
            </a:r>
            <a:r>
              <a:rPr lang="ko-KR" altLang="en-US" sz="1400" b="1" dirty="0" smtClean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대한건설협회</a:t>
            </a:r>
            <a:endParaRPr lang="ko-KR" altLang="en-US" sz="1400" b="1" dirty="0">
              <a:solidFill>
                <a:srgbClr val="1F497D"/>
              </a:solidFill>
              <a:latin typeface="가는각진제목체" panose="02030600000101010101" pitchFamily="18" charset="-127"/>
              <a:ea typeface="가는각진제목체" panose="02030600000101010101" pitchFamily="18" charset="-127"/>
            </a:endParaRPr>
          </a:p>
        </p:txBody>
      </p:sp>
      <p:sp>
        <p:nvSpPr>
          <p:cNvPr id="12" name="Rectangle 29"/>
          <p:cNvSpPr>
            <a:spLocks noChangeArrowheads="1"/>
          </p:cNvSpPr>
          <p:nvPr userDrawn="1"/>
        </p:nvSpPr>
        <p:spPr bwMode="auto">
          <a:xfrm>
            <a:off x="4664968" y="220578"/>
            <a:ext cx="495561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/>
            <a:r>
              <a:rPr lang="ko-KR" altLang="en-US" sz="2000" b="1" dirty="0" smtClean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「민자사업 </a:t>
            </a:r>
            <a:r>
              <a:rPr lang="ko-KR" altLang="en-US" sz="2000" b="1" dirty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활성화를 위한 회계</a:t>
            </a:r>
            <a:r>
              <a:rPr lang="en-US" altLang="ko-KR" sz="2000" b="1" dirty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/</a:t>
            </a:r>
            <a:r>
              <a:rPr lang="ko-KR" altLang="en-US" sz="2000" b="1" dirty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세무 진단 세미나」</a:t>
            </a:r>
          </a:p>
        </p:txBody>
      </p:sp>
    </p:spTree>
    <p:extLst>
      <p:ext uri="{BB962C8B-B14F-4D97-AF65-F5344CB8AC3E}">
        <p14:creationId xmlns:p14="http://schemas.microsoft.com/office/powerpoint/2010/main" val="8616082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537450" y="6376988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DAC13CA-E6AF-46DA-9F2B-07A4E301BF2C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 charset="0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g"/><Relationship Id="rId13" Type="http://schemas.openxmlformats.org/officeDocument/2006/relationships/image" Target="../media/image17.jpg"/><Relationship Id="rId3" Type="http://schemas.openxmlformats.org/officeDocument/2006/relationships/hyperlink" Target="mailto:j-ksan@hanmail.net" TargetMode="External"/><Relationship Id="rId7" Type="http://schemas.openxmlformats.org/officeDocument/2006/relationships/image" Target="../media/image7.jpg"/><Relationship Id="rId12" Type="http://schemas.openxmlformats.org/officeDocument/2006/relationships/image" Target="../media/image16.jpe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11" Type="http://schemas.openxmlformats.org/officeDocument/2006/relationships/image" Target="../media/image6.png"/><Relationship Id="rId5" Type="http://schemas.openxmlformats.org/officeDocument/2006/relationships/image" Target="../media/image4.jpeg"/><Relationship Id="rId15" Type="http://schemas.openxmlformats.org/officeDocument/2006/relationships/image" Target="../media/image19.png"/><Relationship Id="rId10" Type="http://schemas.openxmlformats.org/officeDocument/2006/relationships/image" Target="../media/image15.png"/><Relationship Id="rId4" Type="http://schemas.openxmlformats.org/officeDocument/2006/relationships/hyperlink" Target="mailto:ewlee@jisungacc.com" TargetMode="External"/><Relationship Id="rId9" Type="http://schemas.openxmlformats.org/officeDocument/2006/relationships/image" Target="../media/image14.jpg"/><Relationship Id="rId1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 Box 7"/>
          <p:cNvSpPr txBox="1">
            <a:spLocks noChangeArrowheads="1"/>
          </p:cNvSpPr>
          <p:nvPr/>
        </p:nvSpPr>
        <p:spPr bwMode="auto">
          <a:xfrm>
            <a:off x="415925" y="6308725"/>
            <a:ext cx="3103563" cy="30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4306" tIns="52153" rIns="104306" bIns="52153">
            <a:spAutoFit/>
          </a:bodyPr>
          <a:lstStyle>
            <a:lvl1pPr defTabSz="1042988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defTabSz="1042988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defTabSz="1042988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defTabSz="1042988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defTabSz="1042988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defTabSz="10429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defTabSz="10429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defTabSz="10429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defTabSz="10429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latinLnBrk="0" hangingPunct="1"/>
            <a:r>
              <a:rPr kumimoji="0" lang="en-US" altLang="ko-KR" sz="1300" dirty="0" smtClean="0">
                <a:solidFill>
                  <a:srgbClr val="808080"/>
                </a:solidFill>
                <a:latin typeface="Arial" pitchFamily="34" charset="0"/>
                <a:cs typeface="Arial" pitchFamily="34" charset="0"/>
              </a:rPr>
              <a:t>SOC</a:t>
            </a:r>
            <a:r>
              <a:rPr kumimoji="0" lang="ko-KR" altLang="en-US" sz="1300" dirty="0" smtClean="0">
                <a:solidFill>
                  <a:srgbClr val="808080"/>
                </a:solidFill>
                <a:latin typeface="Arial" pitchFamily="34" charset="0"/>
                <a:cs typeface="Arial" pitchFamily="34" charset="0"/>
              </a:rPr>
              <a:t>회계포럼</a:t>
            </a:r>
            <a:r>
              <a:rPr kumimoji="0" lang="en-US" altLang="ko-KR" sz="1300" dirty="0" smtClean="0">
                <a:solidFill>
                  <a:srgbClr val="80808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kumimoji="0" lang="ko-KR" altLang="en-US" sz="1300" smtClean="0">
                <a:solidFill>
                  <a:srgbClr val="808080"/>
                </a:solidFill>
                <a:latin typeface="Arial" pitchFamily="34" charset="0"/>
                <a:cs typeface="Arial" pitchFamily="34" charset="0"/>
              </a:rPr>
              <a:t>대한건설협회</a:t>
            </a:r>
            <a:endParaRPr kumimoji="0" lang="en-US" altLang="ko-KR" sz="1300" dirty="0">
              <a:solidFill>
                <a:srgbClr val="80808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8" name="Picture 4" descr="200290855-001_low r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90600"/>
            <a:ext cx="9906000" cy="2078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9" name="Rectangle 29"/>
          <p:cNvSpPr>
            <a:spLocks noChangeArrowheads="1"/>
          </p:cNvSpPr>
          <p:nvPr/>
        </p:nvSpPr>
        <p:spPr bwMode="auto">
          <a:xfrm>
            <a:off x="370366" y="3593763"/>
            <a:ext cx="847106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/>
            <a:r>
              <a:rPr lang="ko-KR" altLang="en-US" sz="3600" b="1" dirty="0" smtClean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「민자사업 </a:t>
            </a:r>
            <a:r>
              <a:rPr lang="ko-KR" altLang="en-US" sz="3600" b="1" dirty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활성화를 위한 회계</a:t>
            </a:r>
            <a:r>
              <a:rPr lang="en-US" altLang="ko-KR" sz="3600" b="1" dirty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/</a:t>
            </a:r>
            <a:r>
              <a:rPr lang="ko-KR" altLang="en-US" sz="3600" b="1" dirty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세무 진단 세미나」</a:t>
            </a:r>
          </a:p>
        </p:txBody>
      </p:sp>
      <p:sp>
        <p:nvSpPr>
          <p:cNvPr id="9" name="Rectangle 29"/>
          <p:cNvSpPr>
            <a:spLocks noChangeArrowheads="1"/>
          </p:cNvSpPr>
          <p:nvPr/>
        </p:nvSpPr>
        <p:spPr bwMode="auto">
          <a:xfrm>
            <a:off x="396875" y="4601380"/>
            <a:ext cx="549222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/>
            <a:r>
              <a:rPr lang="en-US" altLang="ko-KR" sz="2000" b="1" dirty="0" smtClean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2015. 9. 17</a:t>
            </a:r>
            <a:endParaRPr lang="ko-KR" altLang="en-US" sz="2000" b="1" dirty="0">
              <a:solidFill>
                <a:srgbClr val="1F497D"/>
              </a:solidFill>
              <a:latin typeface="가는각진제목체" panose="02030600000101010101" pitchFamily="18" charset="-127"/>
              <a:ea typeface="가는각진제목체" panose="02030600000101010101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29"/>
          <p:cNvSpPr>
            <a:spLocks noChangeArrowheads="1"/>
          </p:cNvSpPr>
          <p:nvPr/>
        </p:nvSpPr>
        <p:spPr bwMode="auto">
          <a:xfrm>
            <a:off x="2504728" y="939497"/>
            <a:ext cx="619268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/>
            <a:r>
              <a:rPr lang="ko-KR" altLang="en-US" sz="2800" b="1" dirty="0" smtClean="0">
                <a:solidFill>
                  <a:srgbClr val="1F497D"/>
                </a:solidFill>
                <a:latin typeface="맑은 고딕"/>
                <a:ea typeface="맑은 고딕"/>
              </a:rPr>
              <a:t>◎ 민자사업 관련 법인세 및 기타세제</a:t>
            </a:r>
            <a:endParaRPr lang="ko-KR" altLang="en-US" sz="1600" b="1" dirty="0">
              <a:solidFill>
                <a:srgbClr val="1F497D"/>
              </a:solidFill>
              <a:latin typeface="가는각진제목체" panose="02030600000101010101" pitchFamily="18" charset="-127"/>
              <a:ea typeface="가는각진제목체" panose="02030600000101010101" pitchFamily="18" charset="-127"/>
            </a:endParaRPr>
          </a:p>
        </p:txBody>
      </p:sp>
      <p:sp>
        <p:nvSpPr>
          <p:cNvPr id="6" name="Rectangle 29"/>
          <p:cNvSpPr>
            <a:spLocks noChangeArrowheads="1"/>
          </p:cNvSpPr>
          <p:nvPr/>
        </p:nvSpPr>
        <p:spPr bwMode="auto">
          <a:xfrm>
            <a:off x="2576736" y="3818947"/>
            <a:ext cx="669674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ko-KR" altLang="en-US" sz="2000" b="1" dirty="0" smtClean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발표자 </a:t>
            </a:r>
            <a:r>
              <a:rPr lang="en-US" altLang="ko-KR" sz="2000" b="1" dirty="0" smtClean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: </a:t>
            </a:r>
            <a:r>
              <a:rPr lang="ko-KR" altLang="en-US" sz="2000" b="1" dirty="0" smtClean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박홍</a:t>
            </a:r>
            <a:r>
              <a:rPr lang="ko-KR" altLang="en-US" sz="2000" b="1" dirty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규</a:t>
            </a:r>
            <a:r>
              <a:rPr lang="ko-KR" altLang="en-US" sz="2000" b="1" dirty="0" smtClean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 회계사</a:t>
            </a:r>
            <a:endParaRPr lang="en-US" altLang="ko-KR" sz="2000" b="1" dirty="0">
              <a:solidFill>
                <a:srgbClr val="1F497D"/>
              </a:solidFill>
              <a:latin typeface="가는각진제목체" panose="02030600000101010101" pitchFamily="18" charset="-127"/>
              <a:ea typeface="가는각진제목체" panose="02030600000101010101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6496" y="971436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solidFill>
                  <a:schemeClr val="bg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제</a:t>
            </a:r>
            <a:r>
              <a:rPr lang="en-US" altLang="ko-KR" dirty="0">
                <a:solidFill>
                  <a:schemeClr val="bg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3</a:t>
            </a:r>
            <a:r>
              <a:rPr lang="ko-KR" altLang="en-US" dirty="0" smtClean="0">
                <a:solidFill>
                  <a:schemeClr val="bg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주제</a:t>
            </a:r>
            <a:endParaRPr lang="en-US" altLang="ko-KR" dirty="0" smtClean="0">
              <a:solidFill>
                <a:schemeClr val="bg1"/>
              </a:solidFill>
              <a:latin typeface="가는각진제목체" panose="02030600000101010101" pitchFamily="18" charset="-127"/>
              <a:ea typeface="가는각진제목체" panose="02030600000101010101" pitchFamily="18" charset="-127"/>
            </a:endParaRPr>
          </a:p>
        </p:txBody>
      </p:sp>
      <p:pic>
        <p:nvPicPr>
          <p:cNvPr id="9" name="Picture 20" descr="crowe horwath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7165" y="4221088"/>
            <a:ext cx="2220211" cy="494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Z:\2015\ADMIN\전산실\graphic\logo\한울로고2 복사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2881" y="4221088"/>
            <a:ext cx="2205290" cy="54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6085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29"/>
          <p:cNvSpPr>
            <a:spLocks noChangeArrowheads="1"/>
          </p:cNvSpPr>
          <p:nvPr/>
        </p:nvSpPr>
        <p:spPr bwMode="auto">
          <a:xfrm>
            <a:off x="2504728" y="939497"/>
            <a:ext cx="619268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/>
            <a:r>
              <a:rPr lang="ko-KR" altLang="en-US" sz="2800" b="1" dirty="0" smtClean="0">
                <a:solidFill>
                  <a:srgbClr val="1F497D"/>
                </a:solidFill>
                <a:latin typeface="맑은 고딕"/>
                <a:ea typeface="맑은 고딕"/>
              </a:rPr>
              <a:t>◎ 새로운 민자사업방식 실무적 접근</a:t>
            </a:r>
            <a:endParaRPr lang="ko-KR" altLang="en-US" sz="1600" b="1" dirty="0">
              <a:solidFill>
                <a:srgbClr val="1F497D"/>
              </a:solidFill>
              <a:latin typeface="가는각진제목체" panose="02030600000101010101" pitchFamily="18" charset="-127"/>
              <a:ea typeface="가는각진제목체" panose="02030600000101010101" pitchFamily="18" charset="-127"/>
            </a:endParaRPr>
          </a:p>
        </p:txBody>
      </p:sp>
      <p:sp>
        <p:nvSpPr>
          <p:cNvPr id="6" name="Rectangle 29"/>
          <p:cNvSpPr>
            <a:spLocks noChangeArrowheads="1"/>
          </p:cNvSpPr>
          <p:nvPr/>
        </p:nvSpPr>
        <p:spPr bwMode="auto">
          <a:xfrm>
            <a:off x="2576736" y="3665059"/>
            <a:ext cx="669674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ko-KR" altLang="en-US" sz="2000" b="1" dirty="0" smtClean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발표자 </a:t>
            </a:r>
            <a:r>
              <a:rPr lang="en-US" altLang="ko-KR" sz="2000" b="1" dirty="0" smtClean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: </a:t>
            </a:r>
            <a:r>
              <a:rPr lang="ko-KR" altLang="en-US" sz="2000" b="1" dirty="0" smtClean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김용</a:t>
            </a:r>
            <a:r>
              <a:rPr lang="ko-KR" altLang="en-US" sz="2000" b="1" dirty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주</a:t>
            </a:r>
            <a:r>
              <a:rPr lang="ko-KR" altLang="en-US" sz="2000" b="1" dirty="0" smtClean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 회계사 </a:t>
            </a:r>
            <a:endParaRPr lang="en-US" altLang="ko-KR" sz="2000" b="1" dirty="0">
              <a:solidFill>
                <a:srgbClr val="1F497D"/>
              </a:solidFill>
              <a:latin typeface="가는각진제목체" panose="02030600000101010101" pitchFamily="18" charset="-127"/>
              <a:ea typeface="가는각진제목체" panose="02030600000101010101" pitchFamily="18" charset="-127"/>
            </a:endParaRPr>
          </a:p>
          <a:p>
            <a:pPr eaLnBrk="1" hangingPunct="1"/>
            <a:r>
              <a:rPr lang="en-US" altLang="ko-KR" sz="2000" b="1" dirty="0" smtClean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            (</a:t>
            </a:r>
            <a:r>
              <a:rPr lang="ko-KR" altLang="en-US" sz="2000" b="1" dirty="0" smtClean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삼덕 회계법인</a:t>
            </a:r>
            <a:r>
              <a:rPr lang="en-US" altLang="ko-KR" sz="2000" b="1" dirty="0" smtClean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)</a:t>
            </a:r>
            <a:endParaRPr lang="en-US" altLang="ko-KR" sz="2000" b="1" dirty="0">
              <a:solidFill>
                <a:srgbClr val="1F497D"/>
              </a:solidFill>
              <a:latin typeface="가는각진제목체" panose="02030600000101010101" pitchFamily="18" charset="-127"/>
              <a:ea typeface="가는각진제목체" panose="02030600000101010101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6496" y="971436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solidFill>
                  <a:schemeClr val="bg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제</a:t>
            </a:r>
            <a:r>
              <a:rPr lang="en-US" altLang="ko-KR" dirty="0" smtClean="0">
                <a:solidFill>
                  <a:schemeClr val="bg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4</a:t>
            </a:r>
            <a:r>
              <a:rPr lang="ko-KR" altLang="en-US" dirty="0" smtClean="0">
                <a:solidFill>
                  <a:schemeClr val="bg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주제</a:t>
            </a:r>
            <a:endParaRPr lang="en-US" altLang="ko-KR" dirty="0" smtClean="0">
              <a:solidFill>
                <a:schemeClr val="bg1"/>
              </a:solidFill>
              <a:latin typeface="가는각진제목체" panose="02030600000101010101" pitchFamily="18" charset="-127"/>
              <a:ea typeface="가는각진제목체" panose="02030600000101010101" pitchFamily="18" charset="-127"/>
            </a:endParaRPr>
          </a:p>
        </p:txBody>
      </p:sp>
      <p:pic>
        <p:nvPicPr>
          <p:cNvPr id="8" name="그림 7" descr="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03877" y="3997608"/>
            <a:ext cx="1200150" cy="455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8840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29"/>
          <p:cNvSpPr>
            <a:spLocks noChangeArrowheads="1"/>
          </p:cNvSpPr>
          <p:nvPr/>
        </p:nvSpPr>
        <p:spPr bwMode="auto">
          <a:xfrm>
            <a:off x="2504728" y="939497"/>
            <a:ext cx="549222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/>
            <a:r>
              <a:rPr lang="ko-KR" altLang="en-US" sz="2800" b="1" dirty="0" smtClean="0">
                <a:solidFill>
                  <a:srgbClr val="1F497D"/>
                </a:solidFill>
                <a:latin typeface="맑은 고딕"/>
                <a:ea typeface="맑은 고딕"/>
              </a:rPr>
              <a:t>◎ </a:t>
            </a:r>
            <a:r>
              <a:rPr lang="en-US" altLang="ko-KR" sz="2800" b="1" dirty="0" smtClean="0">
                <a:solidFill>
                  <a:srgbClr val="1F497D"/>
                </a:solidFill>
                <a:latin typeface="맑은 고딕"/>
                <a:ea typeface="맑은 고딕"/>
              </a:rPr>
              <a:t>Question &amp; Answer</a:t>
            </a:r>
            <a:endParaRPr lang="ko-KR" altLang="en-US" sz="1600" b="1" dirty="0">
              <a:solidFill>
                <a:srgbClr val="1F497D"/>
              </a:solidFill>
              <a:latin typeface="가는각진제목체" panose="02030600000101010101" pitchFamily="18" charset="-127"/>
              <a:ea typeface="가는각진제목체" panose="02030600000101010101" pitchFamily="18" charset="-127"/>
            </a:endParaRPr>
          </a:p>
        </p:txBody>
      </p:sp>
      <p:sp>
        <p:nvSpPr>
          <p:cNvPr id="6" name="Rectangle 29"/>
          <p:cNvSpPr>
            <a:spLocks noChangeArrowheads="1"/>
          </p:cNvSpPr>
          <p:nvPr/>
        </p:nvSpPr>
        <p:spPr bwMode="auto">
          <a:xfrm>
            <a:off x="2576736" y="3818947"/>
            <a:ext cx="669674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en-US" altLang="ko-KR" sz="2000" b="1" dirty="0" smtClean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Q&amp;A</a:t>
            </a:r>
            <a:endParaRPr lang="en-US" altLang="ko-KR" sz="2000" b="1" dirty="0">
              <a:solidFill>
                <a:srgbClr val="1F497D"/>
              </a:solidFill>
              <a:latin typeface="가는각진제목체" panose="02030600000101010101" pitchFamily="18" charset="-127"/>
              <a:ea typeface="가는각진제목체" panose="02030600000101010101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6496" y="971436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olidFill>
                  <a:schemeClr val="bg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Q&amp;A</a:t>
            </a:r>
          </a:p>
        </p:txBody>
      </p:sp>
    </p:spTree>
    <p:extLst>
      <p:ext uri="{BB962C8B-B14F-4D97-AF65-F5344CB8AC3E}">
        <p14:creationId xmlns:p14="http://schemas.microsoft.com/office/powerpoint/2010/main" val="806577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96816" y="2996952"/>
            <a:ext cx="49685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5400" dirty="0" smtClean="0"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감사합니다</a:t>
            </a:r>
            <a:r>
              <a:rPr lang="en-US" altLang="ko-KR" sz="5400" dirty="0" smtClean="0"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!</a:t>
            </a:r>
            <a:endParaRPr lang="ko-KR" altLang="en-US" sz="5400" dirty="0">
              <a:latin typeface="가는각진제목체" panose="02030600000101010101" pitchFamily="18" charset="-127"/>
              <a:ea typeface="가는각진제목체" panose="02030600000101010101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6496" y="971436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solidFill>
                  <a:schemeClr val="bg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폐</a:t>
            </a:r>
            <a:r>
              <a:rPr lang="ko-KR" altLang="en-US" dirty="0">
                <a:solidFill>
                  <a:schemeClr val="bg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hsoh\바탕 화면\template\87\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367"/>
          <a:stretch>
            <a:fillRect/>
          </a:stretch>
        </p:blipFill>
        <p:spPr bwMode="auto">
          <a:xfrm>
            <a:off x="0" y="857250"/>
            <a:ext cx="9906000" cy="501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TextBox 12"/>
          <p:cNvSpPr txBox="1">
            <a:spLocks noChangeArrowheads="1"/>
          </p:cNvSpPr>
          <p:nvPr/>
        </p:nvSpPr>
        <p:spPr bwMode="auto">
          <a:xfrm>
            <a:off x="896938" y="1052736"/>
            <a:ext cx="30416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/>
            <a:r>
              <a:rPr kumimoji="0" lang="en-US" altLang="ko-KR" sz="2000" b="1" dirty="0">
                <a:solidFill>
                  <a:srgbClr val="FFFF00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Contents</a:t>
            </a:r>
            <a:endParaRPr kumimoji="0" lang="ko-KR" altLang="en-US" sz="2000" b="1" dirty="0">
              <a:solidFill>
                <a:srgbClr val="FFFF00"/>
              </a:solidFill>
              <a:latin typeface="Arial" pitchFamily="34" charset="0"/>
              <a:ea typeface="맑은 고딕" pitchFamily="50" charset="-127"/>
              <a:cs typeface="Arial" pitchFamily="34" charset="0"/>
            </a:endParaRPr>
          </a:p>
        </p:txBody>
      </p:sp>
      <p:cxnSp>
        <p:nvCxnSpPr>
          <p:cNvPr id="16" name="직선 연결선 15"/>
          <p:cNvCxnSpPr/>
          <p:nvPr/>
        </p:nvCxnSpPr>
        <p:spPr>
          <a:xfrm>
            <a:off x="974725" y="1452786"/>
            <a:ext cx="7878763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2" name="Line 28"/>
          <p:cNvSpPr>
            <a:spLocks noChangeShapeType="1"/>
          </p:cNvSpPr>
          <p:nvPr/>
        </p:nvSpPr>
        <p:spPr bwMode="auto">
          <a:xfrm>
            <a:off x="495300" y="692150"/>
            <a:ext cx="8997950" cy="4763"/>
          </a:xfrm>
          <a:prstGeom prst="line">
            <a:avLst/>
          </a:prstGeom>
          <a:noFill/>
          <a:ln w="9525">
            <a:solidFill>
              <a:srgbClr val="F1AB00"/>
            </a:solidFill>
            <a:round/>
            <a:headEnd/>
            <a:tailEnd/>
          </a:ln>
          <a:effectLst/>
        </p:spPr>
        <p:txBody>
          <a:bodyPr/>
          <a:lstStyle/>
          <a:p>
            <a:pPr latinLnBrk="0">
              <a:defRPr/>
            </a:pPr>
            <a:endParaRPr kumimoji="0" lang="en-US" sz="2400" dirty="0">
              <a:latin typeface="Times New Roman" pitchFamily="18" charset="0"/>
              <a:ea typeface="+mn-ea"/>
            </a:endParaRPr>
          </a:p>
        </p:txBody>
      </p:sp>
      <p:sp>
        <p:nvSpPr>
          <p:cNvPr id="4104" name="Text Box 7"/>
          <p:cNvSpPr txBox="1">
            <a:spLocks noChangeArrowheads="1"/>
          </p:cNvSpPr>
          <p:nvPr/>
        </p:nvSpPr>
        <p:spPr bwMode="auto">
          <a:xfrm>
            <a:off x="412750" y="6400800"/>
            <a:ext cx="2874963" cy="2603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latinLnBrk="0" hangingPunct="1"/>
            <a:r>
              <a:rPr kumimoji="0" lang="en-US" altLang="ko-KR" sz="1100">
                <a:solidFill>
                  <a:srgbClr val="808080"/>
                </a:solidFill>
                <a:latin typeface="Arial" pitchFamily="34" charset="0"/>
                <a:cs typeface="Arial" pitchFamily="34" charset="0"/>
              </a:rPr>
              <a:t>Audit  |  Tax  |  Advisory</a:t>
            </a:r>
          </a:p>
        </p:txBody>
      </p:sp>
      <p:sp>
        <p:nvSpPr>
          <p:cNvPr id="9" name="Rectangle 29"/>
          <p:cNvSpPr>
            <a:spLocks noChangeArrowheads="1"/>
          </p:cNvSpPr>
          <p:nvPr/>
        </p:nvSpPr>
        <p:spPr bwMode="auto">
          <a:xfrm>
            <a:off x="495301" y="1668613"/>
            <a:ext cx="8850188" cy="3869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ko-KR" sz="2800" b="1" dirty="0" smtClean="0">
                <a:solidFill>
                  <a:schemeClr val="bg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1.</a:t>
            </a:r>
            <a:r>
              <a:rPr lang="ko-KR" altLang="en-US" sz="2800" b="1" dirty="0" smtClean="0">
                <a:solidFill>
                  <a:schemeClr val="bg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「민자사업 </a:t>
            </a:r>
            <a:r>
              <a:rPr lang="ko-KR" altLang="en-US" sz="2800" b="1" dirty="0">
                <a:solidFill>
                  <a:schemeClr val="bg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활성화를 위한 회계</a:t>
            </a:r>
            <a:r>
              <a:rPr lang="en-US" altLang="ko-KR" sz="2800" b="1" dirty="0">
                <a:solidFill>
                  <a:schemeClr val="bg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/</a:t>
            </a:r>
            <a:r>
              <a:rPr lang="ko-KR" altLang="en-US" sz="2800" b="1" dirty="0">
                <a:solidFill>
                  <a:schemeClr val="bg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세무 진단 세미나</a:t>
            </a:r>
            <a:r>
              <a:rPr lang="ko-KR" altLang="en-US" sz="2800" b="1" dirty="0" smtClean="0">
                <a:solidFill>
                  <a:schemeClr val="bg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」소개</a:t>
            </a:r>
            <a:endParaRPr lang="ko-KR" altLang="en-US" sz="2800" b="1" dirty="0">
              <a:solidFill>
                <a:schemeClr val="bg1"/>
              </a:solidFill>
              <a:latin typeface="가는각진제목체" panose="02030600000101010101" pitchFamily="18" charset="-127"/>
              <a:ea typeface="가는각진제목체" panose="02030600000101010101" pitchFamily="18" charset="-127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ko-KR" sz="2800" b="1" dirty="0" smtClean="0">
                <a:solidFill>
                  <a:schemeClr val="bg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2. SOC</a:t>
            </a:r>
            <a:r>
              <a:rPr lang="ko-KR" altLang="en-US" sz="2800" b="1" dirty="0" smtClean="0">
                <a:solidFill>
                  <a:schemeClr val="bg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회계포럼 소개</a:t>
            </a:r>
            <a:endParaRPr lang="en-US" altLang="ko-KR" sz="2800" b="1" dirty="0" smtClean="0">
              <a:solidFill>
                <a:schemeClr val="bg1"/>
              </a:solidFill>
              <a:latin typeface="가는각진제목체" panose="02030600000101010101" pitchFamily="18" charset="-127"/>
              <a:ea typeface="가는각진제목체" panose="02030600000101010101" pitchFamily="18" charset="-127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ko-KR" sz="2800" b="1" dirty="0" smtClean="0">
                <a:solidFill>
                  <a:schemeClr val="bg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3. </a:t>
            </a:r>
            <a:r>
              <a:rPr lang="ko-KR" altLang="en-US" sz="2800" b="1" dirty="0" smtClean="0">
                <a:solidFill>
                  <a:schemeClr val="bg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민자사업 </a:t>
            </a:r>
            <a:r>
              <a:rPr lang="ko-KR" altLang="en-US" sz="2800" b="1" dirty="0">
                <a:solidFill>
                  <a:schemeClr val="bg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관련 회계기준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ko-KR" sz="2800" b="1" dirty="0" smtClean="0">
                <a:solidFill>
                  <a:schemeClr val="bg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4. </a:t>
            </a:r>
            <a:r>
              <a:rPr lang="ko-KR" altLang="en-US" sz="2800" b="1" dirty="0" smtClean="0">
                <a:solidFill>
                  <a:schemeClr val="bg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민자사업 </a:t>
            </a:r>
            <a:r>
              <a:rPr lang="ko-KR" altLang="en-US" sz="2800" b="1" dirty="0">
                <a:solidFill>
                  <a:schemeClr val="bg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관련 부가가치세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ko-KR" sz="2800" b="1" dirty="0" smtClean="0">
                <a:solidFill>
                  <a:schemeClr val="bg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5. </a:t>
            </a:r>
            <a:r>
              <a:rPr lang="ko-KR" altLang="en-US" sz="2800" b="1" dirty="0" smtClean="0">
                <a:solidFill>
                  <a:schemeClr val="bg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민자사업 </a:t>
            </a:r>
            <a:r>
              <a:rPr lang="ko-KR" altLang="en-US" sz="2800" b="1" dirty="0">
                <a:solidFill>
                  <a:schemeClr val="bg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관련 법인세 및 기타세제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ko-KR" sz="2800" b="1" dirty="0" smtClean="0">
                <a:solidFill>
                  <a:schemeClr val="bg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6. </a:t>
            </a:r>
            <a:r>
              <a:rPr lang="ko-KR" altLang="en-US" sz="2800" b="1" dirty="0" smtClean="0">
                <a:solidFill>
                  <a:schemeClr val="bg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새로운 </a:t>
            </a:r>
            <a:r>
              <a:rPr lang="ko-KR" altLang="en-US" sz="2800" b="1" dirty="0">
                <a:solidFill>
                  <a:schemeClr val="bg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민자사업방식 실무적 </a:t>
            </a:r>
            <a:r>
              <a:rPr lang="ko-KR" altLang="en-US" sz="2800" b="1" dirty="0" smtClean="0">
                <a:solidFill>
                  <a:schemeClr val="bg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접근</a:t>
            </a:r>
            <a:endParaRPr lang="ko-KR" altLang="en-US" sz="2800" b="1" dirty="0">
              <a:solidFill>
                <a:schemeClr val="bg1"/>
              </a:solidFill>
              <a:latin typeface="가는각진제목체" panose="02030600000101010101" pitchFamily="18" charset="-127"/>
              <a:ea typeface="가는각진제목체" panose="02030600000101010101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29"/>
          <p:cNvSpPr>
            <a:spLocks noChangeArrowheads="1"/>
          </p:cNvSpPr>
          <p:nvPr/>
        </p:nvSpPr>
        <p:spPr bwMode="auto">
          <a:xfrm>
            <a:off x="2504728" y="939497"/>
            <a:ext cx="549222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/>
            <a:r>
              <a:rPr lang="ko-KR" altLang="en-US" sz="2800" b="1" dirty="0" smtClean="0">
                <a:solidFill>
                  <a:srgbClr val="1F497D"/>
                </a:solidFill>
                <a:latin typeface="맑은 고딕"/>
                <a:ea typeface="맑은 고딕"/>
              </a:rPr>
              <a:t>◎ </a:t>
            </a:r>
            <a:r>
              <a:rPr lang="ko-KR" altLang="en-US" sz="2800" b="1" dirty="0" smtClean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행사소개</a:t>
            </a:r>
            <a:endParaRPr lang="ko-KR" altLang="en-US" sz="2800" b="1" dirty="0">
              <a:solidFill>
                <a:srgbClr val="1F497D"/>
              </a:solidFill>
              <a:latin typeface="가는각진제목체" panose="02030600000101010101" pitchFamily="18" charset="-127"/>
              <a:ea typeface="가는각진제목체" panose="02030600000101010101" pitchFamily="18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6496" y="971436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solidFill>
                  <a:schemeClr val="bg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행사소개</a:t>
            </a:r>
            <a:endParaRPr lang="ko-KR" altLang="en-US" dirty="0">
              <a:solidFill>
                <a:schemeClr val="bg1"/>
              </a:solidFill>
              <a:latin typeface="가는각진제목체" panose="02030600000101010101" pitchFamily="18" charset="-127"/>
              <a:ea typeface="가는각진제목체" panose="02030600000101010101" pitchFamily="18" charset="-127"/>
            </a:endParaRPr>
          </a:p>
        </p:txBody>
      </p:sp>
      <p:sp>
        <p:nvSpPr>
          <p:cNvPr id="5" name="Rectangle 29"/>
          <p:cNvSpPr>
            <a:spLocks noChangeArrowheads="1"/>
          </p:cNvSpPr>
          <p:nvPr/>
        </p:nvSpPr>
        <p:spPr bwMode="auto">
          <a:xfrm>
            <a:off x="2576736" y="1460391"/>
            <a:ext cx="6696744" cy="2400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marL="342900" indent="-342900"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2000" b="1" dirty="0" err="1" smtClean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행사명</a:t>
            </a:r>
            <a:r>
              <a:rPr lang="ko-KR" altLang="en-US" sz="2000" b="1" dirty="0" smtClean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 </a:t>
            </a:r>
            <a:r>
              <a:rPr lang="en-US" altLang="ko-KR" sz="2000" b="1" dirty="0" smtClean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: </a:t>
            </a:r>
            <a:r>
              <a:rPr lang="ko-KR" altLang="en-US" sz="2000" b="1" dirty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민자사업 활성화를 위한 회계</a:t>
            </a:r>
            <a:r>
              <a:rPr lang="en-US" altLang="ko-KR" sz="2000" b="1" dirty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/</a:t>
            </a:r>
            <a:r>
              <a:rPr lang="ko-KR" altLang="en-US" sz="2000" b="1" dirty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세무 진단 </a:t>
            </a:r>
            <a:r>
              <a:rPr lang="ko-KR" altLang="en-US" sz="2000" b="1" dirty="0" smtClean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세미나</a:t>
            </a:r>
            <a:endParaRPr lang="en-US" altLang="ko-KR" sz="2000" b="1" dirty="0" smtClean="0">
              <a:solidFill>
                <a:srgbClr val="1F497D"/>
              </a:solidFill>
              <a:latin typeface="가는각진제목체" panose="02030600000101010101" pitchFamily="18" charset="-127"/>
              <a:ea typeface="가는각진제목체" panose="02030600000101010101" pitchFamily="18" charset="-127"/>
            </a:endParaRPr>
          </a:p>
          <a:p>
            <a:pPr marL="342900" indent="-342900"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2000" b="1" dirty="0" smtClean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일시   </a:t>
            </a:r>
            <a:r>
              <a:rPr lang="en-US" altLang="ko-KR" sz="2000" b="1" dirty="0" smtClean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: 2015</a:t>
            </a:r>
            <a:r>
              <a:rPr lang="ko-KR" altLang="en-US" sz="2000" b="1" dirty="0" smtClean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년 </a:t>
            </a:r>
            <a:r>
              <a:rPr lang="en-US" altLang="ko-KR" sz="2000" b="1" dirty="0" smtClean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9</a:t>
            </a:r>
            <a:r>
              <a:rPr lang="ko-KR" altLang="en-US" sz="2000" b="1" dirty="0" smtClean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월 </a:t>
            </a:r>
            <a:r>
              <a:rPr lang="en-US" altLang="ko-KR" sz="2000" b="1" dirty="0" smtClean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17</a:t>
            </a:r>
            <a:r>
              <a:rPr lang="ko-KR" altLang="en-US" sz="2000" b="1" dirty="0" smtClean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일 </a:t>
            </a:r>
            <a:r>
              <a:rPr lang="en-US" altLang="ko-KR" sz="2000" b="1" dirty="0" smtClean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(</a:t>
            </a:r>
            <a:r>
              <a:rPr lang="ko-KR" altLang="en-US" sz="2000" b="1" dirty="0" smtClean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목</a:t>
            </a:r>
            <a:r>
              <a:rPr lang="en-US" altLang="ko-KR" sz="2000" b="1" dirty="0" smtClean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) 14:00~17:00</a:t>
            </a:r>
          </a:p>
          <a:p>
            <a:pPr marL="342900" indent="-342900"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2000" b="1" dirty="0" smtClean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장소 </a:t>
            </a:r>
            <a:r>
              <a:rPr lang="en-US" altLang="ko-KR" sz="2000" b="1" dirty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 </a:t>
            </a:r>
            <a:r>
              <a:rPr lang="en-US" altLang="ko-KR" sz="2000" b="1" dirty="0" smtClean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 : </a:t>
            </a:r>
            <a:r>
              <a:rPr lang="ko-KR" altLang="en-US" sz="2000" b="1" dirty="0" smtClean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건설회관 </a:t>
            </a:r>
            <a:r>
              <a:rPr lang="en-US" altLang="ko-KR" sz="2000" b="1" dirty="0" smtClean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2</a:t>
            </a:r>
            <a:r>
              <a:rPr lang="ko-KR" altLang="en-US" sz="2000" b="1" dirty="0" smtClean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층 </a:t>
            </a:r>
            <a:r>
              <a:rPr lang="ko-KR" altLang="en-US" sz="2000" b="1" dirty="0" err="1" smtClean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중회의실</a:t>
            </a:r>
            <a:endParaRPr lang="en-US" altLang="ko-KR" sz="2000" b="1" dirty="0" smtClean="0">
              <a:solidFill>
                <a:srgbClr val="1F497D"/>
              </a:solidFill>
              <a:latin typeface="가는각진제목체" panose="02030600000101010101" pitchFamily="18" charset="-127"/>
              <a:ea typeface="가는각진제목체" panose="02030600000101010101" pitchFamily="18" charset="-127"/>
            </a:endParaRPr>
          </a:p>
          <a:p>
            <a:pPr marL="342900" indent="-342900"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2000" b="1" dirty="0" smtClean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주최   </a:t>
            </a:r>
            <a:r>
              <a:rPr lang="en-US" altLang="ko-KR" sz="2000" b="1" dirty="0" smtClean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: SOC</a:t>
            </a:r>
            <a:r>
              <a:rPr lang="ko-KR" altLang="en-US" sz="2000" b="1" dirty="0" smtClean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회계포럼</a:t>
            </a:r>
            <a:r>
              <a:rPr lang="en-US" altLang="ko-KR" sz="2000" b="1" dirty="0" smtClean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, </a:t>
            </a:r>
            <a:r>
              <a:rPr lang="ko-KR" altLang="en-US" sz="2000" b="1" dirty="0" smtClean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대한건설협회</a:t>
            </a:r>
            <a:endParaRPr lang="en-US" altLang="ko-KR" sz="2000" b="1" dirty="0" smtClean="0">
              <a:solidFill>
                <a:srgbClr val="1F497D"/>
              </a:solidFill>
              <a:latin typeface="가는각진제목체" panose="02030600000101010101" pitchFamily="18" charset="-127"/>
              <a:ea typeface="가는각진제목체" panose="02030600000101010101" pitchFamily="18" charset="-127"/>
            </a:endParaRPr>
          </a:p>
          <a:p>
            <a:pPr marL="342900" indent="-342900"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2000" b="1" dirty="0" smtClean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주제발표기</a:t>
            </a:r>
            <a:r>
              <a:rPr lang="ko-KR" altLang="en-US" sz="2000" b="1" dirty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관</a:t>
            </a:r>
            <a:r>
              <a:rPr lang="en-US" altLang="ko-KR" sz="2000" b="1" dirty="0" smtClean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 </a:t>
            </a:r>
            <a:endParaRPr lang="ko-KR" altLang="en-US" sz="2000" b="1" dirty="0">
              <a:solidFill>
                <a:srgbClr val="1F497D"/>
              </a:solidFill>
              <a:latin typeface="가는각진제목체" panose="02030600000101010101" pitchFamily="18" charset="-127"/>
              <a:ea typeface="가는각진제목체" panose="02030600000101010101" pitchFamily="18" charset="-127"/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0482148"/>
              </p:ext>
            </p:extLst>
          </p:nvPr>
        </p:nvGraphicFramePr>
        <p:xfrm>
          <a:off x="2864769" y="3789040"/>
          <a:ext cx="6840760" cy="23193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30748"/>
                <a:gridCol w="3410012"/>
              </a:tblGrid>
              <a:tr h="534492">
                <a:tc>
                  <a:txBody>
                    <a:bodyPr/>
                    <a:lstStyle/>
                    <a:p>
                      <a:pPr latinLnBrk="1"/>
                      <a:r>
                        <a:rPr kumimoji="1" lang="ko-KR" altLang="en-US" sz="2000" b="1" kern="1200" dirty="0" smtClean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회계법인 나무</a:t>
                      </a:r>
                      <a:endParaRPr kumimoji="1" lang="ko-KR" altLang="en-US" sz="2000" b="1" kern="1200" dirty="0">
                        <a:solidFill>
                          <a:srgbClr val="1F497D"/>
                        </a:solidFill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2000" b="1" kern="1200" dirty="0" smtClean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민자사업 관련 회계기준</a:t>
                      </a:r>
                    </a:p>
                  </a:txBody>
                  <a:tcPr>
                    <a:noFill/>
                  </a:tcPr>
                </a:tc>
              </a:tr>
              <a:tr h="54191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2000" b="1" kern="1200" dirty="0" smtClean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회계법인 새길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2000" b="1" kern="1200" dirty="0" smtClean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민자사업 관련 부가가치세</a:t>
                      </a:r>
                    </a:p>
                  </a:txBody>
                  <a:tcPr>
                    <a:noFill/>
                  </a:tcPr>
                </a:tc>
              </a:tr>
              <a:tr h="541916">
                <a:tc>
                  <a:txBody>
                    <a:bodyPr/>
                    <a:lstStyle/>
                    <a:p>
                      <a:pPr latinLnBrk="1"/>
                      <a:endParaRPr kumimoji="1" lang="ko-KR" altLang="en-US" sz="2000" b="1" kern="1200" dirty="0">
                        <a:solidFill>
                          <a:srgbClr val="1F497D"/>
                        </a:solidFill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2000" b="1" kern="1200" dirty="0" smtClean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민자사업 관련 법인세 및 기타세제</a:t>
                      </a:r>
                    </a:p>
                    <a:p>
                      <a:pPr latinLnBrk="1"/>
                      <a:endParaRPr kumimoji="1" lang="ko-KR" altLang="en-US" sz="2000" b="1" kern="1200" dirty="0">
                        <a:solidFill>
                          <a:srgbClr val="1F497D"/>
                        </a:solidFill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  <a:cs typeface="+mn-cs"/>
                      </a:endParaRPr>
                    </a:p>
                  </a:txBody>
                  <a:tcPr>
                    <a:noFill/>
                  </a:tcPr>
                </a:tc>
              </a:tr>
              <a:tr h="54191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2000" b="1" kern="1200" dirty="0" smtClean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삼덕회계법인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2000" b="1" kern="1200" dirty="0" smtClean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새로운 민자사업방식 실무적 접근</a:t>
                      </a: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pic>
        <p:nvPicPr>
          <p:cNvPr id="7" name="Picture 2" descr="Z:\2015\ADMIN\전산실\graphic\logo\한울로고2 복사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8784" y="5085184"/>
            <a:ext cx="1187450" cy="315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0" descr="crowe horwath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4888" y="4924426"/>
            <a:ext cx="2139156" cy="476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그림 8" descr="logo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92960" y="5589240"/>
            <a:ext cx="1200150" cy="455042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6936" y="3717032"/>
            <a:ext cx="1656184" cy="50405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0922" y="4351326"/>
            <a:ext cx="1704206" cy="445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29"/>
          <p:cNvSpPr>
            <a:spLocks noChangeArrowheads="1"/>
          </p:cNvSpPr>
          <p:nvPr/>
        </p:nvSpPr>
        <p:spPr bwMode="auto">
          <a:xfrm>
            <a:off x="2504728" y="939497"/>
            <a:ext cx="549222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/>
            <a:r>
              <a:rPr lang="ko-KR" altLang="en-US" sz="2800" b="1" dirty="0" smtClean="0">
                <a:solidFill>
                  <a:srgbClr val="1F497D"/>
                </a:solidFill>
                <a:latin typeface="맑은 고딕"/>
                <a:ea typeface="맑은 고딕"/>
              </a:rPr>
              <a:t>◎ 초대의 글</a:t>
            </a:r>
            <a:endParaRPr lang="ko-KR" altLang="en-US" sz="2800" b="1" dirty="0">
              <a:solidFill>
                <a:srgbClr val="1F497D"/>
              </a:solidFill>
              <a:latin typeface="가는각진제목체" panose="02030600000101010101" pitchFamily="18" charset="-127"/>
              <a:ea typeface="가는각진제목체" panose="02030600000101010101" pitchFamily="18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6496" y="971436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solidFill>
                  <a:schemeClr val="bg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초대의 글</a:t>
            </a:r>
            <a:endParaRPr lang="en-US" altLang="ko-KR" dirty="0" smtClean="0">
              <a:solidFill>
                <a:schemeClr val="bg1"/>
              </a:solidFill>
              <a:latin typeface="가는각진제목체" panose="02030600000101010101" pitchFamily="18" charset="-127"/>
              <a:ea typeface="가는각진제목체" panose="02030600000101010101" pitchFamily="18" charset="-127"/>
            </a:endParaRPr>
          </a:p>
        </p:txBody>
      </p:sp>
      <p:sp>
        <p:nvSpPr>
          <p:cNvPr id="6" name="Rectangle 29"/>
          <p:cNvSpPr>
            <a:spLocks noChangeArrowheads="1"/>
          </p:cNvSpPr>
          <p:nvPr/>
        </p:nvSpPr>
        <p:spPr bwMode="auto">
          <a:xfrm>
            <a:off x="2576736" y="1664510"/>
            <a:ext cx="6696744" cy="4708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en-US" altLang="ko-KR" sz="2000" b="1" dirty="0" smtClean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SOC</a:t>
            </a:r>
            <a:r>
              <a:rPr lang="ko-KR" altLang="en-US" sz="2000" b="1" dirty="0" smtClean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회계포럼은 민간투자사업에 회계 및 재무자문 업무를 수행하고 있는 회계법인들의 연구모임으로 </a:t>
            </a:r>
            <a:r>
              <a:rPr lang="en-US" altLang="ko-KR" sz="2000" b="1" dirty="0" smtClean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2013</a:t>
            </a:r>
            <a:r>
              <a:rPr lang="ko-KR" altLang="en-US" sz="2000" b="1" dirty="0" smtClean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년 </a:t>
            </a:r>
            <a:r>
              <a:rPr lang="en-US" altLang="ko-KR" sz="2000" b="1" dirty="0" smtClean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6</a:t>
            </a:r>
            <a:r>
              <a:rPr lang="ko-KR" altLang="en-US" sz="2000" b="1" dirty="0" smtClean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월 결성되었습니다</a:t>
            </a:r>
            <a:r>
              <a:rPr lang="en-US" altLang="ko-KR" sz="2000" b="1" dirty="0" smtClean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.</a:t>
            </a:r>
          </a:p>
          <a:p>
            <a:pPr eaLnBrk="1" hangingPunct="1"/>
            <a:endParaRPr lang="en-US" altLang="ko-KR" sz="2000" b="1" dirty="0" smtClean="0">
              <a:solidFill>
                <a:srgbClr val="1F497D"/>
              </a:solidFill>
              <a:latin typeface="가는각진제목체" panose="02030600000101010101" pitchFamily="18" charset="-127"/>
              <a:ea typeface="가는각진제목체" panose="02030600000101010101" pitchFamily="18" charset="-127"/>
            </a:endParaRPr>
          </a:p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ko-KR" altLang="en-US" sz="2000" b="1" dirty="0" err="1" smtClean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민간투사업</a:t>
            </a:r>
            <a:r>
              <a:rPr lang="ko-KR" altLang="en-US" sz="2000" b="1" dirty="0" smtClean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 관련 회계 및 세무 새로운 사업방식에 대한 접근과 관련한 주제로 민간투자사업의 활성화에 부응하는 방향을 모색해 보는 </a:t>
            </a:r>
            <a:r>
              <a:rPr lang="ko-KR" altLang="en-US" sz="2000" b="1" dirty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「민자사업 활성화를 위한 회계</a:t>
            </a:r>
            <a:r>
              <a:rPr lang="en-US" altLang="ko-KR" sz="2000" b="1" dirty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/</a:t>
            </a:r>
            <a:r>
              <a:rPr lang="ko-KR" altLang="en-US" sz="2000" b="1" dirty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세무 진단 세미나</a:t>
            </a:r>
            <a:r>
              <a:rPr lang="ko-KR" altLang="en-US" sz="2000" b="1" dirty="0" smtClean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」를 개최합니다</a:t>
            </a:r>
            <a:r>
              <a:rPr lang="en-US" altLang="ko-KR" sz="2000" b="1" dirty="0" smtClean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.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</a:pPr>
            <a:endParaRPr lang="en-US" altLang="ko-KR" sz="2000" b="1" dirty="0">
              <a:solidFill>
                <a:srgbClr val="1F497D"/>
              </a:solidFill>
              <a:latin typeface="가는각진제목체" panose="02030600000101010101" pitchFamily="18" charset="-127"/>
              <a:ea typeface="가는각진제목체" panose="02030600000101010101" pitchFamily="18" charset="-127"/>
            </a:endParaRPr>
          </a:p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ko-KR" altLang="en-US" sz="2000" b="1" dirty="0" smtClean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금번 세미나를 통하여 민간투자사업에 참여하고 있는 여러 기관들에게 민간투자사업의 회계 및 재무에 관련한 유용한 정보를 제공할 수 있기를 기대합니다</a:t>
            </a:r>
            <a:r>
              <a:rPr lang="en-US" altLang="ko-KR" sz="2000" b="1" dirty="0" smtClean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. 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</a:pPr>
            <a:endParaRPr lang="en-US" altLang="ko-KR" sz="2000" b="1" dirty="0">
              <a:solidFill>
                <a:srgbClr val="1F497D"/>
              </a:solidFill>
              <a:latin typeface="가는각진제목체" panose="02030600000101010101" pitchFamily="18" charset="-127"/>
              <a:ea typeface="가는각진제목체" panose="02030600000101010101" pitchFamily="18" charset="-127"/>
            </a:endParaRPr>
          </a:p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ko-KR" altLang="en-US" sz="2000" b="1" dirty="0" smtClean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참석해주신 여러분과 기관의 무궁한 발전을 기원합니다</a:t>
            </a:r>
            <a:r>
              <a:rPr lang="en-US" altLang="ko-KR" sz="2000" b="1" dirty="0" smtClean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.</a:t>
            </a:r>
            <a:endParaRPr lang="en-US" altLang="ko-KR" sz="2000" b="1" dirty="0">
              <a:solidFill>
                <a:srgbClr val="1F497D"/>
              </a:solidFill>
              <a:latin typeface="가는각진제목체" panose="02030600000101010101" pitchFamily="18" charset="-127"/>
              <a:ea typeface="가는각진제목체" panose="02030600000101010101" pitchFamily="18" charset="-127"/>
            </a:endParaRPr>
          </a:p>
          <a:p>
            <a:pPr eaLnBrk="1" hangingPunct="1"/>
            <a:r>
              <a:rPr lang="en-US" altLang="ko-KR" sz="2000" b="1" dirty="0" smtClean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                                             2015.9.17</a:t>
            </a:r>
          </a:p>
          <a:p>
            <a:pPr eaLnBrk="1" hangingPunct="1"/>
            <a:r>
              <a:rPr lang="en-US" altLang="ko-KR" sz="2000" b="1" dirty="0" smtClean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                                             SOC</a:t>
            </a:r>
            <a:r>
              <a:rPr lang="ko-KR" altLang="en-US" sz="2000" b="1" dirty="0" smtClean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회계포럼 일동</a:t>
            </a:r>
            <a:endParaRPr lang="ko-KR" altLang="en-US" sz="2000" b="1" dirty="0">
              <a:solidFill>
                <a:srgbClr val="1F497D"/>
              </a:solidFill>
              <a:latin typeface="가는각진제목체" panose="02030600000101010101" pitchFamily="18" charset="-127"/>
              <a:ea typeface="가는각진제목체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95843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29"/>
          <p:cNvSpPr>
            <a:spLocks noChangeArrowheads="1"/>
          </p:cNvSpPr>
          <p:nvPr/>
        </p:nvSpPr>
        <p:spPr bwMode="auto">
          <a:xfrm>
            <a:off x="2504728" y="939497"/>
            <a:ext cx="549222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/>
            <a:r>
              <a:rPr lang="ko-KR" altLang="en-US" sz="2800" b="1" dirty="0" smtClean="0">
                <a:solidFill>
                  <a:srgbClr val="1F497D"/>
                </a:solidFill>
                <a:latin typeface="맑은 고딕"/>
                <a:ea typeface="맑은 고딕"/>
              </a:rPr>
              <a:t>◎ </a:t>
            </a:r>
            <a:r>
              <a:rPr lang="ko-KR" altLang="en-US" sz="2800" b="1" dirty="0" smtClean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행사일정</a:t>
            </a:r>
            <a:endParaRPr lang="ko-KR" altLang="en-US" sz="2800" b="1" dirty="0">
              <a:solidFill>
                <a:srgbClr val="1F497D"/>
              </a:solidFill>
              <a:latin typeface="가는각진제목체" panose="02030600000101010101" pitchFamily="18" charset="-127"/>
              <a:ea typeface="가는각진제목체" panose="02030600000101010101" pitchFamily="18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6496" y="971436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solidFill>
                  <a:schemeClr val="bg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행사일정</a:t>
            </a:r>
            <a:endParaRPr lang="en-US" altLang="ko-KR" dirty="0" smtClean="0">
              <a:solidFill>
                <a:schemeClr val="bg1"/>
              </a:solidFill>
              <a:latin typeface="가는각진제목체" panose="02030600000101010101" pitchFamily="18" charset="-127"/>
              <a:ea typeface="가는각진제목체" panose="02030600000101010101" pitchFamily="18" charset="-127"/>
            </a:endParaRPr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9414065"/>
              </p:ext>
            </p:extLst>
          </p:nvPr>
        </p:nvGraphicFramePr>
        <p:xfrm>
          <a:off x="2576737" y="1582921"/>
          <a:ext cx="6984775" cy="4654391"/>
        </p:xfrm>
        <a:graphic>
          <a:graphicData uri="http://schemas.openxmlformats.org/drawingml/2006/table">
            <a:tbl>
              <a:tblPr/>
              <a:tblGrid>
                <a:gridCol w="1370128"/>
                <a:gridCol w="3388730"/>
                <a:gridCol w="2225917"/>
              </a:tblGrid>
              <a:tr h="38222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ko-KR" altLang="en-US" sz="1400" b="1" kern="1200" dirty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시 간</a:t>
                      </a:r>
                    </a:p>
                  </a:txBody>
                  <a:tcPr marL="38361" marR="38361" marT="10606" marB="10606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ko-KR" altLang="en-US" sz="1400" b="1" kern="120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행 사 내 용</a:t>
                      </a:r>
                    </a:p>
                  </a:txBody>
                  <a:tcPr marL="38361" marR="38361" marT="10606" marB="106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ko-KR" altLang="en-US" sz="1400" b="1" kern="120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비 고</a:t>
                      </a:r>
                    </a:p>
                  </a:txBody>
                  <a:tcPr marL="38361" marR="38361" marT="10606" marB="106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9960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400" b="1" kern="1200" dirty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14:00~14:30</a:t>
                      </a:r>
                    </a:p>
                  </a:txBody>
                  <a:tcPr marL="38361" marR="38361" marT="10606" marB="10606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ko-KR" altLang="en-US" sz="1400" b="1" kern="120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접수 및 등록</a:t>
                      </a:r>
                    </a:p>
                  </a:txBody>
                  <a:tcPr marL="38361" marR="38361" marT="10606" marB="106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1" lang="ko-KR" altLang="en-US" sz="1400" b="1" kern="1200">
                        <a:solidFill>
                          <a:srgbClr val="1F497D"/>
                        </a:solidFill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  <a:cs typeface="+mn-cs"/>
                      </a:endParaRPr>
                    </a:p>
                  </a:txBody>
                  <a:tcPr marL="38361" marR="38361" marT="10606" marB="106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2221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400" b="1" kern="1200" dirty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14:30</a:t>
                      </a:r>
                    </a:p>
                  </a:txBody>
                  <a:tcPr marL="38361" marR="38361" marT="10606" marB="10606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ko-KR" altLang="en-US" sz="1400" b="1" kern="1200" dirty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개회</a:t>
                      </a:r>
                    </a:p>
                  </a:txBody>
                  <a:tcPr marL="38361" marR="38361" marT="10606" marB="106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ko-KR" altLang="en-US" sz="1400" b="1" kern="120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정순철</a:t>
                      </a:r>
                      <a:r>
                        <a:rPr kumimoji="1" lang="en-US" altLang="ko-KR" sz="1400" b="1" kern="120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(</a:t>
                      </a:r>
                      <a:r>
                        <a:rPr kumimoji="1" lang="ko-KR" altLang="en-US" sz="1400" b="1" kern="120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사회자</a:t>
                      </a:r>
                      <a:r>
                        <a:rPr kumimoji="1" lang="en-US" altLang="ko-KR" sz="1400" b="1" kern="120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)</a:t>
                      </a:r>
                      <a:endParaRPr kumimoji="1" lang="ko-KR" altLang="en-US" sz="1400" b="1" kern="1200">
                        <a:solidFill>
                          <a:srgbClr val="1F497D"/>
                        </a:solidFill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  <a:cs typeface="+mn-cs"/>
                      </a:endParaRPr>
                    </a:p>
                  </a:txBody>
                  <a:tcPr marL="38361" marR="38361" marT="10606" marB="106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2221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400" b="1" kern="1200" dirty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14:30~14:35</a:t>
                      </a:r>
                    </a:p>
                  </a:txBody>
                  <a:tcPr marL="38361" marR="38361" marT="10606" marB="10606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ko-KR" altLang="en-US" sz="1400" b="1" kern="1200" dirty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개회사 및 </a:t>
                      </a:r>
                      <a:r>
                        <a:rPr kumimoji="1" lang="en-US" altLang="ko-KR" sz="1400" b="1" kern="1200" dirty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SOC</a:t>
                      </a:r>
                      <a:r>
                        <a:rPr kumimoji="1" lang="ko-KR" altLang="en-US" sz="1400" b="1" kern="1200" dirty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회계포럼 소개</a:t>
                      </a:r>
                    </a:p>
                  </a:txBody>
                  <a:tcPr marL="38361" marR="38361" marT="10606" marB="106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ko-KR" altLang="en-US" sz="1400" b="1" kern="1200" dirty="0" smtClean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김남용</a:t>
                      </a:r>
                      <a:r>
                        <a:rPr kumimoji="1" lang="en-US" altLang="ko-KR" sz="1400" b="1" kern="1200" dirty="0" smtClean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(</a:t>
                      </a:r>
                      <a:r>
                        <a:rPr kumimoji="1" lang="en-US" altLang="ko-KR" sz="1400" b="1" kern="1200" dirty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SOC</a:t>
                      </a:r>
                      <a:r>
                        <a:rPr kumimoji="1" lang="ko-KR" altLang="en-US" sz="1400" b="1" kern="1200" dirty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회계포럼회장</a:t>
                      </a:r>
                      <a:r>
                        <a:rPr kumimoji="1" lang="en-US" altLang="ko-KR" sz="1400" b="1" kern="1200" dirty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)</a:t>
                      </a:r>
                      <a:endParaRPr kumimoji="1" lang="ko-KR" altLang="en-US" sz="1400" b="1" kern="1200" dirty="0">
                        <a:solidFill>
                          <a:srgbClr val="1F497D"/>
                        </a:solidFill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  <a:cs typeface="+mn-cs"/>
                      </a:endParaRPr>
                    </a:p>
                  </a:txBody>
                  <a:tcPr marL="38361" marR="38361" marT="10606" marB="106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2221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400" b="1" kern="1200" dirty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14:35~14:40</a:t>
                      </a:r>
                    </a:p>
                  </a:txBody>
                  <a:tcPr marL="38361" marR="38361" marT="10606" marB="10606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ko-KR" altLang="en-US" sz="1400" b="1" kern="1200" dirty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축사</a:t>
                      </a:r>
                    </a:p>
                  </a:txBody>
                  <a:tcPr marL="38361" marR="38361" marT="10606" marB="106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ko-KR" altLang="en-US" sz="1400" b="1" kern="1200" dirty="0" smtClean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한국건설산업연구원 김흥수 원장</a:t>
                      </a:r>
                      <a:endParaRPr kumimoji="1" lang="ko-KR" altLang="en-US" sz="1400" b="1" kern="1200" dirty="0">
                        <a:solidFill>
                          <a:srgbClr val="1F497D"/>
                        </a:solidFill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  <a:cs typeface="+mn-cs"/>
                      </a:endParaRPr>
                    </a:p>
                  </a:txBody>
                  <a:tcPr marL="38361" marR="38361" marT="10606" marB="106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2221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400" b="1" kern="120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14:40~15:00</a:t>
                      </a:r>
                    </a:p>
                  </a:txBody>
                  <a:tcPr marL="38361" marR="38361" marT="10606" marB="10606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ko-KR" altLang="en-US" sz="1400" b="1" kern="1200" dirty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제</a:t>
                      </a:r>
                      <a:r>
                        <a:rPr kumimoji="1" lang="en-US" altLang="ko-KR" sz="1400" b="1" kern="1200" dirty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1</a:t>
                      </a:r>
                      <a:r>
                        <a:rPr kumimoji="1" lang="ko-KR" altLang="en-US" sz="1400" b="1" kern="1200" dirty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주제 </a:t>
                      </a:r>
                      <a:r>
                        <a:rPr kumimoji="1" lang="ko-KR" altLang="en-US" sz="1400" b="1" kern="1200" dirty="0" smtClean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“</a:t>
                      </a:r>
                      <a:r>
                        <a:rPr kumimoji="1" lang="ko-KR" altLang="en-US" sz="1400" b="1" kern="1200" dirty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민자사업 관련 회계기준”</a:t>
                      </a:r>
                    </a:p>
                  </a:txBody>
                  <a:tcPr marL="38361" marR="38361" marT="10606" marB="106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ko-KR" altLang="en-US" sz="1400" b="1" kern="1200" dirty="0" smtClean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회계법인나무 윤진수 </a:t>
                      </a:r>
                      <a:r>
                        <a:rPr kumimoji="1" lang="ko-KR" altLang="en-US" sz="1400" b="1" kern="1200" dirty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회계사</a:t>
                      </a:r>
                    </a:p>
                  </a:txBody>
                  <a:tcPr marL="38361" marR="38361" marT="10606" marB="106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2221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400" b="1" kern="120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15:00~15:20</a:t>
                      </a:r>
                    </a:p>
                  </a:txBody>
                  <a:tcPr marL="38361" marR="38361" marT="10606" marB="10606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ko-KR" altLang="en-US" sz="1400" b="1" kern="1200" dirty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제</a:t>
                      </a:r>
                      <a:r>
                        <a:rPr kumimoji="1" lang="en-US" altLang="ko-KR" sz="1400" b="1" kern="1200" dirty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2</a:t>
                      </a:r>
                      <a:r>
                        <a:rPr kumimoji="1" lang="ko-KR" altLang="en-US" sz="1400" b="1" kern="1200" dirty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주제 </a:t>
                      </a:r>
                      <a:r>
                        <a:rPr kumimoji="1" lang="ko-KR" altLang="en-US" sz="1400" b="1" kern="1200" dirty="0" smtClean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“</a:t>
                      </a:r>
                      <a:r>
                        <a:rPr kumimoji="1" lang="ko-KR" altLang="en-US" sz="1400" b="1" kern="1200" dirty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민자사업 관련 부가가치세”</a:t>
                      </a:r>
                    </a:p>
                  </a:txBody>
                  <a:tcPr marL="38361" marR="38361" marT="10606" marB="106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ko-KR" altLang="en-US" sz="1400" b="1" kern="1200" dirty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회계법인 </a:t>
                      </a:r>
                      <a:r>
                        <a:rPr kumimoji="1" lang="ko-KR" altLang="en-US" sz="1400" b="1" kern="1200" dirty="0" smtClean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새길 박덕재 </a:t>
                      </a:r>
                      <a:r>
                        <a:rPr kumimoji="1" lang="ko-KR" altLang="en-US" sz="1400" b="1" kern="1200" dirty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회계사</a:t>
                      </a:r>
                    </a:p>
                  </a:txBody>
                  <a:tcPr marL="38361" marR="38361" marT="10606" marB="106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2221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400" b="1" kern="120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15:20~15:40</a:t>
                      </a:r>
                    </a:p>
                  </a:txBody>
                  <a:tcPr marL="38361" marR="38361" marT="10606" marB="10606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400" b="1" kern="1200" dirty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Coffee Break</a:t>
                      </a:r>
                    </a:p>
                  </a:txBody>
                  <a:tcPr marL="38361" marR="38361" marT="10606" marB="106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1" lang="ko-KR" altLang="en-US" sz="1400" b="1" kern="1200" dirty="0">
                        <a:solidFill>
                          <a:srgbClr val="1F497D"/>
                        </a:solidFill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  <a:cs typeface="+mn-cs"/>
                      </a:endParaRPr>
                    </a:p>
                  </a:txBody>
                  <a:tcPr marL="38361" marR="38361" marT="10606" marB="106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2221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400" b="1" kern="120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15:40~16:00</a:t>
                      </a:r>
                    </a:p>
                  </a:txBody>
                  <a:tcPr marL="38361" marR="38361" marT="10606" marB="10606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ko-KR" altLang="en-US" sz="1400" b="1" kern="1200" dirty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제</a:t>
                      </a:r>
                      <a:r>
                        <a:rPr kumimoji="1" lang="en-US" altLang="ko-KR" sz="1400" b="1" kern="1200" dirty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3</a:t>
                      </a:r>
                      <a:r>
                        <a:rPr kumimoji="1" lang="ko-KR" altLang="en-US" sz="1400" b="1" kern="1200" dirty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주제 </a:t>
                      </a:r>
                      <a:r>
                        <a:rPr kumimoji="1" lang="ko-KR" altLang="en-US" sz="1400" b="1" kern="1200" dirty="0" smtClean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“</a:t>
                      </a:r>
                      <a:r>
                        <a:rPr kumimoji="1" lang="ko-KR" altLang="en-US" sz="1400" b="1" kern="1200" dirty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민자사업 관련 법인세 및 기타세제”</a:t>
                      </a:r>
                    </a:p>
                  </a:txBody>
                  <a:tcPr marL="38361" marR="38361" marT="10606" marB="106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ko-KR" altLang="en-US" sz="1400" b="1" kern="1200" dirty="0" err="1" smtClean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한울회계법인</a:t>
                      </a:r>
                      <a:r>
                        <a:rPr kumimoji="1" lang="ko-KR" altLang="en-US" sz="1400" b="1" kern="1200" dirty="0" smtClean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 박홍규 </a:t>
                      </a:r>
                      <a:r>
                        <a:rPr kumimoji="1" lang="ko-KR" altLang="en-US" sz="1400" b="1" kern="1200" dirty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회계사</a:t>
                      </a:r>
                    </a:p>
                  </a:txBody>
                  <a:tcPr marL="38361" marR="38361" marT="10606" marB="106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2221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400" b="1" kern="120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16:00~16:20</a:t>
                      </a:r>
                    </a:p>
                  </a:txBody>
                  <a:tcPr marL="38361" marR="38361" marT="10606" marB="10606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ko-KR" altLang="en-US" sz="1400" b="1" kern="1200" dirty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제</a:t>
                      </a:r>
                      <a:r>
                        <a:rPr kumimoji="1" lang="en-US" altLang="ko-KR" sz="1400" b="1" kern="1200" dirty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4</a:t>
                      </a:r>
                      <a:r>
                        <a:rPr kumimoji="1" lang="ko-KR" altLang="en-US" sz="1400" b="1" kern="1200" dirty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주제 </a:t>
                      </a:r>
                      <a:r>
                        <a:rPr kumimoji="1" lang="ko-KR" altLang="en-US" sz="1400" b="1" kern="1200" dirty="0" smtClean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“</a:t>
                      </a:r>
                      <a:r>
                        <a:rPr kumimoji="1" lang="ko-KR" altLang="en-US" sz="1400" b="1" kern="1200" dirty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새로운 민자사업방식 실무적 접근”</a:t>
                      </a:r>
                    </a:p>
                  </a:txBody>
                  <a:tcPr marL="38361" marR="38361" marT="10606" marB="106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ko-KR" altLang="en-US" sz="1400" b="1" kern="1200" dirty="0" smtClean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삼덕회계법인 김용주 </a:t>
                      </a:r>
                      <a:r>
                        <a:rPr kumimoji="1" lang="ko-KR" altLang="en-US" sz="1400" b="1" kern="1200" dirty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회계사</a:t>
                      </a:r>
                    </a:p>
                  </a:txBody>
                  <a:tcPr marL="38361" marR="38361" marT="10606" marB="106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2221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400" b="1" kern="120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16:20~16:55</a:t>
                      </a:r>
                    </a:p>
                  </a:txBody>
                  <a:tcPr marL="38361" marR="38361" marT="10606" marB="10606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400" b="1" kern="1200" dirty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Q&amp;A</a:t>
                      </a:r>
                    </a:p>
                  </a:txBody>
                  <a:tcPr marL="38361" marR="38361" marT="10606" marB="106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1" lang="ko-KR" altLang="en-US" sz="1400" b="1" kern="1200" dirty="0">
                        <a:solidFill>
                          <a:srgbClr val="1F497D"/>
                        </a:solidFill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  <a:cs typeface="+mn-cs"/>
                      </a:endParaRPr>
                    </a:p>
                  </a:txBody>
                  <a:tcPr marL="38361" marR="38361" marT="10606" marB="106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2221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400" b="1" kern="120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16:55~17:00</a:t>
                      </a:r>
                    </a:p>
                  </a:txBody>
                  <a:tcPr marL="38361" marR="38361" marT="10606" marB="10606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ko-KR" altLang="en-US" sz="1400" b="1" kern="1200" dirty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종합발언 및 폐회</a:t>
                      </a:r>
                    </a:p>
                  </a:txBody>
                  <a:tcPr marL="38361" marR="38361" marT="10606" marB="106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ko-KR" altLang="en-US" sz="1400" b="1" kern="1200" dirty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회장</a:t>
                      </a:r>
                    </a:p>
                  </a:txBody>
                  <a:tcPr marL="38361" marR="38361" marT="10606" marB="106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6571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29"/>
          <p:cNvSpPr>
            <a:spLocks noChangeArrowheads="1"/>
          </p:cNvSpPr>
          <p:nvPr/>
        </p:nvSpPr>
        <p:spPr bwMode="auto">
          <a:xfrm>
            <a:off x="2504728" y="939497"/>
            <a:ext cx="549222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/>
            <a:r>
              <a:rPr lang="ko-KR" altLang="en-US" sz="2800" b="1" dirty="0" smtClean="0">
                <a:solidFill>
                  <a:srgbClr val="1F497D"/>
                </a:solidFill>
                <a:latin typeface="맑은 고딕"/>
                <a:ea typeface="맑은 고딕"/>
              </a:rPr>
              <a:t>◎ </a:t>
            </a:r>
            <a:r>
              <a:rPr lang="en-US" altLang="ko-KR" sz="2800" b="1" dirty="0" smtClean="0">
                <a:solidFill>
                  <a:srgbClr val="1F497D"/>
                </a:solidFill>
                <a:latin typeface="맑은 고딕"/>
                <a:ea typeface="맑은 고딕"/>
              </a:rPr>
              <a:t>SOC</a:t>
            </a:r>
            <a:r>
              <a:rPr lang="ko-KR" altLang="en-US" sz="2800" b="1" dirty="0" smtClean="0">
                <a:solidFill>
                  <a:srgbClr val="1F497D"/>
                </a:solidFill>
                <a:latin typeface="맑은 고딕"/>
                <a:ea typeface="맑은 고딕"/>
              </a:rPr>
              <a:t>회계포럼 소개</a:t>
            </a:r>
            <a:endParaRPr lang="ko-KR" altLang="en-US" sz="2800" b="1" dirty="0">
              <a:solidFill>
                <a:srgbClr val="1F497D"/>
              </a:solidFill>
              <a:latin typeface="가는각진제목체" panose="02030600000101010101" pitchFamily="18" charset="-127"/>
              <a:ea typeface="가는각진제목체" panose="02030600000101010101" pitchFamily="18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6496" y="971436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olidFill>
                  <a:schemeClr val="bg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SOC</a:t>
            </a:r>
            <a:r>
              <a:rPr lang="ko-KR" altLang="en-US" dirty="0" smtClean="0">
                <a:solidFill>
                  <a:schemeClr val="bg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회계포럼소개</a:t>
            </a:r>
            <a:endParaRPr lang="en-US" altLang="ko-KR" dirty="0" smtClean="0">
              <a:solidFill>
                <a:schemeClr val="bg1"/>
              </a:solidFill>
              <a:latin typeface="가는각진제목체" panose="02030600000101010101" pitchFamily="18" charset="-127"/>
              <a:ea typeface="가는각진제목체" panose="02030600000101010101" pitchFamily="18" charset="-127"/>
            </a:endParaRPr>
          </a:p>
        </p:txBody>
      </p:sp>
      <p:sp>
        <p:nvSpPr>
          <p:cNvPr id="6" name="Rectangle 29"/>
          <p:cNvSpPr>
            <a:spLocks noChangeArrowheads="1"/>
          </p:cNvSpPr>
          <p:nvPr/>
        </p:nvSpPr>
        <p:spPr bwMode="auto">
          <a:xfrm>
            <a:off x="2576736" y="1484784"/>
            <a:ext cx="6696744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en-US" altLang="ko-KR" sz="1600" b="1" dirty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SOC</a:t>
            </a:r>
            <a:r>
              <a:rPr lang="ko-KR" altLang="en-US" sz="1600" b="1" dirty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회계포럼은 </a:t>
            </a:r>
            <a:r>
              <a:rPr lang="en-US" altLang="ko-KR" sz="1600" b="1" dirty="0" smtClean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2013</a:t>
            </a:r>
            <a:r>
              <a:rPr lang="ko-KR" altLang="en-US" sz="1600" b="1" dirty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년 </a:t>
            </a:r>
            <a:r>
              <a:rPr lang="en-US" altLang="ko-KR" sz="1600" b="1" dirty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6</a:t>
            </a:r>
            <a:r>
              <a:rPr lang="ko-KR" altLang="en-US" sz="1600" b="1" dirty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월 </a:t>
            </a:r>
            <a:r>
              <a:rPr lang="ko-KR" altLang="en-US" sz="1600" b="1" dirty="0" smtClean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결정되었으며 현재 </a:t>
            </a:r>
            <a:r>
              <a:rPr lang="en-US" altLang="ko-KR" sz="1600" b="1" dirty="0" smtClean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12</a:t>
            </a:r>
            <a:r>
              <a:rPr lang="ko-KR" altLang="en-US" sz="1600" b="1" dirty="0" smtClean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개 회계법인이 </a:t>
            </a:r>
            <a:r>
              <a:rPr lang="ko-KR" altLang="en-US" sz="1600" b="1" dirty="0" err="1" smtClean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회원사로</a:t>
            </a:r>
            <a:r>
              <a:rPr lang="ko-KR" altLang="en-US" sz="1600" b="1" dirty="0" smtClean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 참여하고 있습니다</a:t>
            </a:r>
            <a:r>
              <a:rPr lang="en-US" altLang="ko-KR" sz="1600" b="1" dirty="0" smtClean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.</a:t>
            </a:r>
            <a:endParaRPr lang="en-US" altLang="ko-KR" sz="1600" b="1" dirty="0">
              <a:solidFill>
                <a:srgbClr val="1F497D"/>
              </a:solidFill>
              <a:latin typeface="가는각진제목체" panose="02030600000101010101" pitchFamily="18" charset="-127"/>
              <a:ea typeface="가는각진제목체" panose="02030600000101010101" pitchFamily="18" charset="-127"/>
            </a:endParaRPr>
          </a:p>
          <a:p>
            <a:pPr eaLnBrk="1" hangingPunct="1"/>
            <a:endParaRPr lang="en-US" altLang="ko-KR" sz="1600" b="1" dirty="0" smtClean="0">
              <a:solidFill>
                <a:srgbClr val="1F497D"/>
              </a:solidFill>
              <a:latin typeface="가는각진제목체" panose="02030600000101010101" pitchFamily="18" charset="-127"/>
              <a:ea typeface="가는각진제목체" panose="02030600000101010101" pitchFamily="18" charset="-127"/>
            </a:endParaRPr>
          </a:p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ko-KR" altLang="en-US" sz="1600" b="1" dirty="0" smtClean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현재 </a:t>
            </a:r>
            <a:r>
              <a:rPr lang="en-US" altLang="ko-KR" sz="1600" b="1" dirty="0" smtClean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12</a:t>
            </a:r>
            <a:r>
              <a:rPr lang="ko-KR" altLang="en-US" sz="1600" b="1" dirty="0" smtClean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개 회계법인 </a:t>
            </a:r>
            <a:r>
              <a:rPr lang="en-US" altLang="ko-KR" sz="1600" b="1" dirty="0" smtClean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22</a:t>
            </a:r>
            <a:r>
              <a:rPr lang="ko-KR" altLang="en-US" sz="1600" b="1" dirty="0" smtClean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명의 정회원이 분기별로 민간투자사업의 회계 및 세무 이슈 또는 제도개선과 관련한 연구모임을 진행하고 있습니다</a:t>
            </a:r>
            <a:r>
              <a:rPr lang="en-US" altLang="ko-KR" sz="1600" b="1" dirty="0" smtClean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.</a:t>
            </a:r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5660957"/>
              </p:ext>
            </p:extLst>
          </p:nvPr>
        </p:nvGraphicFramePr>
        <p:xfrm>
          <a:off x="2792760" y="3222626"/>
          <a:ext cx="6264696" cy="30866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224"/>
                <a:gridCol w="2016224"/>
                <a:gridCol w="2232248"/>
              </a:tblGrid>
              <a:tr h="144495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smtClean="0"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rPr>
                        <a:t>사진</a:t>
                      </a:r>
                      <a:r>
                        <a:rPr lang="en-US" altLang="ko-KR" sz="1400" b="1" dirty="0" smtClean="0"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rPr>
                        <a:t>????</a:t>
                      </a:r>
                      <a:endParaRPr lang="ko-KR" altLang="en-US" sz="1400" b="1" dirty="0"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b="1" dirty="0" smtClean="0"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rPr>
                        <a:t>사진</a:t>
                      </a:r>
                      <a:r>
                        <a:rPr lang="en-US" altLang="ko-KR" sz="1400" b="1" dirty="0" smtClean="0"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rPr>
                        <a:t>????</a:t>
                      </a:r>
                      <a:endParaRPr lang="ko-KR" altLang="en-US" sz="1400" b="1" dirty="0" smtClean="0"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</a:endParaRPr>
                    </a:p>
                    <a:p>
                      <a:pPr algn="ctr" latinLnBrk="1"/>
                      <a:endParaRPr lang="ko-KR" altLang="en-US" sz="1400" b="1" dirty="0"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400" b="1" dirty="0" smtClean="0"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</a:endParaRPr>
                    </a:p>
                    <a:p>
                      <a:pPr algn="ctr" latinLnBrk="1"/>
                      <a:endParaRPr lang="ko-KR" altLang="en-US" sz="1400" b="1" dirty="0"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</a:endParaRPr>
                    </a:p>
                  </a:txBody>
                  <a:tcPr/>
                </a:tc>
              </a:tr>
              <a:tr h="321910">
                <a:tc>
                  <a:txBody>
                    <a:bodyPr/>
                    <a:lstStyle/>
                    <a:p>
                      <a:pPr latinLnBrk="1"/>
                      <a:r>
                        <a:rPr kumimoji="1" lang="ko-KR" altLang="en-US" sz="1400" b="1" u="none" kern="1200" dirty="0" smtClean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회장 김남용</a:t>
                      </a:r>
                      <a:endParaRPr kumimoji="1" lang="ko-KR" altLang="en-US" sz="1400" b="1" u="none" kern="1200" dirty="0">
                        <a:solidFill>
                          <a:srgbClr val="1F497D"/>
                        </a:solidFill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kumimoji="1" lang="ko-KR" altLang="en-US" sz="1400" b="1" u="none" kern="1200" dirty="0" smtClean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부회장 임헌민</a:t>
                      </a:r>
                      <a:endParaRPr kumimoji="1" lang="ko-KR" altLang="en-US" sz="1400" b="1" u="none" kern="1200" dirty="0">
                        <a:solidFill>
                          <a:srgbClr val="1F497D"/>
                        </a:solidFill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kumimoji="1" lang="ko-KR" altLang="en-US" sz="1400" b="1" u="none" kern="1200" dirty="0" smtClean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부회장 이찬호</a:t>
                      </a:r>
                      <a:endParaRPr kumimoji="1" lang="ko-KR" altLang="en-US" sz="1400" b="1" u="none" kern="1200" dirty="0">
                        <a:solidFill>
                          <a:srgbClr val="1F497D"/>
                        </a:solidFill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  <a:cs typeface="+mn-cs"/>
                      </a:endParaRPr>
                    </a:p>
                  </a:txBody>
                  <a:tcPr/>
                </a:tc>
              </a:tr>
              <a:tr h="547247">
                <a:tc>
                  <a:txBody>
                    <a:bodyPr/>
                    <a:lstStyle/>
                    <a:p>
                      <a:pPr latinLnBrk="1"/>
                      <a:r>
                        <a:rPr kumimoji="1" lang="ko-KR" altLang="en-US" sz="1400" b="1" u="none" kern="1200" dirty="0" smtClean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회계법인 새길 대표</a:t>
                      </a:r>
                      <a:endParaRPr kumimoji="1" lang="ko-KR" altLang="en-US" sz="1400" b="1" u="none" kern="1200" dirty="0">
                        <a:solidFill>
                          <a:srgbClr val="1F497D"/>
                        </a:solidFill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400" b="1" u="none" kern="1200" dirty="0" smtClean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회계법인 나무 대표</a:t>
                      </a:r>
                    </a:p>
                    <a:p>
                      <a:pPr latinLnBrk="1"/>
                      <a:endParaRPr kumimoji="1" lang="ko-KR" altLang="en-US" sz="1400" b="1" u="none" kern="1200" dirty="0">
                        <a:solidFill>
                          <a:srgbClr val="1F497D"/>
                        </a:solidFill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kumimoji="1" lang="ko-KR" altLang="en-US" sz="1400" b="1" u="none" kern="1200" dirty="0" err="1" smtClean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한울회계법인</a:t>
                      </a:r>
                      <a:r>
                        <a:rPr kumimoji="1" lang="ko-KR" altLang="en-US" sz="1400" b="1" u="none" kern="1200" dirty="0" smtClean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 </a:t>
                      </a:r>
                      <a:r>
                        <a:rPr kumimoji="1" lang="en-US" altLang="ko-KR" sz="1400" b="1" u="none" kern="1200" dirty="0" smtClean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5</a:t>
                      </a:r>
                      <a:r>
                        <a:rPr kumimoji="1" lang="ko-KR" altLang="en-US" sz="1400" b="1" u="none" kern="1200" dirty="0" smtClean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본부</a:t>
                      </a:r>
                      <a:r>
                        <a:rPr kumimoji="1" lang="en-US" altLang="ko-KR" sz="1400" b="1" u="none" kern="1200" dirty="0" smtClean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(</a:t>
                      </a:r>
                      <a:r>
                        <a:rPr kumimoji="1" lang="ko-KR" altLang="en-US" sz="1400" b="1" u="none" kern="1200" dirty="0" smtClean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특수사업부</a:t>
                      </a:r>
                      <a:r>
                        <a:rPr kumimoji="1" lang="en-US" altLang="ko-KR" sz="1400" b="1" u="none" kern="1200" dirty="0" smtClean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) </a:t>
                      </a:r>
                      <a:r>
                        <a:rPr kumimoji="1" lang="ko-KR" altLang="en-US" sz="1400" b="1" u="none" kern="1200" dirty="0" smtClean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본부장</a:t>
                      </a:r>
                      <a:endParaRPr kumimoji="1" lang="ko-KR" altLang="en-US" sz="1400" b="1" u="none" kern="1200" dirty="0">
                        <a:solidFill>
                          <a:srgbClr val="1F497D"/>
                        </a:solidFill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  <a:cs typeface="+mn-cs"/>
                      </a:endParaRPr>
                    </a:p>
                  </a:txBody>
                  <a:tcPr/>
                </a:tc>
              </a:tr>
              <a:tr h="77258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400" b="1" u="none" kern="1200" dirty="0" smtClean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02-561-5527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400" b="1" u="none" kern="1200" dirty="0" smtClean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010-3668-3148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400" b="1" u="none" kern="1200" dirty="0" smtClean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nykim@sgacc.co.kr</a:t>
                      </a:r>
                      <a:endParaRPr kumimoji="1" lang="ko-KR" altLang="en-US" sz="1400" b="1" u="none" kern="1200" dirty="0" smtClean="0">
                        <a:solidFill>
                          <a:srgbClr val="1F497D"/>
                        </a:solidFill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kumimoji="1" lang="en-US" altLang="ko-KR" sz="1400" b="1" u="none" kern="1200" dirty="0" smtClean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02-513-2030</a:t>
                      </a:r>
                    </a:p>
                    <a:p>
                      <a:pPr latinLnBrk="1"/>
                      <a:r>
                        <a:rPr kumimoji="1" lang="en-US" altLang="ko-KR" sz="1400" b="1" u="none" kern="1200" dirty="0" smtClean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010-9068-2859</a:t>
                      </a:r>
                    </a:p>
                    <a:p>
                      <a:pPr latinLnBrk="1"/>
                      <a:r>
                        <a:rPr kumimoji="1" lang="en-US" altLang="ko-KR" sz="1400" b="1" u="none" kern="1200" dirty="0" smtClean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hmlim@namuac.com</a:t>
                      </a:r>
                      <a:endParaRPr kumimoji="1" lang="ko-KR" altLang="en-US" sz="1400" b="1" u="none" kern="1200" dirty="0">
                        <a:solidFill>
                          <a:srgbClr val="1F497D"/>
                        </a:solidFill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kumimoji="1" lang="en-US" altLang="ko-KR" sz="1400" b="1" u="none" kern="1200" dirty="0" smtClean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02-2009-5770</a:t>
                      </a:r>
                    </a:p>
                    <a:p>
                      <a:pPr latinLnBrk="1"/>
                      <a:r>
                        <a:rPr kumimoji="1" lang="en-US" altLang="ko-KR" sz="1400" b="1" u="none" kern="1200" dirty="0" smtClean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010-2321-1031</a:t>
                      </a:r>
                    </a:p>
                    <a:p>
                      <a:pPr latinLnBrk="1"/>
                      <a:r>
                        <a:rPr kumimoji="1" lang="en-US" altLang="ko-KR" sz="1400" b="1" u="none" kern="1200" dirty="0" smtClean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chlee@hanulac.co.kr</a:t>
                      </a:r>
                      <a:endParaRPr kumimoji="1" lang="ko-KR" altLang="en-US" sz="1400" b="1" u="none" kern="1200" dirty="0">
                        <a:solidFill>
                          <a:srgbClr val="1F497D"/>
                        </a:solidFill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Rectangle 29"/>
          <p:cNvSpPr>
            <a:spLocks noChangeArrowheads="1"/>
          </p:cNvSpPr>
          <p:nvPr/>
        </p:nvSpPr>
        <p:spPr bwMode="auto">
          <a:xfrm>
            <a:off x="2576736" y="2924944"/>
            <a:ext cx="669674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ko-KR" altLang="en-US" sz="1600" b="1" dirty="0" smtClean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회장단 소개</a:t>
            </a:r>
            <a:endParaRPr lang="en-US" altLang="ko-KR" sz="1600" b="1" dirty="0">
              <a:solidFill>
                <a:srgbClr val="1F497D"/>
              </a:solidFill>
              <a:latin typeface="가는각진제목체" panose="02030600000101010101" pitchFamily="18" charset="-127"/>
              <a:ea typeface="가는각진제목체" panose="02030600000101010101" pitchFamily="18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5048" y="3226672"/>
            <a:ext cx="1060704" cy="1426464"/>
          </a:xfrm>
          <a:prstGeom prst="rect">
            <a:avLst/>
          </a:prstGeom>
        </p:spPr>
      </p:pic>
      <p:pic>
        <p:nvPicPr>
          <p:cNvPr id="11" name="그림 10" descr="IMG_0341 copy"/>
          <p:cNvPicPr>
            <a:picLocks noGrp="1" noChangeAspect="1"/>
          </p:cNvPicPr>
          <p:nvPr isPhoto="1"/>
        </p:nvPicPr>
        <p:blipFill>
          <a:blip r:embed="rId4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5960" y="3226672"/>
            <a:ext cx="950976" cy="142646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5" name="_x131755880" descr="EMB00001a801eb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7256" y="3226671"/>
            <a:ext cx="1224136" cy="1428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829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29"/>
          <p:cNvSpPr>
            <a:spLocks noChangeArrowheads="1"/>
          </p:cNvSpPr>
          <p:nvPr/>
        </p:nvSpPr>
        <p:spPr bwMode="auto">
          <a:xfrm>
            <a:off x="2504728" y="939497"/>
            <a:ext cx="549222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/>
            <a:r>
              <a:rPr lang="ko-KR" altLang="en-US" sz="2800" b="1" dirty="0" smtClean="0">
                <a:solidFill>
                  <a:srgbClr val="1F497D"/>
                </a:solidFill>
                <a:latin typeface="맑은 고딕"/>
                <a:ea typeface="맑은 고딕"/>
              </a:rPr>
              <a:t>◎ </a:t>
            </a:r>
            <a:r>
              <a:rPr lang="en-US" altLang="ko-KR" sz="2800" b="1" dirty="0" smtClean="0">
                <a:solidFill>
                  <a:srgbClr val="1F497D"/>
                </a:solidFill>
                <a:latin typeface="맑은 고딕"/>
                <a:ea typeface="맑은 고딕"/>
              </a:rPr>
              <a:t>SOC</a:t>
            </a:r>
            <a:r>
              <a:rPr lang="ko-KR" altLang="en-US" sz="2800" b="1" dirty="0" smtClean="0">
                <a:solidFill>
                  <a:srgbClr val="1F497D"/>
                </a:solidFill>
                <a:latin typeface="맑은 고딕"/>
                <a:ea typeface="맑은 고딕"/>
              </a:rPr>
              <a:t>회계포럼 소개 </a:t>
            </a:r>
            <a:r>
              <a:rPr lang="en-US" altLang="ko-KR" sz="1600" b="1" dirty="0" smtClean="0">
                <a:solidFill>
                  <a:srgbClr val="1F497D"/>
                </a:solidFill>
                <a:latin typeface="맑은 고딕"/>
                <a:ea typeface="맑은 고딕"/>
              </a:rPr>
              <a:t>- </a:t>
            </a:r>
            <a:r>
              <a:rPr lang="ko-KR" altLang="en-US" sz="1600" b="1" dirty="0" smtClean="0">
                <a:solidFill>
                  <a:srgbClr val="1F497D"/>
                </a:solidFill>
                <a:latin typeface="맑은 고딕"/>
                <a:ea typeface="맑은 고딕"/>
              </a:rPr>
              <a:t>계속</a:t>
            </a:r>
            <a:endParaRPr lang="ko-KR" altLang="en-US" sz="1600" b="1" dirty="0">
              <a:solidFill>
                <a:srgbClr val="1F497D"/>
              </a:solidFill>
              <a:latin typeface="가는각진제목체" panose="02030600000101010101" pitchFamily="18" charset="-127"/>
              <a:ea typeface="가는각진제목체" panose="02030600000101010101" pitchFamily="18" charset="-127"/>
            </a:endParaRPr>
          </a:p>
        </p:txBody>
      </p:sp>
      <p:sp>
        <p:nvSpPr>
          <p:cNvPr id="6" name="Rectangle 29"/>
          <p:cNvSpPr>
            <a:spLocks noChangeArrowheads="1"/>
          </p:cNvSpPr>
          <p:nvPr/>
        </p:nvSpPr>
        <p:spPr bwMode="auto">
          <a:xfrm>
            <a:off x="2576736" y="1444714"/>
            <a:ext cx="542022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en-US" altLang="ko-KR" sz="2000" b="1" dirty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SOC</a:t>
            </a:r>
            <a:r>
              <a:rPr lang="ko-KR" altLang="en-US" sz="2000" b="1" dirty="0" smtClean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회계포럼의 </a:t>
            </a:r>
            <a:r>
              <a:rPr lang="ko-KR" altLang="en-US" sz="2000" b="1" dirty="0" err="1" smtClean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회원사</a:t>
            </a:r>
            <a:r>
              <a:rPr lang="ko-KR" altLang="en-US" sz="2000" b="1" dirty="0" smtClean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 및 </a:t>
            </a:r>
            <a:r>
              <a:rPr lang="en-US" altLang="ko-KR" sz="2000" b="1" dirty="0" smtClean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Contact Poi</a:t>
            </a:r>
            <a:r>
              <a:rPr lang="en-US" altLang="ko-KR" sz="2000" dirty="0" smtClean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n</a:t>
            </a:r>
            <a:r>
              <a:rPr lang="en-US" altLang="ko-KR" sz="2000" b="1" dirty="0" smtClean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t</a:t>
            </a:r>
            <a:endParaRPr lang="en-US" altLang="ko-KR" sz="2000" b="1" dirty="0">
              <a:solidFill>
                <a:srgbClr val="1F497D"/>
              </a:solidFill>
              <a:latin typeface="가는각진제목체" panose="02030600000101010101" pitchFamily="18" charset="-127"/>
              <a:ea typeface="가는각진제목체" panose="02030600000101010101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6496" y="971436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olidFill>
                  <a:schemeClr val="bg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SOC</a:t>
            </a:r>
            <a:r>
              <a:rPr lang="ko-KR" altLang="en-US" dirty="0" smtClean="0">
                <a:solidFill>
                  <a:schemeClr val="bg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회계포럼소개</a:t>
            </a:r>
            <a:endParaRPr lang="en-US" altLang="ko-KR" dirty="0" smtClean="0">
              <a:solidFill>
                <a:schemeClr val="bg1"/>
              </a:solidFill>
              <a:latin typeface="가는각진제목체" panose="02030600000101010101" pitchFamily="18" charset="-127"/>
              <a:ea typeface="가는각진제목체" panose="02030600000101010101" pitchFamily="18" charset="-127"/>
            </a:endParaRPr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1608064"/>
              </p:ext>
            </p:extLst>
          </p:nvPr>
        </p:nvGraphicFramePr>
        <p:xfrm>
          <a:off x="2576736" y="1955552"/>
          <a:ext cx="1656184" cy="12668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6184"/>
              </a:tblGrid>
              <a:tr h="447766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dirty="0" smtClean="0"/>
                        <a:t>삼덕</a:t>
                      </a:r>
                      <a:endParaRPr lang="en-US" altLang="ko-KR" sz="1200" dirty="0" smtClean="0"/>
                    </a:p>
                    <a:p>
                      <a:pPr latinLnBrk="1"/>
                      <a:r>
                        <a:rPr lang="ko-KR" altLang="en-US" sz="1200" dirty="0" smtClean="0"/>
                        <a:t>회계법인</a:t>
                      </a:r>
                      <a:endParaRPr lang="ko-KR" altLang="en-US" sz="1200" dirty="0"/>
                    </a:p>
                  </a:txBody>
                  <a:tcPr/>
                </a:tc>
              </a:tr>
              <a:tr h="809658">
                <a:tc>
                  <a:txBody>
                    <a:bodyPr/>
                    <a:lstStyle/>
                    <a:p>
                      <a:pPr latinLnBrk="1"/>
                      <a:r>
                        <a:rPr kumimoji="1" lang="ko-KR" altLang="en-US" sz="1200" b="1" u="sng" kern="1200" dirty="0" smtClean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김용주 이사</a:t>
                      </a:r>
                      <a:endParaRPr kumimoji="1" lang="en-US" altLang="ko-KR" sz="1200" b="1" u="sng" kern="1200" dirty="0" smtClean="0">
                        <a:solidFill>
                          <a:srgbClr val="1F497D"/>
                        </a:solidFill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  <a:cs typeface="+mn-cs"/>
                      </a:endParaRPr>
                    </a:p>
                    <a:p>
                      <a:pPr latinLnBrk="1"/>
                      <a:r>
                        <a:rPr kumimoji="1" lang="en-US" altLang="ko-KR" sz="1000" b="1" u="none" kern="1200" dirty="0" smtClean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02-397-8323</a:t>
                      </a:r>
                    </a:p>
                    <a:p>
                      <a:pPr latinLnBrk="1"/>
                      <a:r>
                        <a:rPr kumimoji="1" lang="en-US" altLang="ko-KR" sz="1000" b="1" u="none" kern="1200" dirty="0" smtClean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010-7156-9383</a:t>
                      </a:r>
                    </a:p>
                    <a:p>
                      <a:pPr latinLnBrk="1"/>
                      <a:r>
                        <a:rPr kumimoji="1" lang="en-US" altLang="ko-KR" sz="800" b="1" u="none" kern="1200" dirty="0" smtClean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yongju.kim.cpa@gmail.com</a:t>
                      </a:r>
                      <a:endParaRPr kumimoji="1" lang="ko-KR" altLang="en-US" sz="800" b="1" u="none" kern="1200" dirty="0">
                        <a:solidFill>
                          <a:srgbClr val="1F497D"/>
                        </a:solidFill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표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391533"/>
              </p:ext>
            </p:extLst>
          </p:nvPr>
        </p:nvGraphicFramePr>
        <p:xfrm>
          <a:off x="4304928" y="1955552"/>
          <a:ext cx="1656184" cy="12574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6184"/>
              </a:tblGrid>
              <a:tr h="447766"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809658">
                <a:tc>
                  <a:txBody>
                    <a:bodyPr/>
                    <a:lstStyle/>
                    <a:p>
                      <a:pPr latinLnBrk="1"/>
                      <a:r>
                        <a:rPr kumimoji="1" lang="ko-KR" altLang="en-US" sz="1200" b="1" u="sng" kern="1200" dirty="0" smtClean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마성욱 대표</a:t>
                      </a:r>
                      <a:endParaRPr kumimoji="1" lang="en-US" altLang="ko-KR" sz="1200" b="1" u="sng" kern="1200" dirty="0" smtClean="0">
                        <a:solidFill>
                          <a:srgbClr val="1F497D"/>
                        </a:solidFill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  <a:cs typeface="+mn-cs"/>
                      </a:endParaRPr>
                    </a:p>
                    <a:p>
                      <a:pPr latinLnBrk="1"/>
                      <a:r>
                        <a:rPr kumimoji="1" lang="en-US" altLang="ko-KR" sz="1000" b="1" u="none" kern="1200" dirty="0" smtClean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02-2057-9088</a:t>
                      </a:r>
                    </a:p>
                    <a:p>
                      <a:pPr latinLnBrk="1"/>
                      <a:r>
                        <a:rPr kumimoji="1" lang="en-US" altLang="ko-KR" sz="1000" b="1" u="none" kern="1200" dirty="0" smtClean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010-9011-8870</a:t>
                      </a:r>
                      <a:endParaRPr kumimoji="1" lang="en-US" altLang="ko-KR" sz="800" b="1" u="none" kern="1200" dirty="0" smtClean="0">
                        <a:solidFill>
                          <a:srgbClr val="1F497D"/>
                        </a:solidFill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  <a:cs typeface="+mn-cs"/>
                      </a:endParaRPr>
                    </a:p>
                    <a:p>
                      <a:pPr latinLnBrk="1"/>
                      <a:r>
                        <a:rPr kumimoji="1" lang="en-US" altLang="ko-KR" sz="1000" b="1" u="none" kern="1200" dirty="0" smtClean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swma@samwooac.com</a:t>
                      </a:r>
                      <a:endParaRPr kumimoji="1" lang="ko-KR" altLang="en-US" sz="1000" b="1" u="none" kern="1200" dirty="0">
                        <a:solidFill>
                          <a:srgbClr val="1F497D"/>
                        </a:solidFill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표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102927"/>
              </p:ext>
            </p:extLst>
          </p:nvPr>
        </p:nvGraphicFramePr>
        <p:xfrm>
          <a:off x="6033120" y="1955552"/>
          <a:ext cx="1656184" cy="12574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6184"/>
              </a:tblGrid>
              <a:tr h="447766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삼정회계법인</a:t>
                      </a:r>
                      <a:endParaRPr lang="ko-KR" altLang="en-US" dirty="0"/>
                    </a:p>
                  </a:txBody>
                  <a:tcPr/>
                </a:tc>
              </a:tr>
              <a:tr h="809658">
                <a:tc>
                  <a:txBody>
                    <a:bodyPr/>
                    <a:lstStyle/>
                    <a:p>
                      <a:pPr latinLnBrk="1"/>
                      <a:r>
                        <a:rPr kumimoji="1" lang="ko-KR" altLang="en-US" sz="1200" b="1" u="sng" kern="1200" dirty="0" smtClean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이태경 상무</a:t>
                      </a:r>
                      <a:endParaRPr kumimoji="1" lang="en-US" altLang="ko-KR" sz="1200" b="1" u="sng" kern="1200" dirty="0" smtClean="0">
                        <a:solidFill>
                          <a:srgbClr val="1F497D"/>
                        </a:solidFill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  <a:cs typeface="+mn-cs"/>
                      </a:endParaRPr>
                    </a:p>
                    <a:p>
                      <a:pPr latinLnBrk="1"/>
                      <a:r>
                        <a:rPr kumimoji="1" lang="en-US" altLang="ko-KR" sz="1100" b="1" u="none" kern="1200" dirty="0" smtClean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02-2112-0393</a:t>
                      </a:r>
                    </a:p>
                    <a:p>
                      <a:pPr latinLnBrk="1"/>
                      <a:r>
                        <a:rPr kumimoji="1" lang="en-US" altLang="ko-KR" sz="1100" b="1" u="none" kern="1200" dirty="0" smtClean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010-6206-7291</a:t>
                      </a:r>
                      <a:endParaRPr kumimoji="1" lang="en-US" altLang="ko-KR" sz="1000" b="1" u="none" kern="1200" dirty="0" smtClean="0">
                        <a:solidFill>
                          <a:srgbClr val="1F497D"/>
                        </a:solidFill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  <a:cs typeface="+mn-cs"/>
                      </a:endParaRPr>
                    </a:p>
                    <a:p>
                      <a:pPr latinLnBrk="1"/>
                      <a:r>
                        <a:rPr kumimoji="1" lang="en-US" altLang="ko-KR" sz="850" b="1" u="none" kern="1200" dirty="0" smtClean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taekyunglee@kr.kpmg.com</a:t>
                      </a:r>
                      <a:endParaRPr kumimoji="1" lang="ko-KR" altLang="en-US" sz="850" b="1" u="none" kern="1200" dirty="0">
                        <a:solidFill>
                          <a:srgbClr val="1F497D"/>
                        </a:solidFill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4" name="표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738170"/>
              </p:ext>
            </p:extLst>
          </p:nvPr>
        </p:nvGraphicFramePr>
        <p:xfrm>
          <a:off x="7761312" y="1955552"/>
          <a:ext cx="1656184" cy="12574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6184"/>
              </a:tblGrid>
              <a:tr h="447766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서린회계법인</a:t>
                      </a:r>
                      <a:endParaRPr lang="ko-KR" altLang="en-US" dirty="0"/>
                    </a:p>
                  </a:txBody>
                  <a:tcPr/>
                </a:tc>
              </a:tr>
              <a:tr h="809658">
                <a:tc>
                  <a:txBody>
                    <a:bodyPr/>
                    <a:lstStyle/>
                    <a:p>
                      <a:pPr latinLnBrk="1"/>
                      <a:r>
                        <a:rPr kumimoji="1" lang="ko-KR" altLang="en-US" sz="1200" b="1" u="sng" kern="1200" dirty="0" smtClean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장승섭 대표</a:t>
                      </a:r>
                      <a:endParaRPr kumimoji="1" lang="en-US" altLang="ko-KR" sz="1200" b="1" u="sng" kern="1200" dirty="0" smtClean="0">
                        <a:solidFill>
                          <a:srgbClr val="1F497D"/>
                        </a:solidFill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  <a:cs typeface="+mn-cs"/>
                      </a:endParaRPr>
                    </a:p>
                    <a:p>
                      <a:pPr latinLnBrk="1"/>
                      <a:r>
                        <a:rPr kumimoji="1" lang="en-US" altLang="ko-KR" sz="1100" b="1" u="none" kern="1200" dirty="0" smtClean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02-3445-0735</a:t>
                      </a:r>
                    </a:p>
                    <a:p>
                      <a:pPr latinLnBrk="1"/>
                      <a:r>
                        <a:rPr kumimoji="1" lang="en-US" altLang="ko-KR" sz="1100" b="1" u="none" kern="1200" dirty="0" smtClean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010-3270-6411</a:t>
                      </a:r>
                      <a:endParaRPr kumimoji="1" lang="en-US" altLang="ko-KR" sz="1000" b="1" u="none" kern="1200" dirty="0" smtClean="0">
                        <a:solidFill>
                          <a:srgbClr val="1F497D"/>
                        </a:solidFill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  <a:cs typeface="+mn-cs"/>
                      </a:endParaRPr>
                    </a:p>
                    <a:p>
                      <a:pPr latinLnBrk="1"/>
                      <a:r>
                        <a:rPr kumimoji="1" lang="en-US" altLang="ko-KR" sz="1000" b="1" u="none" kern="1200" dirty="0" smtClean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jjang891@gmail.com</a:t>
                      </a:r>
                      <a:endParaRPr kumimoji="1" lang="ko-KR" altLang="en-US" sz="1000" b="1" u="none" kern="1200" dirty="0">
                        <a:solidFill>
                          <a:srgbClr val="1F497D"/>
                        </a:solidFill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5" name="표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4337359"/>
              </p:ext>
            </p:extLst>
          </p:nvPr>
        </p:nvGraphicFramePr>
        <p:xfrm>
          <a:off x="2576736" y="3284984"/>
          <a:ext cx="1645642" cy="12961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642"/>
              </a:tblGrid>
              <a:tr h="461554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세림회계법인</a:t>
                      </a:r>
                      <a:endParaRPr lang="ko-KR" altLang="en-US" dirty="0"/>
                    </a:p>
                  </a:txBody>
                  <a:tcPr/>
                </a:tc>
              </a:tr>
              <a:tr h="834590">
                <a:tc>
                  <a:txBody>
                    <a:bodyPr/>
                    <a:lstStyle/>
                    <a:p>
                      <a:pPr latinLnBrk="1"/>
                      <a:r>
                        <a:rPr kumimoji="1" lang="ko-KR" altLang="en-US" sz="1200" b="1" u="sng" kern="1200" dirty="0" smtClean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이석연 이사</a:t>
                      </a:r>
                      <a:endParaRPr kumimoji="1" lang="en-US" altLang="ko-KR" sz="1200" b="1" u="sng" kern="1200" dirty="0" smtClean="0">
                        <a:solidFill>
                          <a:srgbClr val="1F497D"/>
                        </a:solidFill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  <a:cs typeface="+mn-cs"/>
                      </a:endParaRPr>
                    </a:p>
                    <a:p>
                      <a:pPr latinLnBrk="1"/>
                      <a:r>
                        <a:rPr kumimoji="1" lang="en-US" altLang="ko-KR" sz="1100" b="1" u="none" kern="1200" dirty="0" smtClean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02-501-1536</a:t>
                      </a:r>
                    </a:p>
                    <a:p>
                      <a:pPr latinLnBrk="1"/>
                      <a:r>
                        <a:rPr kumimoji="1" lang="en-US" altLang="ko-KR" sz="1100" b="1" u="none" kern="1200" dirty="0" smtClean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010-3658-5691</a:t>
                      </a:r>
                      <a:endParaRPr kumimoji="1" lang="en-US" altLang="ko-KR" sz="1000" b="1" u="none" kern="1200" dirty="0" smtClean="0">
                        <a:solidFill>
                          <a:srgbClr val="1F497D"/>
                        </a:solidFill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  <a:cs typeface="+mn-cs"/>
                      </a:endParaRPr>
                    </a:p>
                    <a:p>
                      <a:pPr latinLnBrk="1"/>
                      <a:r>
                        <a:rPr kumimoji="1" lang="en-US" altLang="ko-KR" sz="1000" b="1" u="none" kern="1200" dirty="0" smtClean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sylee@serimac.co.kr</a:t>
                      </a:r>
                      <a:endParaRPr kumimoji="1" lang="ko-KR" altLang="en-US" sz="1000" b="1" u="none" kern="1200" dirty="0">
                        <a:solidFill>
                          <a:srgbClr val="1F497D"/>
                        </a:solidFill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6" name="표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9145109"/>
              </p:ext>
            </p:extLst>
          </p:nvPr>
        </p:nvGraphicFramePr>
        <p:xfrm>
          <a:off x="4304928" y="3284984"/>
          <a:ext cx="1645642" cy="12961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642"/>
              </a:tblGrid>
              <a:tr h="461554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dirty="0" smtClean="0"/>
                        <a:t>안진</a:t>
                      </a:r>
                      <a:endParaRPr lang="en-US" altLang="ko-KR" sz="1200" dirty="0" smtClean="0"/>
                    </a:p>
                    <a:p>
                      <a:pPr latinLnBrk="1"/>
                      <a:r>
                        <a:rPr lang="ko-KR" altLang="en-US" sz="1200" dirty="0" smtClean="0"/>
                        <a:t>회계법인</a:t>
                      </a:r>
                      <a:endParaRPr lang="ko-KR" altLang="en-US" sz="1200" dirty="0"/>
                    </a:p>
                  </a:txBody>
                  <a:tcPr/>
                </a:tc>
              </a:tr>
              <a:tr h="834590">
                <a:tc>
                  <a:txBody>
                    <a:bodyPr/>
                    <a:lstStyle/>
                    <a:p>
                      <a:pPr latinLnBrk="1"/>
                      <a:r>
                        <a:rPr kumimoji="1" lang="ko-KR" altLang="en-US" sz="1200" b="1" u="sng" kern="1200" dirty="0" err="1" smtClean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이완구</a:t>
                      </a:r>
                      <a:r>
                        <a:rPr kumimoji="1" lang="ko-KR" altLang="en-US" sz="1200" b="1" u="sng" kern="1200" dirty="0" smtClean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 이사</a:t>
                      </a:r>
                      <a:endParaRPr kumimoji="1" lang="en-US" altLang="ko-KR" sz="1200" b="1" u="sng" kern="1200" dirty="0" smtClean="0">
                        <a:solidFill>
                          <a:srgbClr val="1F497D"/>
                        </a:solidFill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  <a:cs typeface="+mn-cs"/>
                      </a:endParaRPr>
                    </a:p>
                    <a:p>
                      <a:pPr latinLnBrk="1"/>
                      <a:r>
                        <a:rPr kumimoji="1" lang="en-US" altLang="ko-KR" sz="1100" b="1" u="none" kern="1200" dirty="0" smtClean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02-6099-4838</a:t>
                      </a:r>
                    </a:p>
                    <a:p>
                      <a:pPr latinLnBrk="1"/>
                      <a:r>
                        <a:rPr kumimoji="1" lang="en-US" altLang="ko-KR" sz="1100" b="1" u="none" kern="1200" dirty="0" smtClean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010-7335-9655</a:t>
                      </a:r>
                      <a:endParaRPr kumimoji="1" lang="en-US" altLang="ko-KR" sz="1000" b="1" u="none" kern="1200" dirty="0" smtClean="0">
                        <a:solidFill>
                          <a:srgbClr val="1F497D"/>
                        </a:solidFill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  <a:cs typeface="+mn-cs"/>
                      </a:endParaRPr>
                    </a:p>
                    <a:p>
                      <a:pPr latinLnBrk="1"/>
                      <a:r>
                        <a:rPr kumimoji="1" lang="en-US" altLang="ko-KR" sz="1000" b="1" u="none" kern="1200" dirty="0" smtClean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walee@deloitte.com</a:t>
                      </a:r>
                      <a:endParaRPr kumimoji="1" lang="ko-KR" altLang="en-US" sz="1000" b="1" u="none" kern="1200" dirty="0">
                        <a:solidFill>
                          <a:srgbClr val="1F497D"/>
                        </a:solidFill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8" name="표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4129261"/>
              </p:ext>
            </p:extLst>
          </p:nvPr>
        </p:nvGraphicFramePr>
        <p:xfrm>
          <a:off x="6033120" y="3284984"/>
          <a:ext cx="1645642" cy="12961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642"/>
              </a:tblGrid>
              <a:tr h="461554"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834590">
                <a:tc>
                  <a:txBody>
                    <a:bodyPr/>
                    <a:lstStyle/>
                    <a:p>
                      <a:pPr latinLnBrk="1"/>
                      <a:r>
                        <a:rPr kumimoji="1" lang="ko-KR" altLang="en-US" sz="1200" b="1" u="sng" kern="1200" dirty="0" err="1" smtClean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정금산</a:t>
                      </a:r>
                      <a:r>
                        <a:rPr kumimoji="1" lang="ko-KR" altLang="en-US" sz="1200" b="1" u="sng" kern="1200" dirty="0" smtClean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 이사</a:t>
                      </a:r>
                      <a:endParaRPr kumimoji="1" lang="en-US" altLang="ko-KR" sz="1200" b="1" u="sng" kern="1200" dirty="0" smtClean="0">
                        <a:solidFill>
                          <a:srgbClr val="1F497D"/>
                        </a:solidFill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  <a:cs typeface="+mn-cs"/>
                      </a:endParaRPr>
                    </a:p>
                    <a:p>
                      <a:pPr latinLnBrk="1"/>
                      <a:r>
                        <a:rPr kumimoji="1" lang="en-US" altLang="ko-KR" sz="1000" b="1" u="none" kern="1200" dirty="0" smtClean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02-567-0586</a:t>
                      </a:r>
                      <a:endParaRPr kumimoji="1" lang="ko-KR" altLang="ko-KR" sz="1000" b="1" u="none" kern="1200" dirty="0" smtClean="0">
                        <a:solidFill>
                          <a:srgbClr val="1F497D"/>
                        </a:solidFill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  <a:cs typeface="+mn-cs"/>
                      </a:endParaRPr>
                    </a:p>
                    <a:p>
                      <a:pPr latinLnBrk="1"/>
                      <a:r>
                        <a:rPr kumimoji="1" lang="en-US" altLang="ko-KR" sz="1000" b="1" u="none" kern="1200" dirty="0" smtClean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010-8340-2306</a:t>
                      </a:r>
                      <a:endParaRPr kumimoji="1" lang="ko-KR" altLang="ko-KR" sz="1000" b="1" u="none" kern="1200" dirty="0" smtClean="0">
                        <a:solidFill>
                          <a:srgbClr val="1F497D"/>
                        </a:solidFill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  <a:cs typeface="+mn-cs"/>
                      </a:endParaRPr>
                    </a:p>
                    <a:p>
                      <a:r>
                        <a:rPr kumimoji="1" lang="en-US" altLang="ko-KR" sz="1000" b="1" u="none" kern="1200" dirty="0" smtClean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  <a:hlinkClick r:id="rId3"/>
                        </a:rPr>
                        <a:t>j-ksan@hanmail.net</a:t>
                      </a:r>
                      <a:endParaRPr kumimoji="1" lang="ko-KR" altLang="en-US" sz="1000" b="1" u="none" kern="1200" dirty="0">
                        <a:solidFill>
                          <a:srgbClr val="1F497D"/>
                        </a:solidFill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9" name="표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4931542"/>
              </p:ext>
            </p:extLst>
          </p:nvPr>
        </p:nvGraphicFramePr>
        <p:xfrm>
          <a:off x="7761312" y="3284984"/>
          <a:ext cx="1645642" cy="12961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642"/>
              </a:tblGrid>
              <a:tr h="461554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오늘회계법인</a:t>
                      </a:r>
                      <a:endParaRPr lang="ko-KR" altLang="en-US" dirty="0"/>
                    </a:p>
                  </a:txBody>
                  <a:tcPr/>
                </a:tc>
              </a:tr>
              <a:tr h="834590">
                <a:tc>
                  <a:txBody>
                    <a:bodyPr/>
                    <a:lstStyle/>
                    <a:p>
                      <a:pPr latinLnBrk="1"/>
                      <a:r>
                        <a:rPr kumimoji="1" lang="ko-KR" altLang="en-US" sz="1200" b="1" u="sng" kern="1200" dirty="0" smtClean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이영찬 이사</a:t>
                      </a:r>
                      <a:endParaRPr kumimoji="1" lang="en-US" altLang="ko-KR" sz="1200" b="1" u="sng" kern="1200" dirty="0" smtClean="0">
                        <a:solidFill>
                          <a:srgbClr val="1F497D"/>
                        </a:solidFill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  <a:cs typeface="+mn-cs"/>
                      </a:endParaRPr>
                    </a:p>
                    <a:p>
                      <a:pPr latinLnBrk="1"/>
                      <a:r>
                        <a:rPr kumimoji="1" lang="en-US" altLang="ko-KR" sz="1100" b="1" u="none" kern="1200" dirty="0" smtClean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02-6929-0620</a:t>
                      </a:r>
                    </a:p>
                    <a:p>
                      <a:pPr latinLnBrk="1"/>
                      <a:r>
                        <a:rPr kumimoji="1" lang="en-US" altLang="ko-KR" sz="1100" b="1" u="none" kern="1200" dirty="0" smtClean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010-4773-0448</a:t>
                      </a:r>
                      <a:endParaRPr kumimoji="1" lang="en-US" altLang="ko-KR" sz="1000" b="1" u="none" kern="1200" dirty="0" smtClean="0">
                        <a:solidFill>
                          <a:srgbClr val="1F497D"/>
                        </a:solidFill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  <a:cs typeface="+mn-cs"/>
                      </a:endParaRPr>
                    </a:p>
                    <a:p>
                      <a:pPr latinLnBrk="1"/>
                      <a:r>
                        <a:rPr kumimoji="1" lang="en-US" altLang="ko-KR" sz="1000" b="1" u="none" kern="1200" dirty="0" smtClean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yclee@ontac.co.kr</a:t>
                      </a:r>
                      <a:endParaRPr kumimoji="1" lang="ko-KR" altLang="en-US" sz="1000" b="1" u="none" kern="1200" dirty="0">
                        <a:solidFill>
                          <a:srgbClr val="1F497D"/>
                        </a:solidFill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0" name="표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7751312"/>
              </p:ext>
            </p:extLst>
          </p:nvPr>
        </p:nvGraphicFramePr>
        <p:xfrm>
          <a:off x="2576736" y="4653136"/>
          <a:ext cx="1656184" cy="13681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6184"/>
              </a:tblGrid>
              <a:tr h="487196"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880956">
                <a:tc>
                  <a:txBody>
                    <a:bodyPr/>
                    <a:lstStyle/>
                    <a:p>
                      <a:pPr latinLnBrk="1"/>
                      <a:r>
                        <a:rPr kumimoji="1" lang="ko-KR" altLang="en-US" sz="1200" b="1" u="sng" kern="1200" dirty="0" err="1" smtClean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이의웅</a:t>
                      </a:r>
                      <a:r>
                        <a:rPr kumimoji="1" lang="ko-KR" altLang="en-US" sz="1200" b="1" u="sng" kern="1200" dirty="0" smtClean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 대표</a:t>
                      </a:r>
                      <a:endParaRPr kumimoji="1" lang="en-US" altLang="ko-KR" sz="1200" b="1" u="sng" kern="1200" dirty="0" smtClean="0">
                        <a:solidFill>
                          <a:srgbClr val="1F497D"/>
                        </a:solidFill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  <a:cs typeface="+mn-cs"/>
                      </a:endParaRPr>
                    </a:p>
                    <a:p>
                      <a:pPr latinLnBrk="1"/>
                      <a:r>
                        <a:rPr kumimoji="1" lang="en-US" altLang="ko-KR" sz="1000" b="1" u="none" kern="1200" dirty="0" smtClean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02 2009 9800</a:t>
                      </a:r>
                      <a:endParaRPr kumimoji="1" lang="ko-KR" altLang="ko-KR" sz="1000" b="1" u="none" kern="1200" dirty="0" smtClean="0">
                        <a:solidFill>
                          <a:srgbClr val="1F497D"/>
                        </a:solidFill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  <a:cs typeface="+mn-cs"/>
                      </a:endParaRPr>
                    </a:p>
                    <a:p>
                      <a:pPr latinLnBrk="1"/>
                      <a:r>
                        <a:rPr kumimoji="1" lang="en-US" altLang="ko-KR" sz="1000" b="1" u="none" kern="1200" dirty="0" smtClean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010 5261 4027</a:t>
                      </a:r>
                      <a:endParaRPr kumimoji="1" lang="ko-KR" altLang="ko-KR" sz="1000" b="1" u="none" kern="1200" dirty="0" smtClean="0">
                        <a:solidFill>
                          <a:srgbClr val="1F497D"/>
                        </a:solidFill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  <a:cs typeface="+mn-cs"/>
                      </a:endParaRPr>
                    </a:p>
                    <a:p>
                      <a:pPr latinLnBrk="1"/>
                      <a:r>
                        <a:rPr kumimoji="1" lang="en-US" altLang="ko-KR" sz="1000" b="1" u="none" kern="1200" dirty="0" smtClean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  <a:hlinkClick r:id="rId4"/>
                        </a:rPr>
                        <a:t>ewlee@jisungacc.com</a:t>
                      </a:r>
                      <a:endParaRPr kumimoji="1" lang="ko-KR" altLang="ko-KR" sz="1000" b="1" u="none" kern="1200" dirty="0">
                        <a:solidFill>
                          <a:srgbClr val="1F497D"/>
                        </a:solidFill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1" name="표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0665893"/>
              </p:ext>
            </p:extLst>
          </p:nvPr>
        </p:nvGraphicFramePr>
        <p:xfrm>
          <a:off x="4304928" y="4653136"/>
          <a:ext cx="1656184" cy="13850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6184"/>
              </a:tblGrid>
              <a:tr h="504056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한울회계법인</a:t>
                      </a:r>
                      <a:endParaRPr lang="ko-KR" altLang="en-US" dirty="0"/>
                    </a:p>
                  </a:txBody>
                  <a:tcPr/>
                </a:tc>
              </a:tr>
              <a:tr h="880956">
                <a:tc>
                  <a:txBody>
                    <a:bodyPr/>
                    <a:lstStyle/>
                    <a:p>
                      <a:pPr latinLnBrk="1"/>
                      <a:r>
                        <a:rPr kumimoji="1" lang="ko-KR" altLang="en-US" sz="1200" b="1" u="sng" kern="1200" dirty="0" smtClean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이찬호 본부장</a:t>
                      </a:r>
                      <a:endParaRPr kumimoji="1" lang="en-US" altLang="ko-KR" sz="1200" b="1" u="sng" kern="1200" dirty="0" smtClean="0">
                        <a:solidFill>
                          <a:srgbClr val="1F497D"/>
                        </a:solidFill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  <a:cs typeface="+mn-cs"/>
                      </a:endParaRPr>
                    </a:p>
                    <a:p>
                      <a:pPr latinLnBrk="1"/>
                      <a:r>
                        <a:rPr kumimoji="1" lang="en-US" altLang="ko-KR" sz="1000" b="1" u="none" kern="1200" dirty="0" smtClean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02-2009-5770</a:t>
                      </a:r>
                    </a:p>
                    <a:p>
                      <a:pPr latinLnBrk="1"/>
                      <a:r>
                        <a:rPr kumimoji="1" lang="en-US" altLang="ko-KR" sz="1000" b="1" u="none" kern="1200" dirty="0" smtClean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010-2321-1031</a:t>
                      </a:r>
                    </a:p>
                    <a:p>
                      <a:pPr latinLnBrk="1"/>
                      <a:r>
                        <a:rPr kumimoji="1" lang="en-US" altLang="ko-KR" sz="1000" b="1" u="none" kern="1200" dirty="0" smtClean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chlee@hanulac.co.kr</a:t>
                      </a:r>
                      <a:endParaRPr kumimoji="1" lang="ko-KR" altLang="en-US" sz="1000" b="1" u="none" kern="1200" dirty="0">
                        <a:solidFill>
                          <a:srgbClr val="1F497D"/>
                        </a:solidFill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2" name="표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0008288"/>
              </p:ext>
            </p:extLst>
          </p:nvPr>
        </p:nvGraphicFramePr>
        <p:xfrm>
          <a:off x="6033120" y="4653136"/>
          <a:ext cx="1656184" cy="13681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6184"/>
              </a:tblGrid>
              <a:tr h="487196"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880956">
                <a:tc>
                  <a:txBody>
                    <a:bodyPr/>
                    <a:lstStyle/>
                    <a:p>
                      <a:pPr latinLnBrk="1"/>
                      <a:r>
                        <a:rPr kumimoji="1" lang="ko-KR" altLang="en-US" sz="1200" b="1" u="sng" kern="1200" baseline="0" dirty="0" smtClean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임헌민 대표</a:t>
                      </a:r>
                      <a:endParaRPr kumimoji="1" lang="en-US" altLang="ko-KR" sz="1200" b="1" u="sng" kern="1200" dirty="0" smtClean="0">
                        <a:solidFill>
                          <a:srgbClr val="1F497D"/>
                        </a:solidFill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  <a:cs typeface="+mn-cs"/>
                      </a:endParaRPr>
                    </a:p>
                    <a:p>
                      <a:pPr latinLnBrk="1"/>
                      <a:r>
                        <a:rPr kumimoji="1" lang="en-US" altLang="ko-KR" sz="1100" b="1" u="none" kern="1200" dirty="0" smtClean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02-513-2030</a:t>
                      </a:r>
                    </a:p>
                    <a:p>
                      <a:pPr latinLnBrk="1"/>
                      <a:r>
                        <a:rPr kumimoji="1" lang="en-US" altLang="ko-KR" sz="1100" b="1" u="none" kern="1200" dirty="0" smtClean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010-9068-2859</a:t>
                      </a:r>
                      <a:endParaRPr kumimoji="1" lang="en-US" altLang="ko-KR" sz="1000" b="1" u="none" kern="1200" dirty="0" smtClean="0">
                        <a:solidFill>
                          <a:srgbClr val="1F497D"/>
                        </a:solidFill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  <a:cs typeface="+mn-cs"/>
                      </a:endParaRPr>
                    </a:p>
                    <a:p>
                      <a:pPr latinLnBrk="1"/>
                      <a:r>
                        <a:rPr kumimoji="1" lang="en-US" altLang="ko-KR" sz="1000" b="1" u="none" kern="1200" dirty="0" smtClean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hmlim@namuac.com</a:t>
                      </a:r>
                      <a:endParaRPr kumimoji="1" lang="ko-KR" altLang="en-US" sz="1000" b="1" u="none" kern="1200" dirty="0">
                        <a:solidFill>
                          <a:srgbClr val="1F497D"/>
                        </a:solidFill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3" name="표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9666840"/>
              </p:ext>
            </p:extLst>
          </p:nvPr>
        </p:nvGraphicFramePr>
        <p:xfrm>
          <a:off x="7761312" y="4653136"/>
          <a:ext cx="1656184" cy="13681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6184"/>
              </a:tblGrid>
              <a:tr h="487196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새길</a:t>
                      </a:r>
                      <a:endParaRPr lang="ko-KR" altLang="en-US" dirty="0"/>
                    </a:p>
                  </a:txBody>
                  <a:tcPr/>
                </a:tc>
              </a:tr>
              <a:tr h="880956">
                <a:tc>
                  <a:txBody>
                    <a:bodyPr/>
                    <a:lstStyle/>
                    <a:p>
                      <a:pPr latinLnBrk="1"/>
                      <a:r>
                        <a:rPr kumimoji="1" lang="ko-KR" altLang="en-US" sz="1200" b="1" u="sng" kern="1200" dirty="0" smtClean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김남용 대표</a:t>
                      </a:r>
                      <a:endParaRPr kumimoji="1" lang="en-US" altLang="ko-KR" sz="1200" b="1" u="sng" kern="1200" dirty="0" smtClean="0">
                        <a:solidFill>
                          <a:srgbClr val="1F497D"/>
                        </a:solidFill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  <a:cs typeface="+mn-cs"/>
                      </a:endParaRP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1" u="none" kern="1200" dirty="0" smtClean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02-561-5527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1" u="none" kern="1200" dirty="0" smtClean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010-3668-3148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1" u="none" kern="1200" dirty="0" smtClean="0">
                          <a:solidFill>
                            <a:srgbClr val="1F497D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  <a:cs typeface="+mn-cs"/>
                        </a:rPr>
                        <a:t>nykim@sgacc.co.kr</a:t>
                      </a:r>
                      <a:endParaRPr kumimoji="1" lang="ko-KR" altLang="en-US" sz="1000" b="1" u="none" kern="1200" dirty="0" smtClean="0">
                        <a:solidFill>
                          <a:srgbClr val="1F497D"/>
                        </a:solidFill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6" name="Rectangle 29"/>
          <p:cNvSpPr>
            <a:spLocks noChangeArrowheads="1"/>
          </p:cNvSpPr>
          <p:nvPr/>
        </p:nvSpPr>
        <p:spPr bwMode="auto">
          <a:xfrm>
            <a:off x="8553400" y="1643280"/>
            <a:ext cx="93610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/>
            <a:r>
              <a:rPr lang="en-US" altLang="ko-KR" sz="1400" b="1" dirty="0" smtClean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(</a:t>
            </a:r>
            <a:r>
              <a:rPr lang="ko-KR" altLang="en-US" sz="1400" b="1" dirty="0" smtClean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가나다순</a:t>
            </a:r>
            <a:r>
              <a:rPr lang="en-US" altLang="ko-KR" sz="1400" b="1" dirty="0" smtClean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)</a:t>
            </a:r>
            <a:endParaRPr lang="en-US" altLang="ko-KR" sz="1400" b="1" dirty="0">
              <a:solidFill>
                <a:srgbClr val="1F497D"/>
              </a:solidFill>
              <a:latin typeface="가는각진제목체" panose="02030600000101010101" pitchFamily="18" charset="-127"/>
              <a:ea typeface="가는각진제목체" panose="02030600000101010101" pitchFamily="18" charset="-127"/>
            </a:endParaRPr>
          </a:p>
        </p:txBody>
      </p:sp>
      <p:pic>
        <p:nvPicPr>
          <p:cNvPr id="27" name="Picture 2" descr="Z:\2015\ADMIN\전산실\graphic\logo\한울로고2 복사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4928" y="4653136"/>
            <a:ext cx="1656184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D:\서린회계법인\CI등자료\서린회계법인_CI최종\국문로고타입상하조합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761312" y="1951058"/>
            <a:ext cx="1656184" cy="444156"/>
          </a:xfrm>
          <a:prstGeom prst="rect">
            <a:avLst/>
          </a:prstGeom>
          <a:noFill/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3120" y="4653136"/>
            <a:ext cx="1656184" cy="504056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736" y="4653136"/>
            <a:ext cx="1656184" cy="504056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3120" y="3284984"/>
            <a:ext cx="1652017" cy="504056"/>
          </a:xfrm>
          <a:prstGeom prst="rect">
            <a:avLst/>
          </a:prstGeom>
        </p:spPr>
      </p:pic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7301" y="4620570"/>
            <a:ext cx="1704206" cy="536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그림 24" descr="logo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3368824" y="2034905"/>
            <a:ext cx="828092" cy="313975"/>
          </a:xfrm>
          <a:prstGeom prst="rect">
            <a:avLst/>
          </a:prstGeom>
        </p:spPr>
      </p:pic>
      <p:pic>
        <p:nvPicPr>
          <p:cNvPr id="28" name="그림 27"/>
          <p:cNvPicPr/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7167" y="3284984"/>
            <a:ext cx="1680329" cy="485837"/>
          </a:xfrm>
          <a:prstGeom prst="rect">
            <a:avLst/>
          </a:prstGeom>
        </p:spPr>
      </p:pic>
      <p:pic>
        <p:nvPicPr>
          <p:cNvPr id="2" name="그림 1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736" y="3284984"/>
            <a:ext cx="1656184" cy="504056"/>
          </a:xfrm>
          <a:prstGeom prst="rect">
            <a:avLst/>
          </a:prstGeom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3120" y="1976730"/>
            <a:ext cx="1652017" cy="444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5008" y="3356992"/>
            <a:ext cx="936104" cy="288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5679" y="1988840"/>
            <a:ext cx="1665433" cy="397823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236050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29"/>
          <p:cNvSpPr>
            <a:spLocks noChangeArrowheads="1"/>
          </p:cNvSpPr>
          <p:nvPr/>
        </p:nvSpPr>
        <p:spPr bwMode="auto">
          <a:xfrm>
            <a:off x="2504728" y="939497"/>
            <a:ext cx="549222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/>
            <a:r>
              <a:rPr lang="ko-KR" altLang="en-US" sz="2800" b="1" dirty="0" smtClean="0">
                <a:solidFill>
                  <a:srgbClr val="1F497D"/>
                </a:solidFill>
                <a:latin typeface="맑은 고딕"/>
                <a:ea typeface="맑은 고딕"/>
              </a:rPr>
              <a:t>◎ 민자사업 관련 회계기준</a:t>
            </a:r>
            <a:endParaRPr lang="ko-KR" altLang="en-US" sz="1600" b="1" dirty="0">
              <a:solidFill>
                <a:srgbClr val="1F497D"/>
              </a:solidFill>
              <a:latin typeface="가는각진제목체" panose="02030600000101010101" pitchFamily="18" charset="-127"/>
              <a:ea typeface="가는각진제목체" panose="02030600000101010101" pitchFamily="18" charset="-127"/>
            </a:endParaRPr>
          </a:p>
        </p:txBody>
      </p:sp>
      <p:sp>
        <p:nvSpPr>
          <p:cNvPr id="6" name="Rectangle 29"/>
          <p:cNvSpPr>
            <a:spLocks noChangeArrowheads="1"/>
          </p:cNvSpPr>
          <p:nvPr/>
        </p:nvSpPr>
        <p:spPr bwMode="auto">
          <a:xfrm>
            <a:off x="2576736" y="3665059"/>
            <a:ext cx="669674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ko-KR" altLang="en-US" sz="2000" b="1" dirty="0" smtClean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발표자 </a:t>
            </a:r>
            <a:r>
              <a:rPr lang="en-US" altLang="ko-KR" sz="2000" b="1" dirty="0" smtClean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: </a:t>
            </a:r>
            <a:r>
              <a:rPr lang="ko-KR" altLang="en-US" sz="2000" b="1" dirty="0" smtClean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윤진수 회계사 </a:t>
            </a:r>
            <a:endParaRPr lang="en-US" altLang="ko-KR" sz="2000" b="1" dirty="0" smtClean="0">
              <a:solidFill>
                <a:srgbClr val="1F497D"/>
              </a:solidFill>
              <a:latin typeface="가는각진제목체" panose="02030600000101010101" pitchFamily="18" charset="-127"/>
              <a:ea typeface="가는각진제목체" panose="02030600000101010101" pitchFamily="18" charset="-127"/>
            </a:endParaRPr>
          </a:p>
          <a:p>
            <a:pPr eaLnBrk="1" hangingPunct="1"/>
            <a:r>
              <a:rPr lang="en-US" altLang="ko-KR" sz="2000" b="1" dirty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 </a:t>
            </a:r>
            <a:r>
              <a:rPr lang="en-US" altLang="ko-KR" sz="2000" b="1" dirty="0" smtClean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           (</a:t>
            </a:r>
            <a:r>
              <a:rPr lang="ko-KR" altLang="en-US" sz="2000" b="1" dirty="0" smtClean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회계법인 나무</a:t>
            </a:r>
            <a:r>
              <a:rPr lang="en-US" altLang="ko-KR" sz="2000" b="1" dirty="0" smtClean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)</a:t>
            </a:r>
            <a:endParaRPr lang="en-US" altLang="ko-KR" sz="2000" b="1" dirty="0">
              <a:solidFill>
                <a:srgbClr val="1F497D"/>
              </a:solidFill>
              <a:latin typeface="가는각진제목체" panose="02030600000101010101" pitchFamily="18" charset="-127"/>
              <a:ea typeface="가는각진제목체" panose="02030600000101010101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6496" y="971436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solidFill>
                  <a:schemeClr val="bg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제</a:t>
            </a:r>
            <a:r>
              <a:rPr lang="en-US" altLang="ko-KR" dirty="0" smtClean="0">
                <a:solidFill>
                  <a:schemeClr val="bg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1</a:t>
            </a:r>
            <a:r>
              <a:rPr lang="ko-KR" altLang="en-US" dirty="0" smtClean="0">
                <a:solidFill>
                  <a:schemeClr val="bg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주제</a:t>
            </a:r>
            <a:endParaRPr lang="en-US" altLang="ko-KR" dirty="0" smtClean="0">
              <a:solidFill>
                <a:schemeClr val="bg1"/>
              </a:solidFill>
              <a:latin typeface="가는각진제목체" panose="02030600000101010101" pitchFamily="18" charset="-127"/>
              <a:ea typeface="가는각진제목체" panose="02030600000101010101" pitchFamily="18" charset="-127"/>
            </a:endParaRPr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7056" y="3933056"/>
            <a:ext cx="1656184" cy="504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085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29"/>
          <p:cNvSpPr>
            <a:spLocks noChangeArrowheads="1"/>
          </p:cNvSpPr>
          <p:nvPr/>
        </p:nvSpPr>
        <p:spPr bwMode="auto">
          <a:xfrm>
            <a:off x="2504728" y="939497"/>
            <a:ext cx="549222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/>
            <a:r>
              <a:rPr lang="ko-KR" altLang="en-US" sz="2800" b="1" dirty="0" smtClean="0">
                <a:solidFill>
                  <a:srgbClr val="1F497D"/>
                </a:solidFill>
                <a:latin typeface="맑은 고딕"/>
                <a:ea typeface="맑은 고딕"/>
              </a:rPr>
              <a:t>◎ 민자사업 관련 부가가치세</a:t>
            </a:r>
            <a:endParaRPr lang="ko-KR" altLang="en-US" sz="1600" b="1" dirty="0">
              <a:solidFill>
                <a:srgbClr val="1F497D"/>
              </a:solidFill>
              <a:latin typeface="가는각진제목체" panose="02030600000101010101" pitchFamily="18" charset="-127"/>
              <a:ea typeface="가는각진제목체" panose="02030600000101010101" pitchFamily="18" charset="-127"/>
            </a:endParaRPr>
          </a:p>
        </p:txBody>
      </p:sp>
      <p:sp>
        <p:nvSpPr>
          <p:cNvPr id="6" name="Rectangle 29"/>
          <p:cNvSpPr>
            <a:spLocks noChangeArrowheads="1"/>
          </p:cNvSpPr>
          <p:nvPr/>
        </p:nvSpPr>
        <p:spPr bwMode="auto">
          <a:xfrm>
            <a:off x="2576736" y="3665059"/>
            <a:ext cx="669674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ko-KR" altLang="en-US" sz="2000" b="1" dirty="0" smtClean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발표자 </a:t>
            </a:r>
            <a:r>
              <a:rPr lang="en-US" altLang="ko-KR" sz="2000" b="1" dirty="0" smtClean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: </a:t>
            </a:r>
            <a:r>
              <a:rPr lang="ko-KR" altLang="en-US" sz="2000" b="1" dirty="0" smtClean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박덕재 회계사</a:t>
            </a:r>
            <a:endParaRPr lang="en-US" altLang="ko-KR" sz="2000" b="1" dirty="0" smtClean="0">
              <a:solidFill>
                <a:srgbClr val="1F497D"/>
              </a:solidFill>
              <a:latin typeface="가는각진제목체" panose="02030600000101010101" pitchFamily="18" charset="-127"/>
              <a:ea typeface="가는각진제목체" panose="02030600000101010101" pitchFamily="18" charset="-127"/>
            </a:endParaRPr>
          </a:p>
          <a:p>
            <a:pPr eaLnBrk="1" hangingPunct="1"/>
            <a:r>
              <a:rPr lang="en-US" altLang="ko-KR" sz="2000" b="1" dirty="0" smtClean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            (</a:t>
            </a:r>
            <a:r>
              <a:rPr lang="ko-KR" altLang="en-US" sz="2000" b="1" dirty="0" smtClean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회계법인 새길</a:t>
            </a:r>
            <a:r>
              <a:rPr lang="en-US" altLang="ko-KR" sz="2000" b="1" dirty="0" smtClean="0">
                <a:solidFill>
                  <a:srgbClr val="1F497D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)</a:t>
            </a:r>
            <a:endParaRPr lang="en-US" altLang="ko-KR" sz="2000" b="1" dirty="0">
              <a:solidFill>
                <a:srgbClr val="1F497D"/>
              </a:solidFill>
              <a:latin typeface="가는각진제목체" panose="02030600000101010101" pitchFamily="18" charset="-127"/>
              <a:ea typeface="가는각진제목체" panose="02030600000101010101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6496" y="971436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solidFill>
                  <a:schemeClr val="bg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제</a:t>
            </a:r>
            <a:r>
              <a:rPr lang="en-US" altLang="ko-KR" dirty="0">
                <a:solidFill>
                  <a:schemeClr val="bg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2</a:t>
            </a:r>
            <a:r>
              <a:rPr lang="ko-KR" altLang="en-US" dirty="0" smtClean="0">
                <a:solidFill>
                  <a:schemeClr val="bg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rPr>
              <a:t>주제</a:t>
            </a:r>
            <a:endParaRPr lang="en-US" altLang="ko-KR" dirty="0" smtClean="0">
              <a:solidFill>
                <a:schemeClr val="bg1"/>
              </a:solidFill>
              <a:latin typeface="가는각진제목체" panose="02030600000101010101" pitchFamily="18" charset="-127"/>
              <a:ea typeface="가는각진제목체" panose="02030600000101010101" pitchFamily="18" charset="-127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1879" y="3717032"/>
            <a:ext cx="2257425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6085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2_Office 테마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5172</TotalTime>
  <Words>555</Words>
  <Application>Microsoft Office PowerPoint</Application>
  <PresentationFormat>A4 용지(210x297mm)</PresentationFormat>
  <Paragraphs>186</Paragraphs>
  <Slides>13</Slides>
  <Notes>10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13</vt:i4>
      </vt:variant>
    </vt:vector>
  </HeadingPairs>
  <TitlesOfParts>
    <vt:vector size="19" baseType="lpstr">
      <vt:lpstr>굴림</vt:lpstr>
      <vt:lpstr>Arial</vt:lpstr>
      <vt:lpstr>맑은 고딕</vt:lpstr>
      <vt:lpstr>가는각진제목체</vt:lpstr>
      <vt:lpstr>Times New Roman</vt:lpstr>
      <vt:lpstr>2_Office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Your Company Name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Your User Name</dc:creator>
  <cp:lastModifiedBy>정순철</cp:lastModifiedBy>
  <cp:revision>351</cp:revision>
  <cp:lastPrinted>2015-03-30T00:15:43Z</cp:lastPrinted>
  <dcterms:created xsi:type="dcterms:W3CDTF">2010-07-27T00:45:33Z</dcterms:created>
  <dcterms:modified xsi:type="dcterms:W3CDTF">2015-09-11T00:16:09Z</dcterms:modified>
</cp:coreProperties>
</file>