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9" r:id="rId3"/>
    <p:sldId id="280" r:id="rId4"/>
    <p:sldId id="281" r:id="rId5"/>
    <p:sldId id="286" r:id="rId6"/>
    <p:sldId id="287" r:id="rId7"/>
    <p:sldId id="258" r:id="rId8"/>
    <p:sldId id="285" r:id="rId9"/>
    <p:sldId id="269" r:id="rId10"/>
    <p:sldId id="271" r:id="rId11"/>
    <p:sldId id="283" r:id="rId12"/>
    <p:sldId id="272" r:id="rId13"/>
    <p:sldId id="284" r:id="rId14"/>
    <p:sldId id="264" r:id="rId15"/>
    <p:sldId id="265" r:id="rId16"/>
    <p:sldId id="270" r:id="rId17"/>
    <p:sldId id="266" r:id="rId18"/>
    <p:sldId id="267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52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825A90-7791-4F7A-87DC-4590B70BC5DA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latinLnBrk="1"/>
          <a:endParaRPr lang="ko-KR" altLang="en-US"/>
        </a:p>
      </dgm:t>
    </dgm:pt>
    <dgm:pt modelId="{460F35DD-984C-499B-9B0D-DB7FB9361E3B}">
      <dgm:prSet phldrT="[텍스트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1600" b="1" dirty="0" smtClean="0"/>
            <a:t>규정</a:t>
          </a:r>
          <a:r>
            <a:rPr lang="en-US" altLang="ko-KR" sz="1600" b="1" dirty="0" smtClean="0"/>
            <a:t>/</a:t>
          </a:r>
          <a:r>
            <a:rPr lang="ko-KR" altLang="en-US" sz="1600" b="1" dirty="0" smtClean="0"/>
            <a:t>지침</a:t>
          </a:r>
          <a:r>
            <a:rPr lang="en-US" altLang="ko-KR" sz="1600" b="1" dirty="0" smtClean="0"/>
            <a:t>/</a:t>
          </a:r>
          <a:r>
            <a:rPr lang="ko-KR" altLang="en-US" sz="1600" b="1" dirty="0" smtClean="0"/>
            <a:t>가이드라인 등</a:t>
          </a:r>
          <a:endParaRPr lang="ko-KR" altLang="en-US" sz="1600" b="1" dirty="0"/>
        </a:p>
      </dgm:t>
    </dgm:pt>
    <dgm:pt modelId="{039AB527-D120-429F-9E37-A949745096F2}" type="par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0F31BDA2-5FCD-4ADF-A796-3C37A44BAEBC}" type="sib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2B4AEEB1-150D-4847-9AF6-06961495AA3D}">
      <dgm:prSet phldrT="[텍스트]"/>
      <dgm:spPr/>
      <dgm:t>
        <a:bodyPr/>
        <a:lstStyle/>
        <a:p>
          <a:pPr latinLnBrk="1"/>
          <a:r>
            <a:rPr lang="ko-KR" altLang="en-US" b="1" dirty="0" smtClean="0"/>
            <a:t>경영책임자의 중대재해 예방 의무 및 대응 절차 등에 관한 규정</a:t>
          </a:r>
          <a:endParaRPr lang="en-US" altLang="ko-KR" b="1" dirty="0" smtClean="0"/>
        </a:p>
      </dgm:t>
    </dgm:pt>
    <dgm:pt modelId="{5794BCFB-DFA3-4CD5-AA15-715B71427463}" type="par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6DCF02D1-7D83-4D4F-95BE-3C9850AA6D8E}" type="sib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2E8AF467-BE3E-447F-8BB7-E94CB0E2A364}">
      <dgm:prSet/>
      <dgm:spPr/>
      <dgm:t>
        <a:bodyPr/>
        <a:lstStyle/>
        <a:p>
          <a:pPr latinLnBrk="1"/>
          <a:r>
            <a:rPr lang="ko-KR" b="1" dirty="0" smtClean="0">
              <a:solidFill>
                <a:schemeClr val="tx1"/>
              </a:solidFill>
            </a:rPr>
            <a:t>안전보건경영위원회 규정</a:t>
          </a:r>
          <a:endParaRPr lang="ko-KR" b="1" dirty="0">
            <a:solidFill>
              <a:schemeClr val="tx1"/>
            </a:solidFill>
          </a:endParaRPr>
        </a:p>
      </dgm:t>
    </dgm:pt>
    <dgm:pt modelId="{EF79EBB1-8B83-4063-9E7D-6A87CDD6698E}" type="par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E1DED089-BDCB-49D7-8BA6-AB826FCD5049}" type="sib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3DEA1A37-5269-48CD-BDA9-82A9BF863691}">
      <dgm:prSet/>
      <dgm:spPr/>
      <dgm:t>
        <a:bodyPr/>
        <a:lstStyle/>
        <a:p>
          <a:pPr latinLnBrk="1"/>
          <a:r>
            <a:rPr lang="ko-KR" altLang="en-US" b="1" dirty="0" smtClean="0">
              <a:solidFill>
                <a:schemeClr val="tx1"/>
              </a:solidFill>
            </a:rPr>
            <a:t>계약상대자 및 협력업체 </a:t>
          </a:r>
          <a:r>
            <a:rPr lang="en-US" altLang="ko-KR" b="1" dirty="0" smtClean="0">
              <a:solidFill>
                <a:schemeClr val="tx1"/>
              </a:solidFill>
            </a:rPr>
            <a:t/>
          </a:r>
          <a:br>
            <a:rPr lang="en-US" altLang="ko-KR" b="1" dirty="0" smtClean="0">
              <a:solidFill>
                <a:schemeClr val="tx1"/>
              </a:solidFill>
            </a:rPr>
          </a:br>
          <a:r>
            <a:rPr lang="ko-KR" altLang="en-US" b="1" dirty="0" smtClean="0">
              <a:solidFill>
                <a:schemeClr val="tx1"/>
              </a:solidFill>
            </a:rPr>
            <a:t>관리 매뉴얼</a:t>
          </a:r>
          <a:endParaRPr lang="ko-KR" b="1" dirty="0">
            <a:solidFill>
              <a:schemeClr val="tx1"/>
            </a:solidFill>
          </a:endParaRPr>
        </a:p>
      </dgm:t>
    </dgm:pt>
    <dgm:pt modelId="{019EA27E-D301-4808-BC1B-339CA068FAE4}" type="parTrans" cxnId="{89097693-A62C-4E0C-9C61-9DF2A9FCCEED}">
      <dgm:prSet/>
      <dgm:spPr/>
      <dgm:t>
        <a:bodyPr/>
        <a:lstStyle/>
        <a:p>
          <a:pPr latinLnBrk="1"/>
          <a:endParaRPr lang="ko-KR" altLang="en-US"/>
        </a:p>
      </dgm:t>
    </dgm:pt>
    <dgm:pt modelId="{E366B6CE-066C-440A-82AE-CA7759B64A0C}" type="sibTrans" cxnId="{89097693-A62C-4E0C-9C61-9DF2A9FCCEED}">
      <dgm:prSet/>
      <dgm:spPr/>
      <dgm:t>
        <a:bodyPr/>
        <a:lstStyle/>
        <a:p>
          <a:pPr latinLnBrk="1"/>
          <a:endParaRPr lang="ko-KR" altLang="en-US"/>
        </a:p>
      </dgm:t>
    </dgm:pt>
    <dgm:pt modelId="{9ECF24E0-F868-4B44-85A8-BBBEC7F544D3}">
      <dgm:prSet/>
      <dgm:spPr/>
      <dgm:t>
        <a:bodyPr/>
        <a:lstStyle/>
        <a:p>
          <a:pPr latinLnBrk="1"/>
          <a:r>
            <a:rPr lang="ko-KR" altLang="en-US" b="1" dirty="0" smtClean="0"/>
            <a:t>작업중지 및 중대산업재해 </a:t>
          </a:r>
          <a:r>
            <a:rPr lang="en-US" altLang="ko-KR" b="1" dirty="0" smtClean="0"/>
            <a:t/>
          </a:r>
          <a:br>
            <a:rPr lang="en-US" altLang="ko-KR" b="1" dirty="0" smtClean="0"/>
          </a:br>
          <a:r>
            <a:rPr lang="ko-KR" altLang="en-US" b="1" dirty="0" smtClean="0"/>
            <a:t>대응 지침</a:t>
          </a:r>
          <a:endParaRPr lang="ko-KR" b="1" dirty="0"/>
        </a:p>
      </dgm:t>
    </dgm:pt>
    <dgm:pt modelId="{D9E5AE55-2C77-4C48-A020-15C2BC384810}" type="parTrans" cxnId="{68765A32-2059-4D3C-A9FC-8B2178DEA56A}">
      <dgm:prSet/>
      <dgm:spPr/>
      <dgm:t>
        <a:bodyPr/>
        <a:lstStyle/>
        <a:p>
          <a:pPr latinLnBrk="1"/>
          <a:endParaRPr lang="ko-KR" altLang="en-US"/>
        </a:p>
      </dgm:t>
    </dgm:pt>
    <dgm:pt modelId="{C13E9415-1CE3-479A-9B36-05469F286B5A}" type="sibTrans" cxnId="{68765A32-2059-4D3C-A9FC-8B2178DEA56A}">
      <dgm:prSet/>
      <dgm:spPr/>
      <dgm:t>
        <a:bodyPr/>
        <a:lstStyle/>
        <a:p>
          <a:pPr latinLnBrk="1"/>
          <a:endParaRPr lang="ko-KR" altLang="en-US"/>
        </a:p>
      </dgm:t>
    </dgm:pt>
    <dgm:pt modelId="{BE43D169-04B6-4089-9703-D9D5FB243269}" type="pres">
      <dgm:prSet presAssocID="{4E825A90-7791-4F7A-87DC-4590B70BC5D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B9EE8-B045-48FD-AAE2-8232F86DB6FD}" type="pres">
      <dgm:prSet presAssocID="{460F35DD-984C-499B-9B0D-DB7FB9361E3B}" presName="compNode" presStyleCnt="0"/>
      <dgm:spPr/>
    </dgm:pt>
    <dgm:pt modelId="{FBEE083F-2609-4551-91DF-E4EF6D74A180}" type="pres">
      <dgm:prSet presAssocID="{460F35DD-984C-499B-9B0D-DB7FB9361E3B}" presName="aNode" presStyleLbl="bgShp" presStyleIdx="0" presStyleCnt="1" custLinFactNeighborY="-1529"/>
      <dgm:spPr/>
      <dgm:t>
        <a:bodyPr/>
        <a:lstStyle/>
        <a:p>
          <a:pPr latinLnBrk="1"/>
          <a:endParaRPr lang="ko-KR" altLang="en-US"/>
        </a:p>
      </dgm:t>
    </dgm:pt>
    <dgm:pt modelId="{4061E66C-732F-4AB2-AB38-AAE4A127DF40}" type="pres">
      <dgm:prSet presAssocID="{460F35DD-984C-499B-9B0D-DB7FB9361E3B}" presName="tex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107ECF0C-30EB-4FC4-A2DC-68D2D9A63B15}" type="pres">
      <dgm:prSet presAssocID="{460F35DD-984C-499B-9B0D-DB7FB9361E3B}" presName="compChildNode" presStyleCnt="0"/>
      <dgm:spPr/>
    </dgm:pt>
    <dgm:pt modelId="{71AAB937-DADC-4FE5-AC1E-E3CB580C86F9}" type="pres">
      <dgm:prSet presAssocID="{460F35DD-984C-499B-9B0D-DB7FB9361E3B}" presName="theInnerList" presStyleCnt="0"/>
      <dgm:spPr/>
    </dgm:pt>
    <dgm:pt modelId="{D2082ACC-DEEB-4B70-A343-AA35F1BC7497}" type="pres">
      <dgm:prSet presAssocID="{2B4AEEB1-150D-4847-9AF6-06961495AA3D}" presName="childNode" presStyleLbl="node1" presStyleIdx="0" presStyleCnt="4" custScaleX="105192" custScaleY="39514" custLinFactY="-15889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3B5F4A-6594-4B0B-B9ED-030025B2BC12}" type="pres">
      <dgm:prSet presAssocID="{2B4AEEB1-150D-4847-9AF6-06961495AA3D}" presName="aSpace2" presStyleCnt="0"/>
      <dgm:spPr/>
    </dgm:pt>
    <dgm:pt modelId="{B62DFD3E-4C9D-422E-81CC-87FF7DD1F25A}" type="pres">
      <dgm:prSet presAssocID="{2E8AF467-BE3E-447F-8BB7-E94CB0E2A364}" presName="childNode" presStyleLbl="node1" presStyleIdx="1" presStyleCnt="4" custScaleX="105192" custScaleY="39514" custLinFactY="-15889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048DEC3-5BBE-498E-A26C-33425FAC3863}" type="pres">
      <dgm:prSet presAssocID="{2E8AF467-BE3E-447F-8BB7-E94CB0E2A364}" presName="aSpace2" presStyleCnt="0"/>
      <dgm:spPr/>
    </dgm:pt>
    <dgm:pt modelId="{198215A8-EC48-4641-89E0-C4FF56D84128}" type="pres">
      <dgm:prSet presAssocID="{3DEA1A37-5269-48CD-BDA9-82A9BF863691}" presName="childNode" presStyleLbl="node1" presStyleIdx="2" presStyleCnt="4" custScaleX="105192" custScaleY="39514" custLinFactY="-18601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B2DB4FA-9B24-4339-A07B-A6EED6B2A6F2}" type="pres">
      <dgm:prSet presAssocID="{3DEA1A37-5269-48CD-BDA9-82A9BF863691}" presName="aSpace2" presStyleCnt="0"/>
      <dgm:spPr/>
    </dgm:pt>
    <dgm:pt modelId="{F5ED4C58-A725-4AAA-B300-A0FCFDA1F172}" type="pres">
      <dgm:prSet presAssocID="{9ECF24E0-F868-4B44-85A8-BBBEC7F544D3}" presName="childNode" presStyleLbl="node1" presStyleIdx="3" presStyleCnt="4" custScaleX="105192" custScaleY="39514" custLinFactY="-18601" custLinFactNeighborX="-233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9988E24-3AE5-4B79-802F-C0B41F91302F}" type="presOf" srcId="{460F35DD-984C-499B-9B0D-DB7FB9361E3B}" destId="{FBEE083F-2609-4551-91DF-E4EF6D74A180}" srcOrd="0" destOrd="0" presId="urn:microsoft.com/office/officeart/2005/8/layout/lProcess2"/>
    <dgm:cxn modelId="{257EC73E-A6AC-47D8-A308-962D32B120F7}" type="presOf" srcId="{460F35DD-984C-499B-9B0D-DB7FB9361E3B}" destId="{4061E66C-732F-4AB2-AB38-AAE4A127DF40}" srcOrd="1" destOrd="0" presId="urn:microsoft.com/office/officeart/2005/8/layout/lProcess2"/>
    <dgm:cxn modelId="{C6F908AF-B93F-422A-86CC-FF036E1D04C9}" srcId="{4E825A90-7791-4F7A-87DC-4590B70BC5DA}" destId="{460F35DD-984C-499B-9B0D-DB7FB9361E3B}" srcOrd="0" destOrd="0" parTransId="{039AB527-D120-429F-9E37-A949745096F2}" sibTransId="{0F31BDA2-5FCD-4ADF-A796-3C37A44BAEBC}"/>
    <dgm:cxn modelId="{AD7B75BB-CF72-4C14-99FD-EFC9D33CB664}" srcId="{460F35DD-984C-499B-9B0D-DB7FB9361E3B}" destId="{2B4AEEB1-150D-4847-9AF6-06961495AA3D}" srcOrd="0" destOrd="0" parTransId="{5794BCFB-DFA3-4CD5-AA15-715B71427463}" sibTransId="{6DCF02D1-7D83-4D4F-95BE-3C9850AA6D8E}"/>
    <dgm:cxn modelId="{89097693-A62C-4E0C-9C61-9DF2A9FCCEED}" srcId="{460F35DD-984C-499B-9B0D-DB7FB9361E3B}" destId="{3DEA1A37-5269-48CD-BDA9-82A9BF863691}" srcOrd="2" destOrd="0" parTransId="{019EA27E-D301-4808-BC1B-339CA068FAE4}" sibTransId="{E366B6CE-066C-440A-82AE-CA7759B64A0C}"/>
    <dgm:cxn modelId="{E19F3A2D-7D35-4238-9DEB-E22340677A58}" srcId="{460F35DD-984C-499B-9B0D-DB7FB9361E3B}" destId="{2E8AF467-BE3E-447F-8BB7-E94CB0E2A364}" srcOrd="1" destOrd="0" parTransId="{EF79EBB1-8B83-4063-9E7D-6A87CDD6698E}" sibTransId="{E1DED089-BDCB-49D7-8BA6-AB826FCD5049}"/>
    <dgm:cxn modelId="{D8D07930-0BA6-4F29-B604-61E35D98F07A}" type="presOf" srcId="{2E8AF467-BE3E-447F-8BB7-E94CB0E2A364}" destId="{B62DFD3E-4C9D-422E-81CC-87FF7DD1F25A}" srcOrd="0" destOrd="0" presId="urn:microsoft.com/office/officeart/2005/8/layout/lProcess2"/>
    <dgm:cxn modelId="{8C3CFCDC-E58C-4F03-8A74-C39B68BAFBEF}" type="presOf" srcId="{4E825A90-7791-4F7A-87DC-4590B70BC5DA}" destId="{BE43D169-04B6-4089-9703-D9D5FB243269}" srcOrd="0" destOrd="0" presId="urn:microsoft.com/office/officeart/2005/8/layout/lProcess2"/>
    <dgm:cxn modelId="{68765A32-2059-4D3C-A9FC-8B2178DEA56A}" srcId="{460F35DD-984C-499B-9B0D-DB7FB9361E3B}" destId="{9ECF24E0-F868-4B44-85A8-BBBEC7F544D3}" srcOrd="3" destOrd="0" parTransId="{D9E5AE55-2C77-4C48-A020-15C2BC384810}" sibTransId="{C13E9415-1CE3-479A-9B36-05469F286B5A}"/>
    <dgm:cxn modelId="{A3D31946-E1F9-4331-BE8A-C240CA9DFF5E}" type="presOf" srcId="{2B4AEEB1-150D-4847-9AF6-06961495AA3D}" destId="{D2082ACC-DEEB-4B70-A343-AA35F1BC7497}" srcOrd="0" destOrd="0" presId="urn:microsoft.com/office/officeart/2005/8/layout/lProcess2"/>
    <dgm:cxn modelId="{210A3F66-6B12-4D28-98B9-08328BD0490F}" type="presOf" srcId="{9ECF24E0-F868-4B44-85A8-BBBEC7F544D3}" destId="{F5ED4C58-A725-4AAA-B300-A0FCFDA1F172}" srcOrd="0" destOrd="0" presId="urn:microsoft.com/office/officeart/2005/8/layout/lProcess2"/>
    <dgm:cxn modelId="{61A154D7-9452-463D-BF12-2FA015957748}" type="presOf" srcId="{3DEA1A37-5269-48CD-BDA9-82A9BF863691}" destId="{198215A8-EC48-4641-89E0-C4FF56D84128}" srcOrd="0" destOrd="0" presId="urn:microsoft.com/office/officeart/2005/8/layout/lProcess2"/>
    <dgm:cxn modelId="{8927C2CE-EF56-415D-9D91-EE803009ED1F}" type="presParOf" srcId="{BE43D169-04B6-4089-9703-D9D5FB243269}" destId="{8A3B9EE8-B045-48FD-AAE2-8232F86DB6FD}" srcOrd="0" destOrd="0" presId="urn:microsoft.com/office/officeart/2005/8/layout/lProcess2"/>
    <dgm:cxn modelId="{10AD2529-25F2-45B2-8D16-8DF60F55BE8F}" type="presParOf" srcId="{8A3B9EE8-B045-48FD-AAE2-8232F86DB6FD}" destId="{FBEE083F-2609-4551-91DF-E4EF6D74A180}" srcOrd="0" destOrd="0" presId="urn:microsoft.com/office/officeart/2005/8/layout/lProcess2"/>
    <dgm:cxn modelId="{5362F95B-98EF-4026-8E17-55B146301576}" type="presParOf" srcId="{8A3B9EE8-B045-48FD-AAE2-8232F86DB6FD}" destId="{4061E66C-732F-4AB2-AB38-AAE4A127DF40}" srcOrd="1" destOrd="0" presId="urn:microsoft.com/office/officeart/2005/8/layout/lProcess2"/>
    <dgm:cxn modelId="{181BAB3D-1F2B-43C1-9BCB-7BAF1DFEBF8F}" type="presParOf" srcId="{8A3B9EE8-B045-48FD-AAE2-8232F86DB6FD}" destId="{107ECF0C-30EB-4FC4-A2DC-68D2D9A63B15}" srcOrd="2" destOrd="0" presId="urn:microsoft.com/office/officeart/2005/8/layout/lProcess2"/>
    <dgm:cxn modelId="{C4964F67-E3FD-42E6-8F67-17535D1DC021}" type="presParOf" srcId="{107ECF0C-30EB-4FC4-A2DC-68D2D9A63B15}" destId="{71AAB937-DADC-4FE5-AC1E-E3CB580C86F9}" srcOrd="0" destOrd="0" presId="urn:microsoft.com/office/officeart/2005/8/layout/lProcess2"/>
    <dgm:cxn modelId="{6D8E76A9-C6A2-400D-9055-9036986719CC}" type="presParOf" srcId="{71AAB937-DADC-4FE5-AC1E-E3CB580C86F9}" destId="{D2082ACC-DEEB-4B70-A343-AA35F1BC7497}" srcOrd="0" destOrd="0" presId="urn:microsoft.com/office/officeart/2005/8/layout/lProcess2"/>
    <dgm:cxn modelId="{8174925C-0504-4AB2-ADB7-6DF0829BC279}" type="presParOf" srcId="{71AAB937-DADC-4FE5-AC1E-E3CB580C86F9}" destId="{263B5F4A-6594-4B0B-B9ED-030025B2BC12}" srcOrd="1" destOrd="0" presId="urn:microsoft.com/office/officeart/2005/8/layout/lProcess2"/>
    <dgm:cxn modelId="{6012E6CA-6FE3-4B0C-ACA2-CFDDE53618B6}" type="presParOf" srcId="{71AAB937-DADC-4FE5-AC1E-E3CB580C86F9}" destId="{B62DFD3E-4C9D-422E-81CC-87FF7DD1F25A}" srcOrd="2" destOrd="0" presId="urn:microsoft.com/office/officeart/2005/8/layout/lProcess2"/>
    <dgm:cxn modelId="{485E97B0-B7C2-4C4E-990E-A78EF4D93A37}" type="presParOf" srcId="{71AAB937-DADC-4FE5-AC1E-E3CB580C86F9}" destId="{6048DEC3-5BBE-498E-A26C-33425FAC3863}" srcOrd="3" destOrd="0" presId="urn:microsoft.com/office/officeart/2005/8/layout/lProcess2"/>
    <dgm:cxn modelId="{90187E8D-FC77-4832-8018-BD57260E3E63}" type="presParOf" srcId="{71AAB937-DADC-4FE5-AC1E-E3CB580C86F9}" destId="{198215A8-EC48-4641-89E0-C4FF56D84128}" srcOrd="4" destOrd="0" presId="urn:microsoft.com/office/officeart/2005/8/layout/lProcess2"/>
    <dgm:cxn modelId="{50673C00-AAF4-4FB6-A8B8-887BAA3741FF}" type="presParOf" srcId="{71AAB937-DADC-4FE5-AC1E-E3CB580C86F9}" destId="{1B2DB4FA-9B24-4339-A07B-A6EED6B2A6F2}" srcOrd="5" destOrd="0" presId="urn:microsoft.com/office/officeart/2005/8/layout/lProcess2"/>
    <dgm:cxn modelId="{1E1B0FC8-554A-496C-97E7-9CAE68D952EE}" type="presParOf" srcId="{71AAB937-DADC-4FE5-AC1E-E3CB580C86F9}" destId="{F5ED4C58-A725-4AAA-B300-A0FCFDA1F172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825A90-7791-4F7A-87DC-4590B70BC5DA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latinLnBrk="1"/>
          <a:endParaRPr lang="ko-KR" altLang="en-US"/>
        </a:p>
      </dgm:t>
    </dgm:pt>
    <dgm:pt modelId="{460F35DD-984C-499B-9B0D-DB7FB9361E3B}">
      <dgm:prSet phldrT="[텍스트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latinLnBrk="1"/>
          <a:r>
            <a:rPr lang="ko-KR" altLang="en-US" sz="1600" b="1" dirty="0" smtClean="0"/>
            <a:t>조직 진단 및 개선</a:t>
          </a:r>
          <a:endParaRPr lang="ko-KR" altLang="en-US" sz="1600" b="1" dirty="0"/>
        </a:p>
      </dgm:t>
    </dgm:pt>
    <dgm:pt modelId="{039AB527-D120-429F-9E37-A949745096F2}" type="par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0F31BDA2-5FCD-4ADF-A796-3C37A44BAEBC}" type="sibTrans" cxnId="{C6F908AF-B93F-422A-86CC-FF036E1D04C9}">
      <dgm:prSet/>
      <dgm:spPr/>
      <dgm:t>
        <a:bodyPr/>
        <a:lstStyle/>
        <a:p>
          <a:pPr latinLnBrk="1"/>
          <a:endParaRPr lang="ko-KR" altLang="en-US"/>
        </a:p>
      </dgm:t>
    </dgm:pt>
    <dgm:pt modelId="{2B4AEEB1-150D-4847-9AF6-06961495AA3D}">
      <dgm:prSet phldrT="[텍스트]" custT="1"/>
      <dgm:spPr/>
      <dgm:t>
        <a:bodyPr/>
        <a:lstStyle/>
        <a:p>
          <a:pPr latinLnBrk="1"/>
          <a:r>
            <a:rPr lang="ko-KR" altLang="en-US" sz="1400" b="1" dirty="0" smtClean="0"/>
            <a:t>안전보건전담조직 </a:t>
          </a:r>
          <a:r>
            <a:rPr lang="en-US" altLang="ko-KR" sz="1400" b="1" dirty="0" smtClean="0"/>
            <a:t/>
          </a:r>
          <a:br>
            <a:rPr lang="en-US" altLang="ko-KR" sz="1400" b="1" dirty="0" smtClean="0"/>
          </a:br>
          <a:r>
            <a:rPr lang="ko-KR" altLang="en-US" sz="1400" b="1" dirty="0" smtClean="0"/>
            <a:t>및 </a:t>
          </a:r>
          <a:r>
            <a:rPr lang="en-US" altLang="ko-KR" sz="1400" b="1" dirty="0" smtClean="0"/>
            <a:t>CSO </a:t>
          </a:r>
          <a:r>
            <a:rPr lang="ko-KR" altLang="en-US" sz="1400" b="1" dirty="0" smtClean="0"/>
            <a:t>직책 신설</a:t>
          </a:r>
          <a:endParaRPr lang="en-US" altLang="ko-KR" sz="1400" b="1" dirty="0" smtClean="0"/>
        </a:p>
      </dgm:t>
    </dgm:pt>
    <dgm:pt modelId="{5794BCFB-DFA3-4CD5-AA15-715B71427463}" type="par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6DCF02D1-7D83-4D4F-95BE-3C9850AA6D8E}" type="sibTrans" cxnId="{AD7B75BB-CF72-4C14-99FD-EFC9D33CB664}">
      <dgm:prSet/>
      <dgm:spPr/>
      <dgm:t>
        <a:bodyPr/>
        <a:lstStyle/>
        <a:p>
          <a:pPr latinLnBrk="1"/>
          <a:endParaRPr lang="ko-KR" altLang="en-US"/>
        </a:p>
      </dgm:t>
    </dgm:pt>
    <dgm:pt modelId="{2E8AF467-BE3E-447F-8BB7-E94CB0E2A364}">
      <dgm:prSet custT="1"/>
      <dgm:spPr/>
      <dgm:t>
        <a:bodyPr/>
        <a:lstStyle/>
        <a:p>
          <a:pPr latinLnBrk="1"/>
          <a:r>
            <a:rPr lang="ko-KR" altLang="en-US" sz="1400" b="1" dirty="0" smtClean="0">
              <a:solidFill>
                <a:schemeClr val="tx1"/>
              </a:solidFill>
            </a:rPr>
            <a:t>안전보건경영위원회 신설</a:t>
          </a:r>
          <a:endParaRPr lang="ko-KR" altLang="en-US" sz="1400" b="1" dirty="0">
            <a:solidFill>
              <a:schemeClr val="tx1"/>
            </a:solidFill>
          </a:endParaRPr>
        </a:p>
      </dgm:t>
    </dgm:pt>
    <dgm:pt modelId="{EF79EBB1-8B83-4063-9E7D-6A87CDD6698E}" type="par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E1DED089-BDCB-49D7-8BA6-AB826FCD5049}" type="sibTrans" cxnId="{E19F3A2D-7D35-4238-9DEB-E22340677A58}">
      <dgm:prSet/>
      <dgm:spPr/>
      <dgm:t>
        <a:bodyPr/>
        <a:lstStyle/>
        <a:p>
          <a:pPr latinLnBrk="1"/>
          <a:endParaRPr lang="ko-KR" altLang="en-US"/>
        </a:p>
      </dgm:t>
    </dgm:pt>
    <dgm:pt modelId="{BE43D169-04B6-4089-9703-D9D5FB243269}" type="pres">
      <dgm:prSet presAssocID="{4E825A90-7791-4F7A-87DC-4590B70BC5D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B9EE8-B045-48FD-AAE2-8232F86DB6FD}" type="pres">
      <dgm:prSet presAssocID="{460F35DD-984C-499B-9B0D-DB7FB9361E3B}" presName="compNode" presStyleCnt="0"/>
      <dgm:spPr/>
    </dgm:pt>
    <dgm:pt modelId="{FBEE083F-2609-4551-91DF-E4EF6D74A180}" type="pres">
      <dgm:prSet presAssocID="{460F35DD-984C-499B-9B0D-DB7FB9361E3B}" presName="aNode" presStyleLbl="bgShp" presStyleIdx="0" presStyleCnt="1" custLinFactNeighborX="5034"/>
      <dgm:spPr/>
      <dgm:t>
        <a:bodyPr/>
        <a:lstStyle/>
        <a:p>
          <a:pPr latinLnBrk="1"/>
          <a:endParaRPr lang="ko-KR" altLang="en-US"/>
        </a:p>
      </dgm:t>
    </dgm:pt>
    <dgm:pt modelId="{4061E66C-732F-4AB2-AB38-AAE4A127DF40}" type="pres">
      <dgm:prSet presAssocID="{460F35DD-984C-499B-9B0D-DB7FB9361E3B}" presName="tex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107ECF0C-30EB-4FC4-A2DC-68D2D9A63B15}" type="pres">
      <dgm:prSet presAssocID="{460F35DD-984C-499B-9B0D-DB7FB9361E3B}" presName="compChildNode" presStyleCnt="0"/>
      <dgm:spPr/>
    </dgm:pt>
    <dgm:pt modelId="{71AAB937-DADC-4FE5-AC1E-E3CB580C86F9}" type="pres">
      <dgm:prSet presAssocID="{460F35DD-984C-499B-9B0D-DB7FB9361E3B}" presName="theInnerList" presStyleCnt="0"/>
      <dgm:spPr/>
    </dgm:pt>
    <dgm:pt modelId="{D2082ACC-DEEB-4B70-A343-AA35F1BC7497}" type="pres">
      <dgm:prSet presAssocID="{2B4AEEB1-150D-4847-9AF6-06961495AA3D}" presName="childNode" presStyleLbl="node1" presStyleIdx="0" presStyleCnt="2" custScaleX="105148" custScaleY="39514" custLinFactY="-929" custLinFactNeighborX="-25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3B5F4A-6594-4B0B-B9ED-030025B2BC12}" type="pres">
      <dgm:prSet presAssocID="{2B4AEEB1-150D-4847-9AF6-06961495AA3D}" presName="aSpace2" presStyleCnt="0"/>
      <dgm:spPr/>
    </dgm:pt>
    <dgm:pt modelId="{B62DFD3E-4C9D-422E-81CC-87FF7DD1F25A}" type="pres">
      <dgm:prSet presAssocID="{2E8AF467-BE3E-447F-8BB7-E94CB0E2A364}" presName="childNode" presStyleLbl="node1" presStyleIdx="1" presStyleCnt="2" custScaleX="105148" custScaleY="39514" custLinFactY="-6876" custLinFactNeighborX="-25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6F908AF-B93F-422A-86CC-FF036E1D04C9}" srcId="{4E825A90-7791-4F7A-87DC-4590B70BC5DA}" destId="{460F35DD-984C-499B-9B0D-DB7FB9361E3B}" srcOrd="0" destOrd="0" parTransId="{039AB527-D120-429F-9E37-A949745096F2}" sibTransId="{0F31BDA2-5FCD-4ADF-A796-3C37A44BAEBC}"/>
    <dgm:cxn modelId="{257EC73E-A6AC-47D8-A308-962D32B120F7}" type="presOf" srcId="{460F35DD-984C-499B-9B0D-DB7FB9361E3B}" destId="{4061E66C-732F-4AB2-AB38-AAE4A127DF40}" srcOrd="1" destOrd="0" presId="urn:microsoft.com/office/officeart/2005/8/layout/lProcess2"/>
    <dgm:cxn modelId="{AD7B75BB-CF72-4C14-99FD-EFC9D33CB664}" srcId="{460F35DD-984C-499B-9B0D-DB7FB9361E3B}" destId="{2B4AEEB1-150D-4847-9AF6-06961495AA3D}" srcOrd="0" destOrd="0" parTransId="{5794BCFB-DFA3-4CD5-AA15-715B71427463}" sibTransId="{6DCF02D1-7D83-4D4F-95BE-3C9850AA6D8E}"/>
    <dgm:cxn modelId="{E19F3A2D-7D35-4238-9DEB-E22340677A58}" srcId="{460F35DD-984C-499B-9B0D-DB7FB9361E3B}" destId="{2E8AF467-BE3E-447F-8BB7-E94CB0E2A364}" srcOrd="1" destOrd="0" parTransId="{EF79EBB1-8B83-4063-9E7D-6A87CDD6698E}" sibTransId="{E1DED089-BDCB-49D7-8BA6-AB826FCD5049}"/>
    <dgm:cxn modelId="{D8D07930-0BA6-4F29-B604-61E35D98F07A}" type="presOf" srcId="{2E8AF467-BE3E-447F-8BB7-E94CB0E2A364}" destId="{B62DFD3E-4C9D-422E-81CC-87FF7DD1F25A}" srcOrd="0" destOrd="0" presId="urn:microsoft.com/office/officeart/2005/8/layout/lProcess2"/>
    <dgm:cxn modelId="{19988E24-3AE5-4B79-802F-C0B41F91302F}" type="presOf" srcId="{460F35DD-984C-499B-9B0D-DB7FB9361E3B}" destId="{FBEE083F-2609-4551-91DF-E4EF6D74A180}" srcOrd="0" destOrd="0" presId="urn:microsoft.com/office/officeart/2005/8/layout/lProcess2"/>
    <dgm:cxn modelId="{A3D31946-E1F9-4331-BE8A-C240CA9DFF5E}" type="presOf" srcId="{2B4AEEB1-150D-4847-9AF6-06961495AA3D}" destId="{D2082ACC-DEEB-4B70-A343-AA35F1BC7497}" srcOrd="0" destOrd="0" presId="urn:microsoft.com/office/officeart/2005/8/layout/lProcess2"/>
    <dgm:cxn modelId="{8C3CFCDC-E58C-4F03-8A74-C39B68BAFBEF}" type="presOf" srcId="{4E825A90-7791-4F7A-87DC-4590B70BC5DA}" destId="{BE43D169-04B6-4089-9703-D9D5FB243269}" srcOrd="0" destOrd="0" presId="urn:microsoft.com/office/officeart/2005/8/layout/lProcess2"/>
    <dgm:cxn modelId="{8927C2CE-EF56-415D-9D91-EE803009ED1F}" type="presParOf" srcId="{BE43D169-04B6-4089-9703-D9D5FB243269}" destId="{8A3B9EE8-B045-48FD-AAE2-8232F86DB6FD}" srcOrd="0" destOrd="0" presId="urn:microsoft.com/office/officeart/2005/8/layout/lProcess2"/>
    <dgm:cxn modelId="{10AD2529-25F2-45B2-8D16-8DF60F55BE8F}" type="presParOf" srcId="{8A3B9EE8-B045-48FD-AAE2-8232F86DB6FD}" destId="{FBEE083F-2609-4551-91DF-E4EF6D74A180}" srcOrd="0" destOrd="0" presId="urn:microsoft.com/office/officeart/2005/8/layout/lProcess2"/>
    <dgm:cxn modelId="{5362F95B-98EF-4026-8E17-55B146301576}" type="presParOf" srcId="{8A3B9EE8-B045-48FD-AAE2-8232F86DB6FD}" destId="{4061E66C-732F-4AB2-AB38-AAE4A127DF40}" srcOrd="1" destOrd="0" presId="urn:microsoft.com/office/officeart/2005/8/layout/lProcess2"/>
    <dgm:cxn modelId="{181BAB3D-1F2B-43C1-9BCB-7BAF1DFEBF8F}" type="presParOf" srcId="{8A3B9EE8-B045-48FD-AAE2-8232F86DB6FD}" destId="{107ECF0C-30EB-4FC4-A2DC-68D2D9A63B15}" srcOrd="2" destOrd="0" presId="urn:microsoft.com/office/officeart/2005/8/layout/lProcess2"/>
    <dgm:cxn modelId="{C4964F67-E3FD-42E6-8F67-17535D1DC021}" type="presParOf" srcId="{107ECF0C-30EB-4FC4-A2DC-68D2D9A63B15}" destId="{71AAB937-DADC-4FE5-AC1E-E3CB580C86F9}" srcOrd="0" destOrd="0" presId="urn:microsoft.com/office/officeart/2005/8/layout/lProcess2"/>
    <dgm:cxn modelId="{6D8E76A9-C6A2-400D-9055-9036986719CC}" type="presParOf" srcId="{71AAB937-DADC-4FE5-AC1E-E3CB580C86F9}" destId="{D2082ACC-DEEB-4B70-A343-AA35F1BC7497}" srcOrd="0" destOrd="0" presId="urn:microsoft.com/office/officeart/2005/8/layout/lProcess2"/>
    <dgm:cxn modelId="{8174925C-0504-4AB2-ADB7-6DF0829BC279}" type="presParOf" srcId="{71AAB937-DADC-4FE5-AC1E-E3CB580C86F9}" destId="{263B5F4A-6594-4B0B-B9ED-030025B2BC12}" srcOrd="1" destOrd="0" presId="urn:microsoft.com/office/officeart/2005/8/layout/lProcess2"/>
    <dgm:cxn modelId="{6012E6CA-6FE3-4B0C-ACA2-CFDDE53618B6}" type="presParOf" srcId="{71AAB937-DADC-4FE5-AC1E-E3CB580C86F9}" destId="{B62DFD3E-4C9D-422E-81CC-87FF7DD1F25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EE083F-2609-4551-91DF-E4EF6D74A180}">
      <dsp:nvSpPr>
        <dsp:cNvPr id="0" name=""/>
        <dsp:cNvSpPr/>
      </dsp:nvSpPr>
      <dsp:spPr>
        <a:xfrm>
          <a:off x="0" y="0"/>
          <a:ext cx="2664295" cy="475252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규정</a:t>
          </a:r>
          <a:r>
            <a:rPr lang="en-US" altLang="ko-KR" sz="1600" b="1" kern="1200" dirty="0" smtClean="0"/>
            <a:t>/</a:t>
          </a:r>
          <a:r>
            <a:rPr lang="ko-KR" altLang="en-US" sz="1600" b="1" kern="1200" dirty="0" smtClean="0"/>
            <a:t>지침</a:t>
          </a:r>
          <a:r>
            <a:rPr lang="en-US" altLang="ko-KR" sz="1600" b="1" kern="1200" dirty="0" smtClean="0"/>
            <a:t>/</a:t>
          </a:r>
          <a:r>
            <a:rPr lang="ko-KR" altLang="en-US" sz="1600" b="1" kern="1200" dirty="0" smtClean="0"/>
            <a:t>가이드라인 등</a:t>
          </a:r>
          <a:endParaRPr lang="ko-KR" altLang="en-US" sz="1600" b="1" kern="1200" dirty="0"/>
        </a:p>
      </dsp:txBody>
      <dsp:txXfrm>
        <a:off x="0" y="0"/>
        <a:ext cx="2664295" cy="1425758"/>
      </dsp:txXfrm>
    </dsp:sp>
    <dsp:sp modelId="{D2082ACC-DEEB-4B70-A343-AA35F1BC7497}">
      <dsp:nvSpPr>
        <dsp:cNvPr id="0" name=""/>
        <dsp:cNvSpPr/>
      </dsp:nvSpPr>
      <dsp:spPr>
        <a:xfrm>
          <a:off x="206131" y="954463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/>
            <a:t>경영책임자의 중대재해 예방 의무 및 대응 절차 등에 관한 규정</a:t>
          </a:r>
          <a:endParaRPr lang="en-US" altLang="ko-KR" sz="1100" b="1" kern="1200" dirty="0" smtClean="0"/>
        </a:p>
      </dsp:txBody>
      <dsp:txXfrm>
        <a:off x="223623" y="971955"/>
        <a:ext cx="2207116" cy="562225"/>
      </dsp:txXfrm>
    </dsp:sp>
    <dsp:sp modelId="{B62DFD3E-4C9D-422E-81CC-87FF7DD1F25A}">
      <dsp:nvSpPr>
        <dsp:cNvPr id="0" name=""/>
        <dsp:cNvSpPr/>
      </dsp:nvSpPr>
      <dsp:spPr>
        <a:xfrm>
          <a:off x="206131" y="1784194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100" b="1" kern="1200" dirty="0" smtClean="0">
              <a:solidFill>
                <a:schemeClr val="tx1"/>
              </a:solidFill>
            </a:rPr>
            <a:t>안전보건경영위원회 규정</a:t>
          </a:r>
          <a:endParaRPr lang="ko-KR" sz="1100" b="1" kern="1200" dirty="0">
            <a:solidFill>
              <a:schemeClr val="tx1"/>
            </a:solidFill>
          </a:endParaRPr>
        </a:p>
      </dsp:txBody>
      <dsp:txXfrm>
        <a:off x="223623" y="1801686"/>
        <a:ext cx="2207116" cy="562225"/>
      </dsp:txXfrm>
    </dsp:sp>
    <dsp:sp modelId="{198215A8-EC48-4641-89E0-C4FF56D84128}">
      <dsp:nvSpPr>
        <dsp:cNvPr id="0" name=""/>
        <dsp:cNvSpPr/>
      </dsp:nvSpPr>
      <dsp:spPr>
        <a:xfrm>
          <a:off x="206131" y="2572936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>
              <a:solidFill>
                <a:schemeClr val="tx1"/>
              </a:solidFill>
            </a:rPr>
            <a:t>계약상대자 및 협력업체 </a:t>
          </a:r>
          <a:r>
            <a:rPr lang="en-US" altLang="ko-KR" sz="1100" b="1" kern="1200" dirty="0" smtClean="0">
              <a:solidFill>
                <a:schemeClr val="tx1"/>
              </a:solidFill>
            </a:rPr>
            <a:t/>
          </a:r>
          <a:br>
            <a:rPr lang="en-US" altLang="ko-KR" sz="1100" b="1" kern="1200" dirty="0" smtClean="0">
              <a:solidFill>
                <a:schemeClr val="tx1"/>
              </a:solidFill>
            </a:rPr>
          </a:br>
          <a:r>
            <a:rPr lang="ko-KR" altLang="en-US" sz="1100" b="1" kern="1200" dirty="0" smtClean="0">
              <a:solidFill>
                <a:schemeClr val="tx1"/>
              </a:solidFill>
            </a:rPr>
            <a:t>관리 매뉴얼</a:t>
          </a:r>
          <a:endParaRPr lang="ko-KR" sz="1100" b="1" kern="1200" dirty="0">
            <a:solidFill>
              <a:schemeClr val="tx1"/>
            </a:solidFill>
          </a:endParaRPr>
        </a:p>
      </dsp:txBody>
      <dsp:txXfrm>
        <a:off x="223623" y="2590428"/>
        <a:ext cx="2207116" cy="562225"/>
      </dsp:txXfrm>
    </dsp:sp>
    <dsp:sp modelId="{F5ED4C58-A725-4AAA-B300-A0FCFDA1F172}">
      <dsp:nvSpPr>
        <dsp:cNvPr id="0" name=""/>
        <dsp:cNvSpPr/>
      </dsp:nvSpPr>
      <dsp:spPr>
        <a:xfrm>
          <a:off x="206131" y="3402667"/>
          <a:ext cx="2242100" cy="5972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smtClean="0"/>
            <a:t>작업중지 및 중대산업재해 </a:t>
          </a:r>
          <a:r>
            <a:rPr lang="en-US" altLang="ko-KR" sz="1100" b="1" kern="1200" dirty="0" smtClean="0"/>
            <a:t/>
          </a:r>
          <a:br>
            <a:rPr lang="en-US" altLang="ko-KR" sz="1100" b="1" kern="1200" dirty="0" smtClean="0"/>
          </a:br>
          <a:r>
            <a:rPr lang="ko-KR" altLang="en-US" sz="1100" b="1" kern="1200" dirty="0" smtClean="0"/>
            <a:t>대응 지침</a:t>
          </a:r>
          <a:endParaRPr lang="ko-KR" sz="1100" b="1" kern="1200" dirty="0"/>
        </a:p>
      </dsp:txBody>
      <dsp:txXfrm>
        <a:off x="223623" y="3420159"/>
        <a:ext cx="2207116" cy="562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EE083F-2609-4551-91DF-E4EF6D74A180}">
      <dsp:nvSpPr>
        <dsp:cNvPr id="0" name=""/>
        <dsp:cNvSpPr/>
      </dsp:nvSpPr>
      <dsp:spPr>
        <a:xfrm>
          <a:off x="0" y="0"/>
          <a:ext cx="2664295" cy="475252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조직 진단 및 개선</a:t>
          </a:r>
          <a:endParaRPr lang="ko-KR" altLang="en-US" sz="1600" b="1" kern="1200" dirty="0"/>
        </a:p>
      </dsp:txBody>
      <dsp:txXfrm>
        <a:off x="0" y="0"/>
        <a:ext cx="2664295" cy="1425758"/>
      </dsp:txXfrm>
    </dsp:sp>
    <dsp:sp modelId="{D2082ACC-DEEB-4B70-A343-AA35F1BC7497}">
      <dsp:nvSpPr>
        <dsp:cNvPr id="0" name=""/>
        <dsp:cNvSpPr/>
      </dsp:nvSpPr>
      <dsp:spPr>
        <a:xfrm>
          <a:off x="206131" y="1008108"/>
          <a:ext cx="2241162" cy="1220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안전보건전담조직 </a:t>
          </a:r>
          <a:r>
            <a:rPr lang="en-US" altLang="ko-KR" sz="1400" b="1" kern="1200" dirty="0" smtClean="0"/>
            <a:t/>
          </a:r>
          <a:br>
            <a:rPr lang="en-US" altLang="ko-KR" sz="1400" b="1" kern="1200" dirty="0" smtClean="0"/>
          </a:br>
          <a:r>
            <a:rPr lang="ko-KR" altLang="en-US" sz="1400" b="1" kern="1200" dirty="0" smtClean="0"/>
            <a:t>및 </a:t>
          </a:r>
          <a:r>
            <a:rPr lang="en-US" altLang="ko-KR" sz="1400" b="1" kern="1200" dirty="0" smtClean="0"/>
            <a:t>CSO </a:t>
          </a:r>
          <a:r>
            <a:rPr lang="ko-KR" altLang="en-US" sz="1400" b="1" kern="1200" dirty="0" smtClean="0"/>
            <a:t>직책 신설</a:t>
          </a:r>
          <a:endParaRPr lang="en-US" altLang="ko-KR" sz="1400" b="1" kern="1200" dirty="0" smtClean="0"/>
        </a:p>
      </dsp:txBody>
      <dsp:txXfrm>
        <a:off x="241882" y="1043859"/>
        <a:ext cx="2169660" cy="1149142"/>
      </dsp:txXfrm>
    </dsp:sp>
    <dsp:sp modelId="{B62DFD3E-4C9D-422E-81CC-87FF7DD1F25A}">
      <dsp:nvSpPr>
        <dsp:cNvPr id="0" name=""/>
        <dsp:cNvSpPr/>
      </dsp:nvSpPr>
      <dsp:spPr>
        <a:xfrm>
          <a:off x="206131" y="2520294"/>
          <a:ext cx="2241162" cy="1220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>
              <a:solidFill>
                <a:schemeClr val="tx1"/>
              </a:solidFill>
            </a:rPr>
            <a:t>안전보건경영위원회 신설</a:t>
          </a:r>
          <a:endParaRPr lang="ko-KR" altLang="en-US" sz="1400" b="1" kern="1200" dirty="0">
            <a:solidFill>
              <a:schemeClr val="tx1"/>
            </a:solidFill>
          </a:endParaRPr>
        </a:p>
      </dsp:txBody>
      <dsp:txXfrm>
        <a:off x="241882" y="2556045"/>
        <a:ext cx="2169660" cy="1149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93" cy="4590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3991" y="0"/>
            <a:ext cx="2972392" cy="4590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5BEDE-7D49-4896-9D97-44FF0B11861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4961"/>
            <a:ext cx="2972393" cy="459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3991" y="8684961"/>
            <a:ext cx="2972392" cy="459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6E0F7-861B-463E-92B2-3A8AB1003E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515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638A6-A1D4-4CD5-853E-1D89EBB87C25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E09C2-23AD-44D4-9ECC-84A361EDF4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732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835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11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6664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12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7548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6217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14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5898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5569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16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07966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17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1759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18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3869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8979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4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5871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ADFE6-65AC-4A77-8074-F1289BB94ABD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088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6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91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7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877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8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2468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9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9103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25488" y="741363"/>
            <a:ext cx="53482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z="1000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51275FAC-84E1-45C9-9E76-6CD4DCBCFE6D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10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436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직사각형 8"/>
          <p:cNvSpPr/>
          <p:nvPr userDrawn="1"/>
        </p:nvSpPr>
        <p:spPr>
          <a:xfrm>
            <a:off x="255588" y="3000375"/>
            <a:ext cx="1597025" cy="347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b="0" kern="1200" spc="-50" baseline="0" dirty="0" smtClean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61927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37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자유형 3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2" y="4533577"/>
            <a:ext cx="9033584" cy="7366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712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감사합니다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3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제목 3"/>
          <p:cNvSpPr txBox="1">
            <a:spLocks/>
          </p:cNvSpPr>
          <p:nvPr userDrawn="1"/>
        </p:nvSpPr>
        <p:spPr>
          <a:xfrm>
            <a:off x="255588" y="3590925"/>
            <a:ext cx="7304087" cy="757238"/>
          </a:xfrm>
          <a:prstGeom prst="rect">
            <a:avLst/>
          </a:prstGeom>
        </p:spPr>
        <p:txBody>
          <a:bodyPr/>
          <a:lstStyle/>
          <a:p>
            <a:pPr marL="647696" indent="-647696"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000" b="1" spc="-149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3266069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감사합니다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" name="제목 3"/>
          <p:cNvSpPr txBox="1">
            <a:spLocks/>
          </p:cNvSpPr>
          <p:nvPr userDrawn="1"/>
        </p:nvSpPr>
        <p:spPr>
          <a:xfrm>
            <a:off x="255588" y="3590925"/>
            <a:ext cx="7304087" cy="757238"/>
          </a:xfrm>
          <a:prstGeom prst="rect">
            <a:avLst/>
          </a:prstGeom>
        </p:spPr>
        <p:txBody>
          <a:bodyPr/>
          <a:lstStyle/>
          <a:p>
            <a:pPr marL="647696" indent="-647696"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000" b="1" spc="-14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감사합니다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37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693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뒷표지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>
            <a:grpSpLocks/>
          </p:cNvGrpSpPr>
          <p:nvPr userDrawn="1"/>
        </p:nvGrpSpPr>
        <p:grpSpPr bwMode="auto">
          <a:xfrm>
            <a:off x="550863" y="4583113"/>
            <a:ext cx="9205912" cy="1936750"/>
            <a:chOff x="700824" y="4615250"/>
            <a:chExt cx="9205176" cy="1936064"/>
          </a:xfrm>
        </p:grpSpPr>
        <p:sp>
          <p:nvSpPr>
            <p:cNvPr id="3" name="TextBox 2"/>
            <p:cNvSpPr txBox="1"/>
            <p:nvPr userDrawn="1"/>
          </p:nvSpPr>
          <p:spPr>
            <a:xfrm>
              <a:off x="700824" y="4615250"/>
              <a:ext cx="9205176" cy="2777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법무법인</a:t>
              </a:r>
              <a:r>
                <a:rPr lang="en-US" altLang="ko-KR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유</a:t>
              </a:r>
              <a:r>
                <a:rPr lang="en-US" altLang="ko-KR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ko-KR" altLang="en-US" sz="1000" b="1" dirty="0">
                  <a:solidFill>
                    <a:srgbClr val="2626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율촌     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서울특별시 강남구 </a:t>
              </a:r>
              <a:r>
                <a:rPr lang="ko-KR" altLang="en-US" sz="750" dirty="0" err="1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테헤란로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521, </a:t>
              </a:r>
              <a:r>
                <a:rPr lang="ko-KR" altLang="en-US" sz="750" dirty="0" err="1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파르나스타워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38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층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삼성동</a:t>
              </a:r>
              <a:r>
                <a:rPr lang="en-US" altLang="ko-KR" sz="750" dirty="0">
                  <a:solidFill>
                    <a:srgbClr val="26262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    Tel: 02-528-5200    Fax: 02-528-5228    E-mail: mail@yulchon.com </a:t>
              </a:r>
            </a:p>
          </p:txBody>
        </p:sp>
        <p:sp>
          <p:nvSpPr>
            <p:cNvPr id="4" name="TextBox 3"/>
            <p:cNvSpPr txBox="1"/>
            <p:nvPr userDrawn="1"/>
          </p:nvSpPr>
          <p:spPr>
            <a:xfrm>
              <a:off x="700824" y="4972310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호치민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 03, 4th Floor,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MPlaza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Saigon, 39 Le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Duan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St., Ben </a:t>
              </a:r>
              <a:r>
                <a:rPr lang="en-US" altLang="ko-KR" sz="700" spc="-19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Nghe</a:t>
              </a: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Ward, Dist.1, Ho Chi Minh City, Vietnam </a:t>
              </a:r>
              <a:b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 28-3911-0225  Fax: +84-28-3911-0230  E-mail: hcmc@yulchon.com</a:t>
              </a:r>
            </a:p>
          </p:txBody>
        </p:sp>
        <p:sp>
          <p:nvSpPr>
            <p:cNvPr id="5" name="TextBox 4"/>
            <p:cNvSpPr txBox="1"/>
            <p:nvPr userDrawn="1"/>
          </p:nvSpPr>
          <p:spPr>
            <a:xfrm>
              <a:off x="700824" y="5511869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하노이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27th floor, East Wing,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Lotte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Center Hanoi, no. 54 Lieu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Giai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Cong Vi ward, Ba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Dinh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district, Hanoi. 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+84-24-3837-8200  Fax: +84-24-3837-8230  E-mail: hanoi@yulchon.com</a:t>
              </a: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700824" y="6053016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중국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상해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Room 828, Level 8, Bank of East Asia, 66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Huayuan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Shiqiao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Road, </a:t>
              </a:r>
              <a:r>
                <a:rPr lang="en-US" altLang="ko-KR" sz="700" spc="-3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Pudong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Shanghai 200120, PRC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+86-21-6179-9834    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E-mail: </a:t>
              </a: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shanghai@yulchon.com </a:t>
              </a: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5234362" y="4999289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미얀마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양곤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#6-#7, Level 4,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Uniteam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Training Office Building,No.84, Pan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Hlaing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</a:t>
              </a:r>
              <a:r>
                <a:rPr lang="en-US" altLang="ko-KR" sz="700" spc="-4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Sanchaung</a:t>
              </a:r>
              <a: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Township, Yangon, Myanmar.</a:t>
              </a:r>
              <a:br>
                <a:rPr lang="en-US" altLang="ko-KR" sz="700" spc="-4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+95-1-7537-088  Fax: : +95-1-7537-088  E-mail: yangon@yulchon.com</a:t>
              </a: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5234362" y="5526152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러시아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모스크바 사무소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12th Fl. White Gardens Business Center, 7 </a:t>
              </a:r>
              <a:r>
                <a:rPr lang="en-US" altLang="ko-KR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Ulitsa</a:t>
              </a: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Lesnaya</a:t>
              </a: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Moscow, Russian Federation, 125047   </a:t>
              </a:r>
              <a:b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+7-495-510-5200 Fax: +7-495-510-5228 E-mail: moscow@yulchon.com</a:t>
              </a:r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5234362" y="6053016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인도네시아 </a:t>
              </a:r>
              <a:r>
                <a:rPr lang="en-US" altLang="ko-KR" sz="79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자카르타 사무소</a:t>
              </a:r>
              <a:r>
                <a:rPr lang="en-US" altLang="ko-KR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The Energy, 32nd Floor, SCBD Lot 11A,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Jalan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Jenderal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Sudirman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lang="en-US" altLang="ko-KR" sz="700" spc="-1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Kav</a:t>
              </a: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 52-53, Jakarta 12190, Indonesia </a:t>
              </a:r>
              <a:b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 : +62-21-2978-3888 Fax : +62-21-2978-3800 jakarta@yulchon.com</a:t>
              </a:r>
            </a:p>
          </p:txBody>
        </p:sp>
      </p:grpSp>
      <p:cxnSp>
        <p:nvCxnSpPr>
          <p:cNvPr id="10" name="직선 연결선 9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1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00" y="47148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521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뒷표지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425" y="471488"/>
            <a:ext cx="4953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직선 연결선 2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" name="그룹 19"/>
          <p:cNvGrpSpPr>
            <a:grpSpLocks/>
          </p:cNvGrpSpPr>
          <p:nvPr userDrawn="1"/>
        </p:nvGrpSpPr>
        <p:grpSpPr bwMode="auto">
          <a:xfrm>
            <a:off x="550863" y="4583113"/>
            <a:ext cx="9205912" cy="1936750"/>
            <a:chOff x="700824" y="4615250"/>
            <a:chExt cx="9205176" cy="1936064"/>
          </a:xfrm>
        </p:grpSpPr>
        <p:sp>
          <p:nvSpPr>
            <p:cNvPr id="5" name="TextBox 4"/>
            <p:cNvSpPr txBox="1"/>
            <p:nvPr userDrawn="1"/>
          </p:nvSpPr>
          <p:spPr>
            <a:xfrm>
              <a:off x="700824" y="4615250"/>
              <a:ext cx="9205176" cy="2777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법무법인</a:t>
              </a:r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유</a:t>
              </a:r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율촌     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서울특별시 강남구 </a:t>
              </a:r>
              <a:r>
                <a:rPr lang="ko-KR" altLang="en-US" sz="75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테헤란로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521, </a:t>
              </a:r>
              <a:r>
                <a:rPr lang="ko-KR" altLang="en-US" sz="75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파르나스타워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38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층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삼성동</a:t>
              </a:r>
              <a:r>
                <a:rPr lang="en-US" altLang="ko-KR" sz="75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    Tel: 02-528-5200    Fax: 02-528-5228    E-mail: mail@yulchon.com </a:t>
              </a: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700824" y="4972310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호치민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 03, 4th Floor,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MPlaza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Saigon, 39 Le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Duan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St., Ben </a:t>
              </a:r>
              <a:r>
                <a:rPr lang="en-US" altLang="ko-KR" sz="700" spc="-19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Nghe</a:t>
              </a: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Ward, Dist.1, Ho Chi Minh City, Vietnam </a:t>
              </a:r>
              <a:b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9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 28-3911-0225  Fax: +84-28-3911-0230  E-mail: hcmc@yulchon.com</a:t>
              </a: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700824" y="5511869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베트남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하노이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27th floor, East Wing,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Lotte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Center Hanoi, no. 54 Lieu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Giai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Cong Vi ward, Ba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Dinh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district, Hanoi. 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+84-24-3837-8200  Fax: +84-24-3837-8230  E-mail: hanoi@yulchon.com</a:t>
              </a: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700824" y="6053016"/>
              <a:ext cx="4533538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중국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상해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Room 828, Level 8, Bank of East Asia, 66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Huayuan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Shiqiao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Road, </a:t>
              </a:r>
              <a:r>
                <a:rPr lang="en-US" altLang="ko-KR" sz="700" spc="-3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Pudong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Shanghai 200120, PRC</a:t>
              </a:r>
            </a:p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+86-21-6179-9834    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E-mail: </a:t>
              </a: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shanghai@yulchon.com </a:t>
              </a:r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5234362" y="4999289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미얀마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양곤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#6-#7, Level 4,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Uniteam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Training Office Building,No.84, Pan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Hlaing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Street, </a:t>
              </a:r>
              <a:r>
                <a:rPr lang="en-US" altLang="ko-KR" sz="700" spc="-4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Sanchaung</a:t>
              </a:r>
              <a: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Township, Yangon, Myanmar.</a:t>
              </a:r>
              <a:br>
                <a:rPr lang="en-US" altLang="ko-KR" sz="700" spc="-4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3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+95-1-7537-088  Fax: : +95-1-7537-088  E-mail: yangon@yulchon.com</a:t>
              </a:r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5234362" y="5526152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러시아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모스크바 사무소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12th Fl. White Gardens Business Center, 7 </a:t>
              </a:r>
              <a:r>
                <a:rPr lang="en-US" altLang="ko-KR" sz="70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Ulitsa</a:t>
              </a: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Lesnaya</a:t>
              </a: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Moscow, Russian Federation, 125047   </a:t>
              </a:r>
              <a:b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Tel: +7-495-510-5200 Fax: +7-495-510-5228 E-mail: moscow@yulchon.com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5234362" y="6053016"/>
              <a:ext cx="4573221" cy="498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395" eaLnBrk="1" hangingPunct="1">
                <a:lnSpc>
                  <a:spcPct val="120000"/>
                </a:lnSpc>
                <a:defRPr/>
              </a:pPr>
              <a:r>
                <a:rPr lang="ko-KR" altLang="en-US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인도네시아 </a:t>
              </a:r>
              <a:r>
                <a:rPr lang="en-US" altLang="ko-KR" sz="799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lang="ko-KR" altLang="en-US" sz="799" b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자카르타 사무소</a:t>
              </a:r>
              <a:r>
                <a:rPr lang="en-US" altLang="ko-KR" sz="700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)  </a:t>
              </a:r>
              <a:br>
                <a:rPr lang="en-US" altLang="ko-KR" sz="700" b="1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The Energy, 32nd Floor, SCBD Lot 11A,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Jalan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Jenderal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Sudirman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lang="en-US" altLang="ko-KR" sz="700" spc="-10" dirty="0" err="1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Kav</a:t>
              </a: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 52-53, Jakarta 12190, Indonesia </a:t>
              </a:r>
              <a:b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en-US" altLang="ko-KR" sz="700" spc="-10" dirty="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Tel : +62-21-2978-3888 Fax : +62-21-2978-3800 jakarta@yulchon.com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596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개체 틀 9"/>
          <p:cNvSpPr>
            <a:spLocks noGrp="1"/>
          </p:cNvSpPr>
          <p:nvPr>
            <p:ph type="title"/>
          </p:nvPr>
        </p:nvSpPr>
        <p:spPr>
          <a:xfrm>
            <a:off x="570483" y="192094"/>
            <a:ext cx="9063037" cy="714375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 dirty="0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4FE15EF-8BBF-4D58-A959-929AFD154A0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88500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C934-65D2-41CD-8D52-D56A71329B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461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9"/>
          <p:cNvSpPr>
            <a:spLocks noGrp="1"/>
          </p:cNvSpPr>
          <p:nvPr>
            <p:ph type="title"/>
          </p:nvPr>
        </p:nvSpPr>
        <p:spPr bwMode="auto">
          <a:xfrm>
            <a:off x="498740" y="173043"/>
            <a:ext cx="906330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/>
            </a:lvl1pPr>
          </a:lstStyle>
          <a:p>
            <a:pPr lvl="0"/>
            <a:endParaRPr lang="ko-KR" altLang="en-US" dirty="0"/>
          </a:p>
        </p:txBody>
      </p:sp>
      <p:sp>
        <p:nvSpPr>
          <p:cNvPr id="3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7099300" y="6448251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6865D-077C-4E2C-9604-6223699F06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69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2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 userDrawn="1"/>
        </p:nvSpPr>
        <p:spPr>
          <a:xfrm>
            <a:off x="254982" y="3001109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1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1" kern="1200" spc="-50" baseline="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2152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254982" y="3001109"/>
            <a:ext cx="1601721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+mn-lt"/>
                <a:ea typeface="Tahoma" pitchFamily="34" charset="0"/>
                <a:cs typeface="Arial" charset="0"/>
              </a:rPr>
              <a:t>율촌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7272337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7831138" y="354013"/>
            <a:ext cx="1833562" cy="0"/>
          </a:xfrm>
          <a:prstGeom prst="line">
            <a:avLst/>
          </a:prstGeom>
          <a:noFill/>
          <a:ln w="15875">
            <a:solidFill>
              <a:srgbClr val="39A1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0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7312002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텍스트 개체 틀 16"/>
          <p:cNvSpPr>
            <a:spLocks noGrp="1"/>
          </p:cNvSpPr>
          <p:nvPr>
            <p:ph type="body" sz="quarter" idx="13"/>
          </p:nvPr>
        </p:nvSpPr>
        <p:spPr>
          <a:xfrm>
            <a:off x="7831055" y="510595"/>
            <a:ext cx="1805314" cy="1435437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ctr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400" kern="1200" dirty="0" smtClean="0">
                <a:solidFill>
                  <a:srgbClr val="8B6E4A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53209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_4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87338" y="354013"/>
            <a:ext cx="7272337" cy="0"/>
          </a:xfrm>
          <a:prstGeom prst="lin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831138" y="354013"/>
            <a:ext cx="1833562" cy="0"/>
          </a:xfrm>
          <a:prstGeom prst="line">
            <a:avLst/>
          </a:prstGeom>
          <a:noFill/>
          <a:ln w="15875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2492375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 userDrawn="1"/>
        </p:nvSpPr>
        <p:spPr>
          <a:xfrm>
            <a:off x="254982" y="3001109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510596"/>
            <a:ext cx="7312002" cy="1451067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00" spc="-149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2636080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spc="-50" baseline="0" dirty="0" smtClean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텍스트 개체 틀 16"/>
          <p:cNvSpPr>
            <a:spLocks noGrp="1"/>
          </p:cNvSpPr>
          <p:nvPr>
            <p:ph type="body" sz="quarter" idx="13"/>
          </p:nvPr>
        </p:nvSpPr>
        <p:spPr>
          <a:xfrm>
            <a:off x="7831055" y="510595"/>
            <a:ext cx="1805314" cy="1435437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ctr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400" kern="1200" dirty="0" smtClean="0">
                <a:solidFill>
                  <a:srgbClr val="8B6E4A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8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3292573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b="0" kern="1200" spc="-5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1114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제목 슬라이드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21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87338" y="5243513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직사각형 8"/>
          <p:cNvSpPr/>
          <p:nvPr userDrawn="1"/>
        </p:nvSpPr>
        <p:spPr>
          <a:xfrm>
            <a:off x="254982" y="5752124"/>
            <a:ext cx="1596912" cy="34624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1784504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5387095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dirty="0" smtClean="0">
                <a:solidFill>
                  <a:srgbClr val="013668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6078366"/>
            <a:ext cx="2610460" cy="34939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rgbClr val="013668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90299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제목 슬라이드_1">
    <p:bg>
      <p:bgPr>
        <a:solidFill>
          <a:srgbClr val="0136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 userDrawn="1"/>
        </p:nvSpPr>
        <p:spPr bwMode="auto">
          <a:xfrm>
            <a:off x="207963" y="6446838"/>
            <a:ext cx="3200400" cy="22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Copyright 2021 Yulchon LLC. </a:t>
            </a: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287338" y="354013"/>
            <a:ext cx="9359900" cy="0"/>
          </a:xfrm>
          <a:prstGeom prst="lin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87338" y="5243513"/>
            <a:ext cx="1692275" cy="0"/>
          </a:xfrm>
          <a:prstGeom prst="line">
            <a:avLst/>
          </a:prstGeom>
          <a:noFill/>
          <a:ln w="12700">
            <a:solidFill>
              <a:srgbClr val="8B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55588" y="5751513"/>
            <a:ext cx="1597025" cy="346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6536" indent="-236536" defTabSz="914395" fontAlgn="auto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법무법인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(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유</a:t>
            </a:r>
            <a:r>
              <a:rPr lang="en-US" altLang="ko-KR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) </a:t>
            </a:r>
            <a:r>
              <a:rPr lang="ko-KR" altLang="en-US" sz="1500" spc="-90" dirty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rPr>
              <a:t>율촌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6445250"/>
            <a:ext cx="493713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1" y="1784504"/>
            <a:ext cx="9397019" cy="145106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254981" y="5387095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236536" indent="-236536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ko-KR" altLang="en-US" sz="1500" kern="1200" dirty="0" smtClean="0">
                <a:solidFill>
                  <a:schemeClr val="bg1"/>
                </a:solidFill>
                <a:latin typeface="Arial" charset="0"/>
                <a:ea typeface="Tahoma" pitchFamily="34" charset="0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3" name="텍스트 개체 틀 16"/>
          <p:cNvSpPr>
            <a:spLocks noGrp="1"/>
          </p:cNvSpPr>
          <p:nvPr>
            <p:ph type="body" sz="quarter" idx="12"/>
          </p:nvPr>
        </p:nvSpPr>
        <p:spPr>
          <a:xfrm>
            <a:off x="254981" y="6078366"/>
            <a:ext cx="2610460" cy="34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95" rtl="0" eaLnBrk="0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defRPr kumimoji="0" lang="en-US" altLang="ko-KR" sz="1500" b="0" kern="1200" spc="-50" baseline="0" dirty="0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Arial" charset="0"/>
              </a:defRPr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8707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38" y="646113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3"/>
          <p:cNvSpPr txBox="1">
            <a:spLocks/>
          </p:cNvSpPr>
          <p:nvPr userDrawn="1"/>
        </p:nvSpPr>
        <p:spPr>
          <a:xfrm>
            <a:off x="255725" y="462623"/>
            <a:ext cx="8880394" cy="59021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eaLnBrk="1" fontAlgn="auto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8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목  차</a:t>
            </a:r>
            <a:endParaRPr lang="en-US" altLang="ko-KR" sz="2800" b="1" spc="-100" dirty="0">
              <a:solidFill>
                <a:srgbClr val="01366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52360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3"/>
          </p:nvPr>
        </p:nvSpPr>
        <p:spPr>
          <a:xfrm>
            <a:off x="255588" y="399874"/>
            <a:ext cx="9392400" cy="590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270" h="1270"/>
          </a:sp3d>
        </p:spPr>
        <p:txBody>
          <a:bodyPr anchor="ctr">
            <a:normAutofit/>
            <a:sp3d>
              <a:bevelT w="1270" h="1270"/>
            </a:sp3d>
          </a:bodyPr>
          <a:lstStyle>
            <a:lvl1pPr marL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ko-KR" altLang="en-US" sz="2400" b="1" kern="100" spc="-260" baseline="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marL="0" algn="r" defTabSz="914395" rtl="0" eaLnBrk="1" fontAlgn="base" latinLnBrk="1" hangingPunct="1">
              <a:spcBef>
                <a:spcPct val="0"/>
              </a:spcBef>
              <a:spcAft>
                <a:spcPct val="0"/>
              </a:spcAft>
              <a:defRPr kumimoji="0" lang="ko-KR" altLang="en-US" sz="1000" kern="1200">
                <a:solidFill>
                  <a:srgbClr val="013668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DE3B90D-38F5-4532-A60B-14BD408E423C}" type="slidenum">
              <a:rPr lang="en-US" altLang="ko-KR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0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 2"/>
          <p:cNvSpPr/>
          <p:nvPr userDrawn="1"/>
        </p:nvSpPr>
        <p:spPr>
          <a:xfrm>
            <a:off x="287338" y="4335463"/>
            <a:ext cx="9334500" cy="304800"/>
          </a:xfrm>
          <a:custGeom>
            <a:avLst/>
            <a:gdLst>
              <a:gd name="connsiteX0" fmla="*/ 0 w 9334500"/>
              <a:gd name="connsiteY0" fmla="*/ 0 h 304800"/>
              <a:gd name="connsiteX1" fmla="*/ 9334500 w 9334500"/>
              <a:gd name="connsiteY1" fmla="*/ 0 h 304800"/>
              <a:gd name="connsiteX2" fmla="*/ 9010650 w 9334500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4500" h="304800">
                <a:moveTo>
                  <a:pt x="0" y="0"/>
                </a:moveTo>
                <a:lnTo>
                  <a:pt x="9334500" y="0"/>
                </a:lnTo>
                <a:lnTo>
                  <a:pt x="9010650" y="304800"/>
                </a:lnTo>
              </a:path>
            </a:pathLst>
          </a:custGeom>
          <a:noFill/>
          <a:ln w="25400">
            <a:solidFill>
              <a:srgbClr val="013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4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950" y="4008438"/>
            <a:ext cx="49212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텍스트 개체 틀 14"/>
          <p:cNvSpPr>
            <a:spLocks noGrp="1"/>
          </p:cNvSpPr>
          <p:nvPr>
            <p:ph type="body" sz="quarter" idx="10"/>
          </p:nvPr>
        </p:nvSpPr>
        <p:spPr>
          <a:xfrm>
            <a:off x="253292" y="4533577"/>
            <a:ext cx="9033584" cy="7366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95" rtl="0" eaLnBrk="1" fontAlgn="auto" latinLnBrk="0" hangingPunct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ko-KR" altLang="en-US" sz="4000" b="1" kern="1200" spc="-10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6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385050" y="6459538"/>
            <a:ext cx="2228850" cy="365125"/>
          </a:xfrm>
          <a:prstGeom prst="rect">
            <a:avLst/>
          </a:prstGeom>
        </p:spPr>
        <p:txBody>
          <a:bodyPr anchor="ctr"/>
          <a:lstStyle>
            <a:lvl1pPr marL="0" algn="r" defTabSz="914395" rtl="0" eaLnBrk="1" fontAlgn="base" latinLnBrk="1" hangingPunct="1">
              <a:spcBef>
                <a:spcPct val="0"/>
              </a:spcBef>
              <a:spcAft>
                <a:spcPct val="0"/>
              </a:spcAft>
              <a:defRPr kumimoji="0" lang="ko-KR" altLang="en-US" sz="1000" kern="1200">
                <a:solidFill>
                  <a:srgbClr val="013668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5247FA3-D09A-4620-83B7-24A5B7080EA0}" type="slidenum">
              <a:rPr lang="en-US" altLang="ko-KR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7" name="Picture 6" descr="D:\율촌\율촌로고정리\국문\율촌(유)\블루\국문ci_(유) [변환됨]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3" y="6529388"/>
            <a:ext cx="4921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직선 연결선 9"/>
          <p:cNvCxnSpPr/>
          <p:nvPr userDrawn="1"/>
        </p:nvCxnSpPr>
        <p:spPr>
          <a:xfrm>
            <a:off x="287256" y="328613"/>
            <a:ext cx="9360351" cy="0"/>
          </a:xfrm>
          <a:prstGeom prst="line">
            <a:avLst/>
          </a:prstGeom>
          <a:noFill/>
          <a:ln w="25400">
            <a:gradFill flip="none" rotWithShape="1">
              <a:gsLst>
                <a:gs pos="37000">
                  <a:srgbClr val="39A138"/>
                </a:gs>
                <a:gs pos="77000">
                  <a:srgbClr val="013668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Freeform 6"/>
          <p:cNvSpPr>
            <a:spLocks/>
          </p:cNvSpPr>
          <p:nvPr userDrawn="1"/>
        </p:nvSpPr>
        <p:spPr bwMode="auto">
          <a:xfrm>
            <a:off x="287338" y="6413500"/>
            <a:ext cx="9359900" cy="73025"/>
          </a:xfrm>
          <a:custGeom>
            <a:avLst/>
            <a:gdLst>
              <a:gd name="T0" fmla="*/ 0 w 3298"/>
              <a:gd name="T1" fmla="*/ 276 h 276"/>
              <a:gd name="T2" fmla="*/ 0 w 3298"/>
              <a:gd name="T3" fmla="*/ 0 h 276"/>
              <a:gd name="T4" fmla="*/ 3298 w 3298"/>
              <a:gd name="T5" fmla="*/ 0 h 276"/>
              <a:gd name="T6" fmla="*/ 3298 w 3298"/>
              <a:gd name="T7" fmla="*/ 27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98" h="276">
                <a:moveTo>
                  <a:pt x="0" y="276"/>
                </a:moveTo>
                <a:lnTo>
                  <a:pt x="0" y="0"/>
                </a:lnTo>
                <a:lnTo>
                  <a:pt x="3298" y="0"/>
                </a:lnTo>
                <a:lnTo>
                  <a:pt x="3298" y="276"/>
                </a:lnTo>
              </a:path>
            </a:pathLst>
          </a:cu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4" name="제목 개체 틀 9"/>
          <p:cNvSpPr>
            <a:spLocks noGrp="1"/>
          </p:cNvSpPr>
          <p:nvPr>
            <p:ph type="title"/>
          </p:nvPr>
        </p:nvSpPr>
        <p:spPr bwMode="auto">
          <a:xfrm>
            <a:off x="255588" y="461963"/>
            <a:ext cx="93916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ko-KR" altLang="en-US" dirty="0"/>
          </a:p>
        </p:txBody>
      </p:sp>
      <p:sp>
        <p:nvSpPr>
          <p:cNvPr id="1031" name="텍스트 개체 틀 15"/>
          <p:cNvSpPr>
            <a:spLocks noGrp="1"/>
          </p:cNvSpPr>
          <p:nvPr>
            <p:ph type="body" idx="1"/>
          </p:nvPr>
        </p:nvSpPr>
        <p:spPr bwMode="auto">
          <a:xfrm>
            <a:off x="255588" y="1495425"/>
            <a:ext cx="9391650" cy="479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grpSp>
        <p:nvGrpSpPr>
          <p:cNvPr id="1032" name="그룹 2"/>
          <p:cNvGrpSpPr>
            <a:grpSpLocks/>
          </p:cNvGrpSpPr>
          <p:nvPr userDrawn="1"/>
        </p:nvGrpSpPr>
        <p:grpSpPr bwMode="auto">
          <a:xfrm>
            <a:off x="-530225" y="673099"/>
            <a:ext cx="325437" cy="1600200"/>
            <a:chOff x="-529840" y="673216"/>
            <a:chExt cx="324740" cy="1599965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-529840" y="673216"/>
              <a:ext cx="324740" cy="323802"/>
            </a:xfrm>
            <a:prstGeom prst="rect">
              <a:avLst/>
            </a:prstGeom>
            <a:solidFill>
              <a:srgbClr val="01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 userDrawn="1"/>
          </p:nvSpPr>
          <p:spPr>
            <a:xfrm>
              <a:off x="-529840" y="1098604"/>
              <a:ext cx="324740" cy="323802"/>
            </a:xfrm>
            <a:prstGeom prst="rect">
              <a:avLst/>
            </a:prstGeom>
            <a:solidFill>
              <a:srgbClr val="8B6E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3" name="직사각형 12"/>
            <p:cNvSpPr/>
            <p:nvPr userDrawn="1"/>
          </p:nvSpPr>
          <p:spPr>
            <a:xfrm>
              <a:off x="-529840" y="1523991"/>
              <a:ext cx="324740" cy="323802"/>
            </a:xfrm>
            <a:prstGeom prst="rect">
              <a:avLst/>
            </a:prstGeom>
            <a:solidFill>
              <a:srgbClr val="C5AD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 userDrawn="1"/>
          </p:nvSpPr>
          <p:spPr>
            <a:xfrm>
              <a:off x="-529840" y="1947792"/>
              <a:ext cx="324740" cy="325389"/>
            </a:xfrm>
            <a:prstGeom prst="rect">
              <a:avLst/>
            </a:prstGeom>
            <a:solidFill>
              <a:srgbClr val="E7DD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871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lvl1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lang="ko-KR" altLang="en-US" sz="2400" b="1" kern="100" spc="-200" dirty="0">
          <a:solidFill>
            <a:srgbClr val="013668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2pPr>
      <a:lvl3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3pPr>
      <a:lvl4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4pPr>
      <a:lvl5pPr algn="l" defTabSz="912813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5pPr>
      <a:lvl6pPr marL="4572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6pPr>
      <a:lvl7pPr marL="9144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7pPr>
      <a:lvl8pPr marL="13716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8pPr>
      <a:lvl9pPr marL="1828800" algn="l" defTabSz="912813" rtl="0" fontAlgn="base" latinLnBrk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13668"/>
          </a:solidFill>
          <a:latin typeface="Arial" panose="020B0604020202020204" pitchFamily="34" charset="0"/>
          <a:ea typeface="맑은 고딕" panose="020B0503020000020004" pitchFamily="50" charset="-127"/>
          <a:cs typeface="Arial" panose="020B0604020202020204" pitchFamily="34" charset="0"/>
        </a:defRPr>
      </a:lvl9pPr>
    </p:titleStyle>
    <p:bodyStyle>
      <a:lvl1pPr marL="227013" indent="-227013" algn="l" defTabSz="912813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lang="ko-KR" altLang="en-US" sz="1700" b="1" kern="1200" dirty="0">
          <a:solidFill>
            <a:srgbClr val="013668"/>
          </a:solidFill>
          <a:latin typeface="+mn-lt"/>
          <a:ea typeface="+mn-ea"/>
          <a:cs typeface="+mn-cs"/>
        </a:defRPr>
      </a:lvl1pPr>
      <a:lvl2pPr marL="536575" indent="-34131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600" kern="1200" dirty="0">
          <a:solidFill>
            <a:srgbClr val="404040"/>
          </a:solidFill>
          <a:latin typeface="+mn-lt"/>
          <a:ea typeface="+mn-ea"/>
          <a:cs typeface="+mn-cs"/>
        </a:defRPr>
      </a:lvl2pPr>
      <a:lvl3pPr marL="738188" indent="-34131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400" kern="1200" dirty="0">
          <a:solidFill>
            <a:srgbClr val="404040"/>
          </a:solidFill>
          <a:latin typeface="+mn-lt"/>
          <a:ea typeface="+mn-ea"/>
          <a:cs typeface="+mn-cs"/>
        </a:defRPr>
      </a:lvl3pPr>
      <a:lvl4pPr marL="841375" indent="-28416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200" kern="1200" dirty="0">
          <a:solidFill>
            <a:srgbClr val="404040"/>
          </a:solidFill>
          <a:latin typeface="+mn-lt"/>
          <a:ea typeface="+mn-ea"/>
          <a:cs typeface="+mn-cs"/>
        </a:defRPr>
      </a:lvl4pPr>
      <a:lvl5pPr marL="1008063" indent="-284163" algn="l" defTabSz="912813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lang="ko-KR" altLang="en-US" sz="1100" kern="1200" dirty="0">
          <a:solidFill>
            <a:srgbClr val="404040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hyperlink" Target="https://www.youtube.com/channel/UCw7zOv30Rol69URiwAsyRAw/featured" TargetMode="External"/><Relationship Id="rId4" Type="http://schemas.openxmlformats.org/officeDocument/2006/relationships/hyperlink" Target="https://www.youtube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>
              <a:defRPr/>
            </a:pPr>
            <a:r>
              <a:rPr lang="ko-KR" altLang="en-US" dirty="0"/>
              <a:t>기업의 핵심 준비 사항 및 관련 입법 동향 </a:t>
            </a:r>
            <a:endParaRPr dirty="0"/>
          </a:p>
        </p:txBody>
      </p:sp>
      <p:sp>
        <p:nvSpPr>
          <p:cNvPr id="36867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 rtlCol="0">
            <a:normAutofit/>
          </a:bodyPr>
          <a:lstStyle/>
          <a:p>
            <a:pPr fontAlgn="base">
              <a:spcBef>
                <a:spcPct val="0"/>
              </a:spcBef>
              <a:defRPr/>
            </a:pP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2022. 1.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 rtlCol="0">
            <a:normAutofit/>
          </a:bodyPr>
          <a:lstStyle/>
          <a:p>
            <a:pPr fontAlgn="base">
              <a:spcBef>
                <a:spcPct val="0"/>
              </a:spcBef>
              <a:defRPr/>
            </a:pPr>
            <a:r>
              <a:rPr lang="ko-KR" altLang="en-US" dirty="0" err="1" smtClean="0">
                <a:cs typeface="Arial" panose="020B0604020202020204" pitchFamily="34" charset="0"/>
              </a:rPr>
              <a:t>정유철</a:t>
            </a:r>
            <a:r>
              <a:rPr lang="ko-KR" altLang="en-US" dirty="0" smtClean="0">
                <a:cs typeface="Arial" panose="020B0604020202020204" pitchFamily="34" charset="0"/>
              </a:rPr>
              <a:t> 변호사</a:t>
            </a:r>
            <a:endParaRPr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smtClean="0"/>
              <a:t>건설안전특별법안 입법 진행 현황</a:t>
            </a:r>
            <a:endParaRPr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286" y="4047242"/>
            <a:ext cx="8134350" cy="141922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286" y="1762244"/>
            <a:ext cx="6888480" cy="1937385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8129359" y="4765312"/>
            <a:ext cx="909277" cy="3158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097984" y="4756854"/>
            <a:ext cx="909277" cy="3158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966857" y="2897573"/>
            <a:ext cx="909277" cy="60420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4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smtClean="0"/>
              <a:t>건설안전특별법의 목적과 의의</a:t>
            </a:r>
            <a:endParaRPr dirty="0"/>
          </a:p>
        </p:txBody>
      </p:sp>
      <p:sp>
        <p:nvSpPr>
          <p:cNvPr id="13" name="직사각형 12"/>
          <p:cNvSpPr/>
          <p:nvPr/>
        </p:nvSpPr>
        <p:spPr bwMode="auto">
          <a:xfrm>
            <a:off x="541367" y="1498519"/>
            <a:ext cx="8820841" cy="2960480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1723104"/>
            <a:ext cx="4208203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1300" b="1" dirty="0" err="1">
                <a:solidFill>
                  <a:schemeClr val="bg1"/>
                </a:solidFill>
                <a:latin typeface="+mn-ea"/>
              </a:rPr>
              <a:t>재발의된</a:t>
            </a:r>
            <a:r>
              <a:rPr lang="ko-KR" altLang="en-US" sz="1300" b="1" dirty="0">
                <a:solidFill>
                  <a:schemeClr val="bg1"/>
                </a:solidFill>
                <a:latin typeface="+mn-ea"/>
              </a:rPr>
              <a:t> 건설안전특별법안의 </a:t>
            </a:r>
            <a:r>
              <a:rPr lang="ko-KR" altLang="en-US" sz="1300" b="1" dirty="0" err="1">
                <a:solidFill>
                  <a:schemeClr val="bg1"/>
                </a:solidFill>
                <a:latin typeface="+mn-ea"/>
              </a:rPr>
              <a:t>제안이유</a:t>
            </a:r>
            <a:r>
              <a:rPr lang="ko-KR" altLang="en-US" sz="1300" b="1" dirty="0">
                <a:solidFill>
                  <a:schemeClr val="bg1"/>
                </a:solidFill>
                <a:latin typeface="+mn-ea"/>
              </a:rPr>
              <a:t> 中 일부 발췌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802"/>
            <a:ext cx="8463982" cy="222980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중략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특히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건설현장에서 발생하는 사고를 줄이기 위해서는 발주자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등 상대적으로 권한이 큰 주체가 그에 상응하는 책임을 져야 함에도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실제 사고로 인한 책임은 상대적으로 권한이 작은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하수급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시공자와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건설종사자들이 지는 경향이 있음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이에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발주자는 적정한 </a:t>
            </a:r>
            <a:r>
              <a:rPr lang="ko-KR" altLang="en-US" sz="1200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공사비용과</a:t>
            </a:r>
            <a:r>
              <a: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공사기간을 제공하며 시공자가 안전관리를 책임지도록 하는 등 건설공사 </a:t>
            </a:r>
            <a:r>
              <a:rPr lang="ko-KR" altLang="en-US" sz="1200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참여자별로</a:t>
            </a:r>
            <a:r>
              <a: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권한에 상응하는 안전관리 책임을 부여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하고 이를 소홀히 하여 </a:t>
            </a:r>
            <a:r>
              <a:rPr lang="ko-KR" altLang="en-US" sz="1200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건설사고가</a:t>
            </a:r>
            <a:r>
              <a: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발생하는 경우 합당한 책임을 지도록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하며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사고손실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대가가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예방비용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보다 크다는 인식을 확산하여 안전관리에 우선적 투자를 유도함으로써 건설공사 특수성에 맞게 안전한 작업환경을 조성하여 </a:t>
            </a:r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건설사고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위험성을 낮추려는 것임</a:t>
            </a:r>
          </a:p>
        </p:txBody>
      </p:sp>
      <p:sp>
        <p:nvSpPr>
          <p:cNvPr id="16" name="직사각형 15"/>
          <p:cNvSpPr/>
          <p:nvPr/>
        </p:nvSpPr>
        <p:spPr bwMode="auto">
          <a:xfrm>
            <a:off x="541366" y="4683584"/>
            <a:ext cx="8820841" cy="982110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29250" tIns="37148" rIns="74295" bIns="37148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198640" algn="ctr">
              <a:lnSpc>
                <a:spcPct val="140000"/>
              </a:lnSpc>
              <a:spcAft>
                <a:spcPts val="325"/>
              </a:spcAft>
            </a:pP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건설안전특별법안의 가장 큰 목적은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b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</a:b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건설현장의 궁극적 의사결정권자인 발주자와 시공사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감리사 등 권한이 큰 주체로 하여금 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/>
            </a:r>
            <a:b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</a:b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사고에 대한 책임을 부담하게 하는 것</a:t>
            </a:r>
            <a:endParaRPr lang="ko-KR" altLang="en-US" sz="1300" b="1" spc="-16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15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smtClean="0"/>
              <a:t>건설안전특별법안의 주요내용</a:t>
            </a:r>
            <a:endParaRPr dirty="0"/>
          </a:p>
        </p:txBody>
      </p:sp>
      <p:grpSp>
        <p:nvGrpSpPr>
          <p:cNvPr id="32" name="그룹 31"/>
          <p:cNvGrpSpPr/>
          <p:nvPr/>
        </p:nvGrpSpPr>
        <p:grpSpPr>
          <a:xfrm>
            <a:off x="935400" y="1106546"/>
            <a:ext cx="8035200" cy="4746951"/>
            <a:chOff x="1941258" y="1492249"/>
            <a:chExt cx="6222160" cy="3900605"/>
          </a:xfrm>
        </p:grpSpPr>
        <p:grpSp>
          <p:nvGrpSpPr>
            <p:cNvPr id="33" name="그룹 32"/>
            <p:cNvGrpSpPr/>
            <p:nvPr/>
          </p:nvGrpSpPr>
          <p:grpSpPr>
            <a:xfrm>
              <a:off x="1941258" y="1492249"/>
              <a:ext cx="5989966" cy="2614208"/>
              <a:chOff x="1617334" y="707023"/>
              <a:chExt cx="6625004" cy="2891358"/>
            </a:xfrm>
          </p:grpSpPr>
          <p:grpSp>
            <p:nvGrpSpPr>
              <p:cNvPr id="37" name="그룹 36"/>
              <p:cNvGrpSpPr/>
              <p:nvPr/>
            </p:nvGrpSpPr>
            <p:grpSpPr>
              <a:xfrm>
                <a:off x="1617334" y="707023"/>
                <a:ext cx="6625004" cy="2891358"/>
                <a:chOff x="493241" y="6390877"/>
                <a:chExt cx="6625004" cy="2891358"/>
              </a:xfrm>
            </p:grpSpPr>
            <p:sp>
              <p:nvSpPr>
                <p:cNvPr id="47" name="자유형 46"/>
                <p:cNvSpPr/>
                <p:nvPr/>
              </p:nvSpPr>
              <p:spPr>
                <a:xfrm>
                  <a:off x="4689715" y="7609047"/>
                  <a:ext cx="2428530" cy="1585754"/>
                </a:xfrm>
                <a:custGeom>
                  <a:avLst/>
                  <a:gdLst>
                    <a:gd name="connsiteX0" fmla="*/ 2371336 w 2428530"/>
                    <a:gd name="connsiteY0" fmla="*/ 0 h 1585754"/>
                    <a:gd name="connsiteX1" fmla="*/ 2373813 w 2428530"/>
                    <a:gd name="connsiteY1" fmla="*/ 6767 h 1585754"/>
                    <a:gd name="connsiteX2" fmla="*/ 2428530 w 2428530"/>
                    <a:gd name="connsiteY2" fmla="*/ 368686 h 1585754"/>
                    <a:gd name="connsiteX3" fmla="*/ 1211462 w 2428530"/>
                    <a:gd name="connsiteY3" fmla="*/ 1585754 h 1585754"/>
                    <a:gd name="connsiteX4" fmla="*/ 678 w 2428530"/>
                    <a:gd name="connsiteY4" fmla="*/ 493124 h 1585754"/>
                    <a:gd name="connsiteX5" fmla="*/ 0 w 2428530"/>
                    <a:gd name="connsiteY5" fmla="*/ 479701 h 1585754"/>
                    <a:gd name="connsiteX6" fmla="*/ 282417 w 2428530"/>
                    <a:gd name="connsiteY6" fmla="*/ 324499 h 1585754"/>
                    <a:gd name="connsiteX7" fmla="*/ 280186 w 2428530"/>
                    <a:gd name="connsiteY7" fmla="*/ 368686 h 1585754"/>
                    <a:gd name="connsiteX8" fmla="*/ 1211462 w 2428530"/>
                    <a:gd name="connsiteY8" fmla="*/ 1299962 h 1585754"/>
                    <a:gd name="connsiteX9" fmla="*/ 2142738 w 2428530"/>
                    <a:gd name="connsiteY9" fmla="*/ 368686 h 1585754"/>
                    <a:gd name="connsiteX10" fmla="*/ 2100870 w 2428530"/>
                    <a:gd name="connsiteY10" fmla="*/ 91753 h 1585754"/>
                    <a:gd name="connsiteX11" fmla="*/ 2079947 w 2428530"/>
                    <a:gd name="connsiteY11" fmla="*/ 34587 h 1585754"/>
                    <a:gd name="connsiteX12" fmla="*/ 2371336 w 2428530"/>
                    <a:gd name="connsiteY12" fmla="*/ 0 h 1585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28530" h="1585754">
                      <a:moveTo>
                        <a:pt x="2371336" y="0"/>
                      </a:moveTo>
                      <a:lnTo>
                        <a:pt x="2373813" y="6767"/>
                      </a:lnTo>
                      <a:cubicBezTo>
                        <a:pt x="2409373" y="121098"/>
                        <a:pt x="2428530" y="242655"/>
                        <a:pt x="2428530" y="368686"/>
                      </a:cubicBezTo>
                      <a:cubicBezTo>
                        <a:pt x="2428530" y="1040854"/>
                        <a:pt x="1883630" y="1585754"/>
                        <a:pt x="1211462" y="1585754"/>
                      </a:cubicBezTo>
                      <a:cubicBezTo>
                        <a:pt x="581305" y="1585754"/>
                        <a:pt x="63004" y="1106838"/>
                        <a:pt x="678" y="493124"/>
                      </a:cubicBezTo>
                      <a:lnTo>
                        <a:pt x="0" y="479701"/>
                      </a:lnTo>
                      <a:lnTo>
                        <a:pt x="282417" y="324499"/>
                      </a:lnTo>
                      <a:lnTo>
                        <a:pt x="280186" y="368686"/>
                      </a:lnTo>
                      <a:cubicBezTo>
                        <a:pt x="280186" y="883016"/>
                        <a:pt x="697132" y="1299962"/>
                        <a:pt x="1211462" y="1299962"/>
                      </a:cubicBezTo>
                      <a:cubicBezTo>
                        <a:pt x="1725792" y="1299962"/>
                        <a:pt x="2142738" y="883016"/>
                        <a:pt x="2142738" y="368686"/>
                      </a:cubicBezTo>
                      <a:cubicBezTo>
                        <a:pt x="2142738" y="272249"/>
                        <a:pt x="2128080" y="179236"/>
                        <a:pt x="2100870" y="91753"/>
                      </a:cubicBezTo>
                      <a:lnTo>
                        <a:pt x="2079947" y="34587"/>
                      </a:lnTo>
                      <a:lnTo>
                        <a:pt x="2371336" y="0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자유형 47"/>
                <p:cNvSpPr/>
                <p:nvPr/>
              </p:nvSpPr>
              <p:spPr>
                <a:xfrm>
                  <a:off x="493241" y="7508608"/>
                  <a:ext cx="2386834" cy="1773627"/>
                </a:xfrm>
                <a:custGeom>
                  <a:avLst/>
                  <a:gdLst>
                    <a:gd name="connsiteX0" fmla="*/ 85965 w 1716462"/>
                    <a:gd name="connsiteY0" fmla="*/ 0 h 1275481"/>
                    <a:gd name="connsiteX1" fmla="*/ 88447 w 1716462"/>
                    <a:gd name="connsiteY1" fmla="*/ 4205 h 1275481"/>
                    <a:gd name="connsiteX2" fmla="*/ 206963 w 1716462"/>
                    <a:gd name="connsiteY2" fmla="*/ 405131 h 1275481"/>
                    <a:gd name="connsiteX3" fmla="*/ 857791 w 1716462"/>
                    <a:gd name="connsiteY3" fmla="*/ 1059908 h 1275481"/>
                    <a:gd name="connsiteX4" fmla="*/ 1518664 w 1716462"/>
                    <a:gd name="connsiteY4" fmla="*/ 405131 h 1275481"/>
                    <a:gd name="connsiteX5" fmla="*/ 1520701 w 1716462"/>
                    <a:gd name="connsiteY5" fmla="*/ 377000 h 1275481"/>
                    <a:gd name="connsiteX6" fmla="*/ 1716462 w 1716462"/>
                    <a:gd name="connsiteY6" fmla="*/ 377000 h 1275481"/>
                    <a:gd name="connsiteX7" fmla="*/ 1713510 w 1716462"/>
                    <a:gd name="connsiteY7" fmla="*/ 405131 h 1275481"/>
                    <a:gd name="connsiteX8" fmla="*/ 857791 w 1716462"/>
                    <a:gd name="connsiteY8" fmla="*/ 1275481 h 1275481"/>
                    <a:gd name="connsiteX9" fmla="*/ 42878 w 1716462"/>
                    <a:gd name="connsiteY9" fmla="*/ 605070 h 1275481"/>
                    <a:gd name="connsiteX10" fmla="*/ 0 w 1716462"/>
                    <a:gd name="connsiteY10" fmla="*/ 422011 h 1275481"/>
                    <a:gd name="connsiteX11" fmla="*/ 85965 w 1716462"/>
                    <a:gd name="connsiteY11" fmla="*/ 0 h 1275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6462" h="1275481">
                      <a:moveTo>
                        <a:pt x="85965" y="0"/>
                      </a:moveTo>
                      <a:lnTo>
                        <a:pt x="88447" y="4205"/>
                      </a:lnTo>
                      <a:cubicBezTo>
                        <a:pt x="138666" y="117028"/>
                        <a:pt x="172814" y="199631"/>
                        <a:pt x="206963" y="405131"/>
                      </a:cubicBezTo>
                      <a:cubicBezTo>
                        <a:pt x="263207" y="761733"/>
                        <a:pt x="498228" y="1059908"/>
                        <a:pt x="857791" y="1059908"/>
                      </a:cubicBezTo>
                      <a:cubicBezTo>
                        <a:pt x="1217354" y="1059908"/>
                        <a:pt x="1518664" y="765762"/>
                        <a:pt x="1518664" y="405131"/>
                      </a:cubicBezTo>
                      <a:lnTo>
                        <a:pt x="1520701" y="377000"/>
                      </a:lnTo>
                      <a:lnTo>
                        <a:pt x="1716462" y="377000"/>
                      </a:lnTo>
                      <a:lnTo>
                        <a:pt x="1713510" y="405131"/>
                      </a:lnTo>
                      <a:cubicBezTo>
                        <a:pt x="1713510" y="884629"/>
                        <a:pt x="1335869" y="1275481"/>
                        <a:pt x="857791" y="1275481"/>
                      </a:cubicBezTo>
                      <a:cubicBezTo>
                        <a:pt x="439473" y="1275481"/>
                        <a:pt x="171873" y="1042563"/>
                        <a:pt x="42878" y="605070"/>
                      </a:cubicBezTo>
                      <a:lnTo>
                        <a:pt x="0" y="422011"/>
                      </a:lnTo>
                      <a:lnTo>
                        <a:pt x="85965" y="0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자유형 48"/>
                <p:cNvSpPr/>
                <p:nvPr/>
              </p:nvSpPr>
              <p:spPr>
                <a:xfrm rot="10173159">
                  <a:off x="503700" y="6390877"/>
                  <a:ext cx="6558176" cy="2811597"/>
                </a:xfrm>
                <a:custGeom>
                  <a:avLst/>
                  <a:gdLst>
                    <a:gd name="connsiteX0" fmla="*/ 5176594 w 6558176"/>
                    <a:gd name="connsiteY0" fmla="*/ 2789551 h 2811597"/>
                    <a:gd name="connsiteX1" fmla="*/ 4251630 w 6558176"/>
                    <a:gd name="connsiteY1" fmla="*/ 1952384 h 2811597"/>
                    <a:gd name="connsiteX2" fmla="*/ 4190652 w 6558176"/>
                    <a:gd name="connsiteY2" fmla="*/ 1374233 h 2811597"/>
                    <a:gd name="connsiteX3" fmla="*/ 3465747 w 6558176"/>
                    <a:gd name="connsiteY3" fmla="*/ 314715 h 2811597"/>
                    <a:gd name="connsiteX4" fmla="*/ 2396899 w 6558176"/>
                    <a:gd name="connsiteY4" fmla="*/ 1043485 h 2811597"/>
                    <a:gd name="connsiteX5" fmla="*/ 1014974 w 6558176"/>
                    <a:gd name="connsiteY5" fmla="*/ 2022195 h 2811597"/>
                    <a:gd name="connsiteX6" fmla="*/ 67226 w 6558176"/>
                    <a:gd name="connsiteY6" fmla="*/ 1200768 h 2811597"/>
                    <a:gd name="connsiteX7" fmla="*/ 5292 w 6558176"/>
                    <a:gd name="connsiteY7" fmla="*/ 787753 h 2811597"/>
                    <a:gd name="connsiteX8" fmla="*/ 5549 w 6558176"/>
                    <a:gd name="connsiteY8" fmla="*/ 781633 h 2811597"/>
                    <a:gd name="connsiteX9" fmla="*/ 0 w 6558176"/>
                    <a:gd name="connsiteY9" fmla="*/ 781633 h 2811597"/>
                    <a:gd name="connsiteX10" fmla="*/ 153675 w 6558176"/>
                    <a:gd name="connsiteY10" fmla="*/ 516677 h 2811597"/>
                    <a:gd name="connsiteX11" fmla="*/ 302842 w 6558176"/>
                    <a:gd name="connsiteY11" fmla="*/ 773862 h 2811597"/>
                    <a:gd name="connsiteX12" fmla="*/ 304371 w 6558176"/>
                    <a:gd name="connsiteY12" fmla="*/ 773861 h 2811597"/>
                    <a:gd name="connsiteX13" fmla="*/ 304315 w 6558176"/>
                    <a:gd name="connsiteY13" fmla="*/ 776402 h 2811597"/>
                    <a:gd name="connsiteX14" fmla="*/ 307349 w 6558176"/>
                    <a:gd name="connsiteY14" fmla="*/ 781633 h 2811597"/>
                    <a:gd name="connsiteX15" fmla="*/ 304201 w 6558176"/>
                    <a:gd name="connsiteY15" fmla="*/ 781633 h 2811597"/>
                    <a:gd name="connsiteX16" fmla="*/ 302809 w 6558176"/>
                    <a:gd name="connsiteY16" fmla="*/ 845215 h 2811597"/>
                    <a:gd name="connsiteX17" fmla="*/ 1069839 w 6558176"/>
                    <a:gd name="connsiteY17" fmla="*/ 1724643 h 2811597"/>
                    <a:gd name="connsiteX18" fmla="*/ 1750405 w 6558176"/>
                    <a:gd name="connsiteY18" fmla="*/ 1576649 h 2811597"/>
                    <a:gd name="connsiteX19" fmla="*/ 2130447 w 6558176"/>
                    <a:gd name="connsiteY19" fmla="*/ 994354 h 2811597"/>
                    <a:gd name="connsiteX20" fmla="*/ 3520105 w 6558176"/>
                    <a:gd name="connsiteY20" fmla="*/ 19920 h 2811597"/>
                    <a:gd name="connsiteX21" fmla="*/ 4479083 w 6558176"/>
                    <a:gd name="connsiteY21" fmla="*/ 1427416 h 2811597"/>
                    <a:gd name="connsiteX22" fmla="*/ 4477277 w 6558176"/>
                    <a:gd name="connsiteY22" fmla="*/ 1529640 h 2811597"/>
                    <a:gd name="connsiteX23" fmla="*/ 5231459 w 6558176"/>
                    <a:gd name="connsiteY23" fmla="*/ 2491999 h 2811597"/>
                    <a:gd name="connsiteX24" fmla="*/ 5912024 w 6558176"/>
                    <a:gd name="connsiteY24" fmla="*/ 2344005 h 2811597"/>
                    <a:gd name="connsiteX25" fmla="*/ 6262228 w 6558176"/>
                    <a:gd name="connsiteY25" fmla="*/ 1865681 h 2811597"/>
                    <a:gd name="connsiteX26" fmla="*/ 6285863 w 6558176"/>
                    <a:gd name="connsiteY26" fmla="*/ 1783325 h 2811597"/>
                    <a:gd name="connsiteX27" fmla="*/ 6285666 w 6558176"/>
                    <a:gd name="connsiteY27" fmla="*/ 1771735 h 2811597"/>
                    <a:gd name="connsiteX28" fmla="*/ 6446012 w 6558176"/>
                    <a:gd name="connsiteY28" fmla="*/ 1661316 h 2811597"/>
                    <a:gd name="connsiteX29" fmla="*/ 6555508 w 6558176"/>
                    <a:gd name="connsiteY29" fmla="*/ 1767003 h 2811597"/>
                    <a:gd name="connsiteX30" fmla="*/ 6556265 w 6558176"/>
                    <a:gd name="connsiteY30" fmla="*/ 1811849 h 2811597"/>
                    <a:gd name="connsiteX31" fmla="*/ 6558176 w 6558176"/>
                    <a:gd name="connsiteY31" fmla="*/ 1812202 h 2811597"/>
                    <a:gd name="connsiteX32" fmla="*/ 6556391 w 6558176"/>
                    <a:gd name="connsiteY32" fmla="*/ 1819276 h 2811597"/>
                    <a:gd name="connsiteX33" fmla="*/ 6556432 w 6558176"/>
                    <a:gd name="connsiteY33" fmla="*/ 1821662 h 2811597"/>
                    <a:gd name="connsiteX34" fmla="*/ 6554703 w 6558176"/>
                    <a:gd name="connsiteY34" fmla="*/ 1825970 h 2811597"/>
                    <a:gd name="connsiteX35" fmla="*/ 6525532 w 6558176"/>
                    <a:gd name="connsiteY35" fmla="*/ 1941610 h 2811597"/>
                    <a:gd name="connsiteX36" fmla="*/ 5176594 w 6558176"/>
                    <a:gd name="connsiteY36" fmla="*/ 2789551 h 2811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558176" h="2811597">
                      <a:moveTo>
                        <a:pt x="5176594" y="2789551"/>
                      </a:moveTo>
                      <a:cubicBezTo>
                        <a:pt x="4717853" y="2704965"/>
                        <a:pt x="4373303" y="2370799"/>
                        <a:pt x="4251630" y="1952384"/>
                      </a:cubicBezTo>
                      <a:cubicBezTo>
                        <a:pt x="4211404" y="1785436"/>
                        <a:pt x="4185535" y="1663866"/>
                        <a:pt x="4190652" y="1374233"/>
                      </a:cubicBezTo>
                      <a:cubicBezTo>
                        <a:pt x="4203658" y="872396"/>
                        <a:pt x="3957452" y="405380"/>
                        <a:pt x="3465747" y="314715"/>
                      </a:cubicBezTo>
                      <a:cubicBezTo>
                        <a:pt x="2974045" y="224051"/>
                        <a:pt x="2487833" y="550320"/>
                        <a:pt x="2396899" y="1043485"/>
                      </a:cubicBezTo>
                      <a:cubicBezTo>
                        <a:pt x="2275993" y="1699200"/>
                        <a:pt x="1668746" y="2142744"/>
                        <a:pt x="1014974" y="2022195"/>
                      </a:cubicBezTo>
                      <a:cubicBezTo>
                        <a:pt x="553489" y="1937103"/>
                        <a:pt x="188899" y="1619183"/>
                        <a:pt x="67226" y="1200768"/>
                      </a:cubicBezTo>
                      <a:cubicBezTo>
                        <a:pt x="67226" y="1200768"/>
                        <a:pt x="3167" y="1064634"/>
                        <a:pt x="5292" y="787753"/>
                      </a:cubicBezTo>
                      <a:lnTo>
                        <a:pt x="5549" y="781633"/>
                      </a:lnTo>
                      <a:lnTo>
                        <a:pt x="0" y="781633"/>
                      </a:lnTo>
                      <a:lnTo>
                        <a:pt x="153675" y="516677"/>
                      </a:lnTo>
                      <a:lnTo>
                        <a:pt x="302842" y="773862"/>
                      </a:lnTo>
                      <a:lnTo>
                        <a:pt x="304371" y="773861"/>
                      </a:lnTo>
                      <a:lnTo>
                        <a:pt x="304315" y="776402"/>
                      </a:lnTo>
                      <a:lnTo>
                        <a:pt x="307349" y="781633"/>
                      </a:lnTo>
                      <a:lnTo>
                        <a:pt x="304201" y="781633"/>
                      </a:lnTo>
                      <a:lnTo>
                        <a:pt x="302809" y="845215"/>
                      </a:lnTo>
                      <a:cubicBezTo>
                        <a:pt x="314694" y="1267419"/>
                        <a:pt x="639771" y="1645344"/>
                        <a:pt x="1069839" y="1724643"/>
                      </a:cubicBezTo>
                      <a:cubicBezTo>
                        <a:pt x="1314317" y="1769722"/>
                        <a:pt x="1558362" y="1709316"/>
                        <a:pt x="1750405" y="1576649"/>
                      </a:cubicBezTo>
                      <a:cubicBezTo>
                        <a:pt x="1939701" y="1443476"/>
                        <a:pt x="2085233" y="1239560"/>
                        <a:pt x="2130447" y="994354"/>
                      </a:cubicBezTo>
                      <a:cubicBezTo>
                        <a:pt x="2251353" y="338638"/>
                        <a:pt x="2866332" y="-100629"/>
                        <a:pt x="3520105" y="19920"/>
                      </a:cubicBezTo>
                      <a:cubicBezTo>
                        <a:pt x="4173878" y="140468"/>
                        <a:pt x="4481740" y="627401"/>
                        <a:pt x="4479083" y="1427416"/>
                      </a:cubicBezTo>
                      <a:cubicBezTo>
                        <a:pt x="4479083" y="1427416"/>
                        <a:pt x="4476355" y="1503830"/>
                        <a:pt x="4477277" y="1529640"/>
                      </a:cubicBezTo>
                      <a:cubicBezTo>
                        <a:pt x="4484517" y="2029510"/>
                        <a:pt x="4772718" y="2407413"/>
                        <a:pt x="5231459" y="2491999"/>
                      </a:cubicBezTo>
                      <a:cubicBezTo>
                        <a:pt x="5478683" y="2537585"/>
                        <a:pt x="5719982" y="2476672"/>
                        <a:pt x="5912024" y="2344005"/>
                      </a:cubicBezTo>
                      <a:cubicBezTo>
                        <a:pt x="6077657" y="2227479"/>
                        <a:pt x="6187673" y="2094152"/>
                        <a:pt x="6262228" y="1865681"/>
                      </a:cubicBezTo>
                      <a:lnTo>
                        <a:pt x="6285863" y="1783325"/>
                      </a:lnTo>
                      <a:lnTo>
                        <a:pt x="6285666" y="1771735"/>
                      </a:lnTo>
                      <a:cubicBezTo>
                        <a:pt x="6299453" y="1696966"/>
                        <a:pt x="6371243" y="1647529"/>
                        <a:pt x="6446012" y="1661316"/>
                      </a:cubicBezTo>
                      <a:cubicBezTo>
                        <a:pt x="6502089" y="1671655"/>
                        <a:pt x="6543917" y="1714622"/>
                        <a:pt x="6555508" y="1767003"/>
                      </a:cubicBezTo>
                      <a:lnTo>
                        <a:pt x="6556265" y="1811849"/>
                      </a:lnTo>
                      <a:lnTo>
                        <a:pt x="6558176" y="1812202"/>
                      </a:lnTo>
                      <a:lnTo>
                        <a:pt x="6556391" y="1819276"/>
                      </a:lnTo>
                      <a:lnTo>
                        <a:pt x="6556432" y="1821662"/>
                      </a:lnTo>
                      <a:lnTo>
                        <a:pt x="6554703" y="1825970"/>
                      </a:lnTo>
                      <a:lnTo>
                        <a:pt x="6525532" y="1941610"/>
                      </a:lnTo>
                      <a:cubicBezTo>
                        <a:pt x="6336324" y="2575241"/>
                        <a:pt x="5789505" y="2902566"/>
                        <a:pt x="5176594" y="27895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013668">
                        <a:lumMod val="93000"/>
                        <a:lumOff val="7000"/>
                      </a:srgbClr>
                    </a:gs>
                    <a:gs pos="48000">
                      <a:srgbClr val="013668">
                        <a:lumMod val="81000"/>
                        <a:lumOff val="19000"/>
                      </a:srgbClr>
                    </a:gs>
                  </a:gsLst>
                  <a:lin ang="120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eaLnBrk="1" latinLnBrk="1" hangingPunct="1"/>
                  <a:endParaRPr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50" name="Freeform 13"/>
                <p:cNvSpPr>
                  <a:spLocks/>
                </p:cNvSpPr>
                <p:nvPr/>
              </p:nvSpPr>
              <p:spPr bwMode="auto">
                <a:xfrm>
                  <a:off x="2746623" y="6834288"/>
                  <a:ext cx="2090641" cy="1165803"/>
                </a:xfrm>
                <a:custGeom>
                  <a:avLst/>
                  <a:gdLst>
                    <a:gd name="T0" fmla="*/ 49 w 766"/>
                    <a:gd name="T1" fmla="*/ 412 h 426"/>
                    <a:gd name="T2" fmla="*/ 384 w 766"/>
                    <a:gd name="T3" fmla="*/ 108 h 426"/>
                    <a:gd name="T4" fmla="*/ 637 w 766"/>
                    <a:gd name="T5" fmla="*/ 230 h 426"/>
                    <a:gd name="T6" fmla="*/ 720 w 766"/>
                    <a:gd name="T7" fmla="*/ 426 h 426"/>
                    <a:gd name="T8" fmla="*/ 766 w 766"/>
                    <a:gd name="T9" fmla="*/ 230 h 426"/>
                    <a:gd name="T10" fmla="*/ 723 w 766"/>
                    <a:gd name="T11" fmla="*/ 165 h 426"/>
                    <a:gd name="T12" fmla="*/ 723 w 766"/>
                    <a:gd name="T13" fmla="*/ 165 h 426"/>
                    <a:gd name="T14" fmla="*/ 384 w 766"/>
                    <a:gd name="T15" fmla="*/ 0 h 426"/>
                    <a:gd name="T16" fmla="*/ 0 w 766"/>
                    <a:gd name="T17" fmla="*/ 233 h 426"/>
                    <a:gd name="T18" fmla="*/ 49 w 766"/>
                    <a:gd name="T19" fmla="*/ 412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66" h="426">
                      <a:moveTo>
                        <a:pt x="49" y="412"/>
                      </a:moveTo>
                      <a:cubicBezTo>
                        <a:pt x="59" y="242"/>
                        <a:pt x="212" y="108"/>
                        <a:pt x="384" y="108"/>
                      </a:cubicBezTo>
                      <a:cubicBezTo>
                        <a:pt x="486" y="108"/>
                        <a:pt x="577" y="155"/>
                        <a:pt x="637" y="230"/>
                      </a:cubicBezTo>
                      <a:cubicBezTo>
                        <a:pt x="637" y="230"/>
                        <a:pt x="715" y="313"/>
                        <a:pt x="720" y="426"/>
                      </a:cubicBezTo>
                      <a:cubicBezTo>
                        <a:pt x="766" y="230"/>
                        <a:pt x="766" y="230"/>
                        <a:pt x="766" y="230"/>
                      </a:cubicBezTo>
                      <a:cubicBezTo>
                        <a:pt x="758" y="209"/>
                        <a:pt x="723" y="165"/>
                        <a:pt x="723" y="165"/>
                      </a:cubicBezTo>
                      <a:cubicBezTo>
                        <a:pt x="723" y="165"/>
                        <a:pt x="723" y="165"/>
                        <a:pt x="723" y="165"/>
                      </a:cubicBezTo>
                      <a:cubicBezTo>
                        <a:pt x="644" y="64"/>
                        <a:pt x="522" y="0"/>
                        <a:pt x="384" y="0"/>
                      </a:cubicBezTo>
                      <a:cubicBezTo>
                        <a:pt x="217" y="0"/>
                        <a:pt x="73" y="95"/>
                        <a:pt x="0" y="233"/>
                      </a:cubicBezTo>
                      <a:lnTo>
                        <a:pt x="49" y="412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2189812" y="1648285"/>
                <a:ext cx="1259906" cy="368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/>
                <a:r>
                  <a:rPr lang="en-US" altLang="ko-KR" sz="1700" b="1" kern="200" spc="-230" dirty="0" smtClean="0">
                    <a:solidFill>
                      <a:srgbClr val="997D5B"/>
                    </a:solidFill>
                  </a:rPr>
                  <a:t>01</a:t>
                </a:r>
                <a:endParaRPr lang="ko-KR" altLang="en-US" sz="1700" b="1" kern="200" spc="-230" dirty="0">
                  <a:solidFill>
                    <a:srgbClr val="997D5B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387690" y="1648285"/>
                <a:ext cx="1137137" cy="368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/>
                <a:r>
                  <a:rPr lang="en-US" altLang="ko-KR" sz="1700" b="1" kern="200" spc="-230" dirty="0" smtClean="0">
                    <a:solidFill>
                      <a:srgbClr val="0254A1"/>
                    </a:solidFill>
                  </a:rPr>
                  <a:t>02</a:t>
                </a:r>
                <a:endParaRPr lang="ko-KR" altLang="en-US" sz="1700" b="1" kern="200" spc="-230" dirty="0">
                  <a:solidFill>
                    <a:srgbClr val="0254A1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353651" y="1648285"/>
                <a:ext cx="1412059" cy="368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/>
                <a:r>
                  <a:rPr lang="en-US" altLang="ko-KR" sz="1700" b="1" kern="200" spc="-230" dirty="0" smtClean="0">
                    <a:solidFill>
                      <a:srgbClr val="025BAD"/>
                    </a:solidFill>
                  </a:rPr>
                  <a:t>03</a:t>
                </a:r>
                <a:endParaRPr lang="ko-KR" altLang="en-US" sz="1700" b="1" kern="200" spc="-230" dirty="0">
                  <a:solidFill>
                    <a:srgbClr val="025BAD"/>
                  </a:solidFill>
                </a:endParaRPr>
              </a:p>
            </p:txBody>
          </p:sp>
          <p:cxnSp>
            <p:nvCxnSpPr>
              <p:cNvPr id="41" name="직선 연결선 40"/>
              <p:cNvCxnSpPr/>
              <p:nvPr/>
            </p:nvCxnSpPr>
            <p:spPr>
              <a:xfrm>
                <a:off x="2172405" y="2085899"/>
                <a:ext cx="1294719" cy="0"/>
              </a:xfrm>
              <a:prstGeom prst="line">
                <a:avLst/>
              </a:prstGeom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>
              <a:xfrm>
                <a:off x="4308899" y="2085899"/>
                <a:ext cx="1294719" cy="0"/>
              </a:xfrm>
              <a:prstGeom prst="line">
                <a:avLst/>
              </a:prstGeom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>
              <a:xfrm>
                <a:off x="6347032" y="2085899"/>
                <a:ext cx="1405744" cy="0"/>
              </a:xfrm>
              <a:prstGeom prst="line">
                <a:avLst/>
              </a:prstGeom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1740427" y="2147663"/>
                <a:ext cx="2108999" cy="770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ko-KR" altLang="en-US" sz="1600" kern="200" spc="-230" dirty="0" err="1" smtClean="0">
                    <a:solidFill>
                      <a:srgbClr val="013668"/>
                    </a:solidFill>
                  </a:rPr>
                  <a:t>발주처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>, </a:t>
                </a: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시공사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>, </a:t>
                </a: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감리사 등 </a:t>
                </a:r>
                <a:r>
                  <a:rPr lang="ko-KR" altLang="en-US" sz="1600" b="1" kern="200" spc="-230" dirty="0" smtClean="0">
                    <a:solidFill>
                      <a:srgbClr val="013668"/>
                    </a:solidFill>
                  </a:rPr>
                  <a:t>주요 결정권자의 책임 부담 근거</a:t>
                </a: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를 </a:t>
                </a:r>
                <a:r>
                  <a:rPr lang="ko-KR" altLang="en-US" sz="1600" kern="200" spc="-230" dirty="0" err="1" smtClean="0">
                    <a:solidFill>
                      <a:srgbClr val="013668"/>
                    </a:solidFill>
                  </a:rPr>
                  <a:t>명확히함</a:t>
                </a:r>
                <a:endParaRPr lang="ko-KR" altLang="en-US" sz="1600" kern="200" spc="-230" dirty="0">
                  <a:solidFill>
                    <a:srgbClr val="013668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075233" y="2145523"/>
                <a:ext cx="1695996" cy="770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ko-KR" altLang="en-US" sz="1600" b="1" kern="200" spc="-230" dirty="0" smtClean="0">
                    <a:solidFill>
                      <a:srgbClr val="FF0000"/>
                    </a:solidFill>
                  </a:rPr>
                  <a:t>사망사고</a:t>
                </a: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에 대한 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/>
                </a:r>
                <a:br>
                  <a:rPr lang="en-US" altLang="ko-KR" sz="1600" kern="200" spc="-230" dirty="0" smtClean="0">
                    <a:solidFill>
                      <a:srgbClr val="013668"/>
                    </a:solidFill>
                  </a:rPr>
                </a:b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영업정지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>, </a:t>
                </a:r>
                <a:br>
                  <a:rPr lang="en-US" altLang="ko-KR" sz="1600" kern="200" spc="-230" dirty="0" smtClean="0">
                    <a:solidFill>
                      <a:srgbClr val="013668"/>
                    </a:solidFill>
                  </a:rPr>
                </a:b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과징금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>, </a:t>
                </a: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벌금</a:t>
                </a:r>
                <a:endParaRPr lang="ko-KR" altLang="en-US" sz="1600" kern="200" spc="-230" dirty="0">
                  <a:solidFill>
                    <a:srgbClr val="013668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208833" y="2145523"/>
                <a:ext cx="1695996" cy="535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ko-KR" altLang="en-US" sz="1600" kern="200" spc="-230" dirty="0" smtClean="0">
                    <a:solidFill>
                      <a:srgbClr val="013668"/>
                    </a:solidFill>
                  </a:rPr>
                  <a:t>과징금의 한도는 </a:t>
                </a:r>
                <a:r>
                  <a:rPr lang="en-US" altLang="ko-KR" sz="1600" kern="200" spc="-230" dirty="0" smtClean="0">
                    <a:solidFill>
                      <a:srgbClr val="013668"/>
                    </a:solidFill>
                  </a:rPr>
                  <a:t/>
                </a:r>
                <a:br>
                  <a:rPr lang="en-US" altLang="ko-KR" sz="1600" kern="200" spc="-230" dirty="0" smtClean="0">
                    <a:solidFill>
                      <a:srgbClr val="013668"/>
                    </a:solidFill>
                  </a:rPr>
                </a:br>
                <a:r>
                  <a:rPr lang="ko-KR" altLang="en-US" sz="1600" b="1" kern="200" spc="-230" dirty="0" smtClean="0">
                    <a:solidFill>
                      <a:srgbClr val="FF0000"/>
                    </a:solidFill>
                  </a:rPr>
                  <a:t>관련업종 매출액의 </a:t>
                </a:r>
                <a:r>
                  <a:rPr lang="en-US" altLang="ko-KR" sz="1600" b="1" kern="200" spc="-230" dirty="0" smtClean="0">
                    <a:solidFill>
                      <a:srgbClr val="FF0000"/>
                    </a:solidFill>
                  </a:rPr>
                  <a:t>3%</a:t>
                </a:r>
                <a:endParaRPr lang="ko-KR" altLang="en-US" sz="1600" b="1" kern="200" spc="-23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083129" y="4148575"/>
              <a:ext cx="1779693" cy="108115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marL="142875" indent="-142875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적정한 공사기간과 비용 </a:t>
              </a:r>
              <a:r>
                <a:rPr lang="ko-KR" altLang="en-US" sz="1400" kern="200" spc="-23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제공의무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 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</a:p>
            <a:p>
              <a:pPr marL="142875" indent="-142875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안전자문사를 통한안전관리의무의 내용에 대한 인식 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 제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51629" y="4148574"/>
              <a:ext cx="1779693" cy="12442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marL="142875" indent="-142875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안전관리 의무를 소홀히 하여 사람을 사망에 이르게 한 건설사업자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건설엔지니어링사업자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건축사에 대한 영업정지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과징금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벌금 부과 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 제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34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35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제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39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  <a:endParaRPr lang="ko-KR" altLang="en-US" sz="1400" kern="200" spc="-23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71891" y="4148574"/>
              <a:ext cx="2191527" cy="6600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marL="142875" indent="-142875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과징금의 한도를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당해공사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계약금액이 아닌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관련업종 매출액의 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  <a:r>
                <a:rPr lang="ko-KR" altLang="en-US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로 정함 </a:t>
              </a:r>
              <a:r>
                <a:rPr lang="en-US" altLang="ko-KR" sz="1400" kern="200" spc="-2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</a:t>
              </a: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안 제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35</a:t>
              </a:r>
              <a:r>
                <a:rPr lang="ko-KR" altLang="en-US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조</a:t>
              </a:r>
              <a:r>
                <a:rPr lang="en-US" altLang="ko-KR" sz="1400" kern="200" spc="-23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  <a:endParaRPr lang="ko-KR" altLang="en-US" sz="1400" kern="200" spc="-23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 defTabSz="914395">
              <a:defRPr/>
            </a:pPr>
            <a:r>
              <a:rPr lang="ko-KR" altLang="en-US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건설안전특별법안의 주요내용 및 </a:t>
            </a:r>
            <a:r>
              <a:rPr lang="ko-KR" altLang="en-US" sz="2400" kern="100" spc="-260" dirty="0" smtClean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시사점</a:t>
            </a:r>
            <a:endParaRPr lang="ko-KR" altLang="en-US" sz="2400" kern="100" spc="-260" dirty="0">
              <a:gradFill>
                <a:gsLst>
                  <a:gs pos="21000">
                    <a:srgbClr val="01427D">
                      <a:lumMod val="68000"/>
                    </a:srgbClr>
                  </a:gs>
                  <a:gs pos="73000">
                    <a:srgbClr val="013668"/>
                  </a:gs>
                </a:gsLst>
                <a:lin ang="0" scaled="1"/>
              </a:gradFill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0" y="1196458"/>
            <a:ext cx="9906000" cy="4915515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108000" rIns="144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76200" lvl="1">
              <a:lnSpc>
                <a:spcPct val="120000"/>
              </a:lnSpc>
              <a:spcAft>
                <a:spcPts val="400"/>
              </a:spcAft>
            </a:pPr>
            <a:endParaRPr lang="en-US" altLang="ko-KR" sz="1200" spc="-9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51752" y="1577141"/>
            <a:ext cx="8802497" cy="662375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건설안전특별법안에 따른 영업정지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과징금 등의 제재는 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“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사람을 사망에 이르게 한 경우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”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에 적용됨</a:t>
            </a:r>
            <a:endParaRPr lang="ko-KR" altLang="en-US" sz="1600" b="1" spc="-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51752" y="2498728"/>
            <a:ext cx="8802497" cy="2076880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건설안전특별법안에 따른 과징금은 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/>
            </a:r>
            <a:b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</a:b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“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관련 업종 분야 매출액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”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에</a:t>
            </a:r>
            <a:r>
              <a:rPr lang="en-US" altLang="ko-KR" sz="16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100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분의 </a:t>
            </a:r>
            <a:r>
              <a:rPr lang="en-US" altLang="ko-KR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3</a:t>
            </a:r>
            <a:r>
              <a:rPr lang="ko-KR" altLang="en-US" sz="16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을 곱한 금액을 초과하지 아니하는 범위 내에서 부과 가능</a:t>
            </a:r>
            <a:endParaRPr lang="en-US" altLang="ko-KR" sz="1600" b="1" spc="-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  <a:p>
            <a:pPr marL="244474" algn="ctr">
              <a:lnSpc>
                <a:spcPct val="140000"/>
              </a:lnSpc>
              <a:spcAft>
                <a:spcPts val="400"/>
              </a:spcAft>
            </a:pPr>
            <a:endParaRPr lang="en-US" altLang="ko-KR" sz="1200" b="1" spc="-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이에 대해서는 </a:t>
            </a:r>
            <a:r>
              <a:rPr lang="en-US" altLang="ko-KR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“</a:t>
            </a:r>
            <a:r>
              <a:rPr lang="ko-KR" altLang="en-US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관련 업종 분야 매출액</a:t>
            </a:r>
            <a:r>
              <a:rPr lang="en-US" altLang="ko-KR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”</a:t>
            </a:r>
            <a:r>
              <a:rPr lang="ko-KR" altLang="en-US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을 기준으로 하는 것은 지나치게 과도하고 부적절하므로</a:t>
            </a:r>
            <a:r>
              <a:rPr lang="en-US" altLang="ko-KR" sz="12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</a:p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과징금의 기준을 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“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계약금액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”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의 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“100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분의 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1”</a:t>
            </a:r>
            <a:r>
              <a:rPr lang="ko-KR" altLang="en-US" sz="1200" b="1" spc="-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수준으로 조정하거나</a:t>
            </a:r>
            <a:r>
              <a:rPr lang="en-US" altLang="ko-KR" sz="1200" b="1" spc="-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절대적인 </a:t>
            </a:r>
            <a:r>
              <a:rPr lang="ko-KR" altLang="en-US" sz="1200" b="1" spc="-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상한액을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설정하여야 한다는 지적이 있음</a:t>
            </a:r>
            <a:endParaRPr lang="en-US" altLang="ko-KR" sz="1200" b="1" spc="-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실제로 최근 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10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년 간 건설업 영업이익률 평균이 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3.79%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인 점을 감안하면</a:t>
            </a:r>
            <a:r>
              <a:rPr lang="en-US" altLang="ko-KR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2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현 법안대로라면 영업이익을 모두 회수당하는 것과 마찬가지 결과에 이르게 됨</a:t>
            </a:r>
            <a:endParaRPr lang="ko-KR" altLang="en-US" sz="1200" b="1" spc="-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535777" y="4834820"/>
            <a:ext cx="8834447" cy="662375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44474" algn="ctr">
              <a:lnSpc>
                <a:spcPct val="140000"/>
              </a:lnSpc>
              <a:spcAft>
                <a:spcPts val="400"/>
              </a:spcAft>
            </a:pPr>
            <a:r>
              <a:rPr lang="ko-KR" altLang="en-US" sz="14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산업안전보건법 강화에 이어 중대재해처벌법 시행</a:t>
            </a:r>
            <a:r>
              <a:rPr lang="en-US" altLang="ko-KR" sz="14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그리고 건설안전특별법안에 이르기까지</a:t>
            </a:r>
            <a:r>
              <a:rPr lang="en-US" altLang="ko-KR" sz="14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ko-KR" altLang="en-US" sz="14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 안전에 대한 규제의 강도가 점점 거세지면서</a:t>
            </a:r>
            <a:r>
              <a:rPr lang="en-US" altLang="ko-KR" sz="1400" b="1" spc="-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건설업계 전반에 사전 </a:t>
            </a:r>
            <a:r>
              <a:rPr lang="en-US" altLang="ko-KR" sz="1400" b="1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Compliance</a:t>
            </a:r>
            <a:r>
              <a:rPr lang="ko-KR" altLang="en-US" sz="1400" b="1" spc="-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의</a:t>
            </a:r>
            <a:r>
              <a:rPr lang="ko-KR" altLang="en-US" sz="1400" b="1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필요성이 강화되는 중</a:t>
            </a:r>
            <a:endParaRPr lang="ko-KR" altLang="en-US" sz="1400" b="1" spc="-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1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ko-KR" dirty="0" smtClean="0"/>
              <a:t>[</a:t>
            </a:r>
            <a:r>
              <a:rPr lang="ko-KR" altLang="en-US" dirty="0" smtClean="0"/>
              <a:t>별첨</a:t>
            </a:r>
            <a:r>
              <a:rPr lang="en-US" altLang="ko-KR" dirty="0" smtClean="0"/>
              <a:t>] </a:t>
            </a:r>
            <a:r>
              <a:rPr lang="ko-KR" altLang="en-US" dirty="0" smtClean="0"/>
              <a:t>건설안전특별법안의 주요내용</a:t>
            </a:r>
            <a:endParaRPr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541367" y="1498520"/>
            <a:ext cx="8820841" cy="2845661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8" y="1723104"/>
            <a:ext cx="3530134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8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건설현장의 안전을 위한 업무 수행 등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800"/>
            <a:ext cx="8463982" cy="846578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①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발주자는 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설계자등이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건설현장의 안전을 우선적으로 고려하여 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설계ㆍ시공ㆍ감리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업무를 수행할 수 있도록 적정한 기간과 비용을 제공하여야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경우 발주자는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설계자의 업무를 고려하여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설계자등에게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적정한 기간과 비용을 제공하여야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3259285"/>
            <a:ext cx="8463982" cy="8162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② 발주자는 연면적이 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백제곱미터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이상인 건축물 등 대통령령으로 정하는 건설공사의 경우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따라 설계자가 산정한 공사기간 및 공사비용이 적정한지에 대하여 다음 각 호의 구분에 따라 심의나 검토의견을 받아야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(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후략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41368" y="4589475"/>
            <a:ext cx="8820840" cy="815544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29250" tIns="37148" rIns="74295" bIns="37148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198640" algn="ctr">
              <a:lnSpc>
                <a:spcPct val="140000"/>
              </a:lnSpc>
              <a:spcAft>
                <a:spcPts val="325"/>
              </a:spcAft>
            </a:pP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발주자가 설계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시공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감리자가 안전을 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'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우선적으로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'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고려하여 업무를 수행하는데 필요한 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'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적정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' </a:t>
            </a:r>
            <a:r>
              <a:rPr lang="ko-KR" altLang="en-US" sz="1300" b="1" spc="-8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공사기간와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공사비용을 제공하도록 한 뒤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그 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‘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'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적정함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’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에 대해서는 외부의 심의나 검토를 받도록 함 </a:t>
            </a:r>
            <a:endParaRPr lang="ko-KR" altLang="en-US" sz="1300" b="1" spc="-16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8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ko-KR" dirty="0"/>
              <a:t>[</a:t>
            </a:r>
            <a:r>
              <a:rPr lang="ko-KR" altLang="en-US" dirty="0"/>
              <a:t>별첨</a:t>
            </a:r>
            <a:r>
              <a:rPr lang="en-US" altLang="ko-KR" dirty="0"/>
              <a:t>] </a:t>
            </a:r>
            <a:r>
              <a:rPr lang="ko-KR" altLang="en-US" dirty="0" smtClean="0"/>
              <a:t>건설안전특별법안의 주요내용</a:t>
            </a:r>
            <a:endParaRPr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541367" y="1498520"/>
            <a:ext cx="8820841" cy="3127268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8" y="1723104"/>
            <a:ext cx="2055371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10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 err="1"/>
              <a:t>안전자문사</a:t>
            </a:r>
            <a:r>
              <a:rPr lang="ko-KR" altLang="en-US" dirty="0"/>
              <a:t> 선임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801"/>
            <a:ext cx="8463982" cy="7823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①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발주자는 건설공사를 안전하게 수행하기 위하여 발주자에게 자문할 수 있는 전문가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이하 “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안전자문사”라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한다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를 다음 각 호의 자 중에서 선임할 수 있다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982904"/>
            <a:ext cx="8463982" cy="130775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②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발주자가 제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따라 안전자문사를 선임하는 경우 안전자문사로부터 자문 받은 사항을 인지하고 있음을 서명하고 건설공사 착공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건설공사 현장의 부지 정리 및 가설사무소의 설치 등의 공사 준비는 제외한다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이하 같다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전에 인허가기관의 장에게 제출하여야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다만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발주자가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발주청인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경우 서명한 내용의 확인서를 제출하지 아니하여도 해당 사항을 인지하고 있는 것으로 본다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41368" y="4894275"/>
            <a:ext cx="8820840" cy="815544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29250" tIns="37148" rIns="74295" bIns="37148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198640" algn="ctr">
              <a:lnSpc>
                <a:spcPct val="140000"/>
              </a:lnSpc>
              <a:spcAft>
                <a:spcPts val="325"/>
              </a:spcAft>
            </a:pP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발주자로 하여금 </a:t>
            </a:r>
            <a:r>
              <a:rPr lang="ko-KR" altLang="en-US" sz="1300" b="1" spc="-8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안전보건에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있어서 어떠한 사항을 발주자가 유의해야 하는지를 자문 받도록 하여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en-US" altLang="ko-KR" sz="1300" b="1" spc="-8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/>
            </a:r>
            <a:br>
              <a:rPr lang="en-US" altLang="ko-KR" sz="1300" b="1" spc="-8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</a:br>
            <a:r>
              <a:rPr lang="ko-KR" altLang="en-US" sz="1300" b="1" spc="-8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자문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받은 부분에 대한 책임을 회피하기 어렵도록 함</a:t>
            </a:r>
            <a:endParaRPr lang="ko-KR" altLang="en-US" sz="1300" b="1" spc="-16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0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 defTabSz="914395">
              <a:defRPr/>
            </a:pPr>
            <a:r>
              <a:rPr lang="en-US" altLang="ko-KR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[</a:t>
            </a:r>
            <a:r>
              <a:rPr lang="ko-KR" altLang="en-US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별첨</a:t>
            </a:r>
            <a:r>
              <a:rPr lang="en-US" altLang="ko-KR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] </a:t>
            </a:r>
            <a:r>
              <a:rPr lang="ko-KR" altLang="en-US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건설안전특별법안의 </a:t>
            </a:r>
            <a:r>
              <a:rPr lang="ko-KR" altLang="en-US" sz="2400" kern="100" spc="-260" dirty="0" smtClean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주요내용</a:t>
            </a:r>
            <a:endParaRPr lang="ko-KR" altLang="en-US" sz="2400" kern="100" spc="-260" dirty="0">
              <a:gradFill>
                <a:gsLst>
                  <a:gs pos="21000">
                    <a:srgbClr val="01427D">
                      <a:lumMod val="68000"/>
                    </a:srgbClr>
                  </a:gs>
                  <a:gs pos="73000">
                    <a:srgbClr val="013668"/>
                  </a:gs>
                </a:gsLst>
                <a:lin ang="0" scaled="1"/>
              </a:gradFill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541367" y="1498520"/>
            <a:ext cx="8820841" cy="2845661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8" y="1723104"/>
            <a:ext cx="3781805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15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시공자의 시공단계에서의 안전관리의무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801"/>
            <a:ext cx="8463982" cy="7810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①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시공자는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다수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공종의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사업자가 공통적으로 사용하는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안전난간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추락방호망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등 국토교통부령으로 정하는 안전시설물을 직접 설치하여야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982904"/>
            <a:ext cx="8463982" cy="102620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② 건설공사 현장이 복수의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시공자로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구성된 경우 다음 각 호의 자가 시공자의 안전관리의무를 이행하여야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algn="just">
              <a:lnSpc>
                <a:spcPct val="140000"/>
              </a:lnSpc>
            </a:pP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1.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도급받은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건설공사의 범위가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명확히 구분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되는 경우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: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해당 범위를 담당하는 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</a:t>
            </a:r>
            <a:endParaRPr lang="ko-KR" altLang="en-US" sz="1138" b="1" u="sng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just">
              <a:lnSpc>
                <a:spcPct val="14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 </a:t>
            </a:r>
            <a:r>
              <a:rPr lang="ko-KR" altLang="en-US" sz="113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도급받은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건설공사의 범위가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명확히 구분되지 아니한 경우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: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해당 건설공사를 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도급받은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모든 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시공자</a:t>
            </a:r>
            <a:endParaRPr lang="ko-KR" altLang="en-US" sz="1138" b="1" u="sng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41368" y="4589475"/>
            <a:ext cx="8820840" cy="815544"/>
          </a:xfrm>
          <a:prstGeom prst="rect">
            <a:avLst/>
          </a:prstGeom>
          <a:gradFill>
            <a:gsLst>
              <a:gs pos="0">
                <a:srgbClr val="39A138"/>
              </a:gs>
              <a:gs pos="96273">
                <a:srgbClr val="014584"/>
              </a:gs>
              <a:gs pos="72000">
                <a:srgbClr val="127290"/>
              </a:gs>
            </a:gsLst>
            <a:lin ang="10800000" scaled="1"/>
          </a:gradFill>
          <a:ln w="38100">
            <a:noFill/>
          </a:ln>
          <a:effectLst>
            <a:innerShdw blurRad="63500" dist="50800" dir="13500000">
              <a:schemeClr val="bg1">
                <a:lumMod val="65000"/>
                <a:alpha val="29000"/>
              </a:schemeClr>
            </a:innerShdw>
          </a:effectLst>
        </p:spPr>
        <p:txBody>
          <a:bodyPr vert="horz" wrap="square" lIns="29250" tIns="37148" rIns="74295" bIns="37148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198640" algn="ctr">
              <a:lnSpc>
                <a:spcPct val="140000"/>
              </a:lnSpc>
              <a:spcAft>
                <a:spcPts val="325"/>
              </a:spcAft>
            </a:pPr>
            <a:r>
              <a:rPr lang="ko-KR" altLang="en-US" sz="1300" b="1" spc="-8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공사구간이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명확히 구분되는 분담이행방식은 해당 구간의 </a:t>
            </a:r>
            <a:r>
              <a:rPr lang="ko-KR" altLang="en-US" sz="1300" b="1" spc="-8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원수급인이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책임지고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수행하고</a:t>
            </a:r>
            <a: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, </a:t>
            </a:r>
            <a:br>
              <a:rPr lang="en-US" altLang="ko-KR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</a:b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명확히 구분되지 않는 공동이행방식은 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" panose="020B0604020202020204" pitchFamily="34" charset="0"/>
              </a:rPr>
              <a:t>공사를 </a:t>
            </a:r>
            <a:r>
              <a:rPr lang="ko-KR" altLang="en-US" sz="1300" b="1" spc="-8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" panose="020B0604020202020204" pitchFamily="34" charset="0"/>
              </a:rPr>
              <a:t>도급받은</a:t>
            </a:r>
            <a:r>
              <a:rPr lang="ko-KR" altLang="en-US" sz="1300" b="1" spc="-8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" panose="020B0604020202020204" pitchFamily="34" charset="0"/>
              </a:rPr>
              <a:t> 모든 시공사가 책임지고 수행하도록 함</a:t>
            </a:r>
            <a:endParaRPr lang="ko-KR" altLang="en-US" sz="1300" b="1" spc="-16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8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ko-KR" dirty="0"/>
              <a:t>[</a:t>
            </a:r>
            <a:r>
              <a:rPr lang="ko-KR" altLang="en-US" dirty="0"/>
              <a:t>별첨</a:t>
            </a:r>
            <a:r>
              <a:rPr lang="en-US" altLang="ko-KR" dirty="0"/>
              <a:t>] </a:t>
            </a:r>
            <a:r>
              <a:rPr lang="ko-KR" altLang="en-US" dirty="0" smtClean="0"/>
              <a:t>건설안전특별법안의 주요내용</a:t>
            </a:r>
            <a:endParaRPr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541367" y="1498519"/>
            <a:ext cx="8820841" cy="4277528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8" y="1723104"/>
            <a:ext cx="1495922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34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영업정지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801"/>
            <a:ext cx="8463982" cy="13416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① 지방자치단체의 장은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건설사업자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가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15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항부터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항까지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16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안전관리의무를 위반하여 사망자가 발생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하거나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안전관리계획을 이행하지 아니하여 사람을 사망에 이르게 한 경우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년 이내의 기간을 정하여 건설사업자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영업의 전부 또는 일부 정지를 명할 수 있다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경우 지방자치단체의 장은 국토교통부장관의 의견을 들어야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3724519"/>
            <a:ext cx="8463982" cy="13416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② 지방자치단체의 장은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건설엔지니어링사업자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가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설계자의 안전관리의무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검토가 완료되기 전 설계자의 업무에 한정한다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또는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항에서부터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항까지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감리자의 안전관리의무를 위반하여 사람을 사망에 이르게 한 경우 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년 이내의 기간을 정하여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영업의 전부 또는 일부 정지를 명할 수 있다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경우 지방자치단체의 장은 국토교통부장관의 의견을 들어야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1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ko-KR" dirty="0"/>
              <a:t>[</a:t>
            </a:r>
            <a:r>
              <a:rPr lang="ko-KR" altLang="en-US" dirty="0"/>
              <a:t>별첨</a:t>
            </a:r>
            <a:r>
              <a:rPr lang="en-US" altLang="ko-KR" dirty="0"/>
              <a:t>] </a:t>
            </a:r>
            <a:r>
              <a:rPr lang="ko-KR" altLang="en-US" dirty="0" smtClean="0"/>
              <a:t>건설안전특별법안의 주요내용</a:t>
            </a:r>
            <a:endParaRPr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541367" y="1498520"/>
            <a:ext cx="8820841" cy="4270774"/>
          </a:xfrm>
          <a:prstGeom prst="rect">
            <a:avLst/>
          </a:prstGeom>
          <a:solidFill>
            <a:srgbClr val="E9ED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7750" rIns="117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61915" lvl="1">
              <a:lnSpc>
                <a:spcPct val="120000"/>
              </a:lnSpc>
              <a:spcAft>
                <a:spcPts val="325"/>
              </a:spcAft>
            </a:pPr>
            <a:endParaRPr lang="en-US" altLang="ko-KR" sz="975" spc="-73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8" y="1722821"/>
            <a:ext cx="1495922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34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영업정지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2090518"/>
            <a:ext cx="8463982" cy="13416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③ 지방자치단체의 장은 「건축사법」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건축사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가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설계자의 안전관리의무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12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검토가 완료되기 전 설계자의 업무에 한정한다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또는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항에서부터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항까지 및 제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항에 따른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감리자의 안전관리의무를 위반하여 사람을 사망에 이르게 한 경우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년 이내의 기간을 정하여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영업의 전부 또는 일부 정지를 명할 수 있다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경우 지방자치단체의 장은 국토교통부장관의 의견을 들어야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3751268"/>
            <a:ext cx="1329210" cy="292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00" b="1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dirty="0"/>
              <a:t>제</a:t>
            </a:r>
            <a:r>
              <a:rPr lang="en-US" altLang="ko-KR" dirty="0"/>
              <a:t>35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과징금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E807E3-5F47-48E8-841A-E69531E46197}"/>
              </a:ext>
            </a:extLst>
          </p:cNvPr>
          <p:cNvSpPr txBox="1"/>
          <p:nvPr/>
        </p:nvSpPr>
        <p:spPr>
          <a:xfrm>
            <a:off x="748599" y="4118964"/>
            <a:ext cx="8463982" cy="10789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44000" bIns="14400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① 지방자치단체의 장은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34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조제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항부터 제</a:t>
            </a:r>
            <a:r>
              <a:rPr lang="en-US" altLang="ko-KR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</a:t>
            </a:r>
            <a:r>
              <a:rPr lang="ko-KR" altLang="en-US" sz="1138" b="1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항까지에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따라 영업정지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를 명하는 경우에는 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영업정지를 갈음하여 대통령령으로 정하는 </a:t>
            </a:r>
            <a:r>
              <a:rPr lang="ko-KR" altLang="en-US" sz="1138" b="1" u="sng" dirty="0">
                <a:solidFill>
                  <a:srgbClr val="FF0000"/>
                </a:solidFill>
                <a:latin typeface="+mn-ea"/>
              </a:rPr>
              <a:t>관련 업종</a:t>
            </a:r>
            <a:r>
              <a:rPr lang="en-US" altLang="ko-KR" sz="1138" b="1" u="sng" dirty="0">
                <a:solidFill>
                  <a:srgbClr val="FF0000"/>
                </a:solidFill>
                <a:latin typeface="+mn-ea"/>
              </a:rPr>
              <a:t>․</a:t>
            </a:r>
            <a:r>
              <a:rPr lang="ko-KR" altLang="en-US" sz="1138" b="1" u="sng" dirty="0">
                <a:solidFill>
                  <a:srgbClr val="FF0000"/>
                </a:solidFill>
                <a:latin typeface="+mn-ea"/>
              </a:rPr>
              <a:t>분야 매출액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에 </a:t>
            </a:r>
            <a:r>
              <a:rPr lang="en-US" altLang="ko-KR" sz="1138" b="1" u="sng" dirty="0">
                <a:solidFill>
                  <a:srgbClr val="FF0000"/>
                </a:solidFill>
                <a:latin typeface="+mn-ea"/>
              </a:rPr>
              <a:t>100</a:t>
            </a:r>
            <a:r>
              <a:rPr lang="ko-KR" altLang="en-US" sz="1138" b="1" u="sng" dirty="0">
                <a:solidFill>
                  <a:srgbClr val="FF0000"/>
                </a:solidFill>
                <a:latin typeface="+mn-ea"/>
              </a:rPr>
              <a:t>분의 </a:t>
            </a:r>
            <a:r>
              <a:rPr lang="en-US" altLang="ko-KR" sz="1138" b="1" u="sng" dirty="0">
                <a:solidFill>
                  <a:srgbClr val="FF0000"/>
                </a:solidFill>
                <a:latin typeface="+mn-ea"/>
              </a:rPr>
              <a:t>3</a:t>
            </a:r>
            <a:r>
              <a:rPr lang="ko-KR" altLang="en-US" sz="1138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을 곱한 금액을 초과하지 아니하는 범위에서 과징금을 부과할 수 있다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ko-KR" altLang="en-US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경우 지방자치단체의 장은 국토교통부장관의 의견을 들어야 한다</a:t>
            </a:r>
            <a:r>
              <a:rPr lang="en-US" altLang="ko-KR" sz="113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13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4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/>
              <a:t>안전보건 </a:t>
            </a:r>
            <a:r>
              <a:rPr lang="ko-KR" altLang="en-US" dirty="0" err="1"/>
              <a:t>확보의무</a:t>
            </a:r>
            <a:r>
              <a:rPr lang="ko-KR" altLang="en-US" dirty="0"/>
              <a:t> 이행을 위한 </a:t>
            </a:r>
            <a:r>
              <a:rPr lang="ko-KR" altLang="en-US" dirty="0" smtClean="0"/>
              <a:t>방안</a:t>
            </a:r>
            <a:endParaRPr lang="ko-KR" altLang="en-US" dirty="0"/>
          </a:p>
        </p:txBody>
      </p:sp>
      <p:grpSp>
        <p:nvGrpSpPr>
          <p:cNvPr id="43" name="그룹 11"/>
          <p:cNvGrpSpPr>
            <a:grpSpLocks/>
          </p:cNvGrpSpPr>
          <p:nvPr/>
        </p:nvGrpSpPr>
        <p:grpSpPr bwMode="auto">
          <a:xfrm>
            <a:off x="4237003" y="1414286"/>
            <a:ext cx="6139642" cy="676275"/>
            <a:chOff x="4294678" y="1949091"/>
            <a:chExt cx="5217759" cy="676728"/>
          </a:xfrm>
        </p:grpSpPr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id="{0FFD3D57-7188-426C-8AE6-6D34B293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475" y="2368472"/>
              <a:ext cx="5166962" cy="257347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71450" indent="-171450" defTabSz="939800">
                <a:spcBef>
                  <a:spcPts val="200"/>
                </a:spcBef>
                <a:buSzPct val="100000"/>
                <a:buFont typeface="Wingdings" pitchFamily="2" charset="2"/>
                <a:buChar char="§"/>
                <a:defRPr/>
              </a:pPr>
              <a:endParaRPr lang="en-US" altLang="ko-KR" sz="12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black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45" name="사각형: 둥근 모서리 83">
              <a:extLst>
                <a:ext uri="{FF2B5EF4-FFF2-40B4-BE49-F238E27FC236}">
                  <a16:creationId xmlns:a16="http://schemas.microsoft.com/office/drawing/2014/main" id="{CB25D496-EE55-4388-90CC-F33413633F22}"/>
                </a:ext>
              </a:extLst>
            </p:cNvPr>
            <p:cNvSpPr/>
            <p:nvPr/>
          </p:nvSpPr>
          <p:spPr bwMode="auto">
            <a:xfrm>
              <a:off x="4294678" y="1949091"/>
              <a:ext cx="3203358" cy="403785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중대재해처벌법상 안전보건확보의무</a:t>
              </a:r>
            </a:p>
          </p:txBody>
        </p:sp>
      </p:grpSp>
      <p:grpSp>
        <p:nvGrpSpPr>
          <p:cNvPr id="47" name="그룹 41"/>
          <p:cNvGrpSpPr>
            <a:grpSpLocks/>
          </p:cNvGrpSpPr>
          <p:nvPr/>
        </p:nvGrpSpPr>
        <p:grpSpPr bwMode="auto">
          <a:xfrm>
            <a:off x="4193434" y="1786562"/>
            <a:ext cx="6221471" cy="2797624"/>
            <a:chOff x="4274818" y="2602040"/>
            <a:chExt cx="5287464" cy="2797981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C61946DB-8ED5-4586-9526-D821771CA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4818" y="4147348"/>
              <a:ext cx="4504492" cy="1252673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wrap="square" lIns="72000" tIns="36000" rIns="36000" bIns="36000">
              <a:spAutoFit/>
            </a:bodyPr>
            <a:lstStyle/>
            <a:p>
              <a:pPr marL="92075" indent="-92075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고용노동부는 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2021. 8. 29.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「중대재해처벌법」 제정에 따라 경영자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사업주 또는 경영책임자등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 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안전보건관리체계를 구축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이행할 때 고려해야 할 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7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가지 핵심 요소와 실행방법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설명한 「산업재해 예방을 위한 안전보건관리체계 가이드북」 </a:t>
              </a: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발표</a:t>
              </a:r>
              <a:endParaRPr lang="en-US" altLang="ko-KR" sz="1000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92075" indent="-92075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고용노동부는 </a:t>
              </a:r>
              <a:r>
                <a:rPr lang="en-US" altLang="ko-KR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2021. 11. 17.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경영책임자등의 의미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,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안전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.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보건 관계 법령의 예시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, 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안전보건관리체계 구축 관련 </a:t>
              </a:r>
              <a:r>
                <a:rPr lang="en-US" altLang="ko-KR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9</a:t>
              </a:r>
              <a:r>
                <a:rPr lang="ko-KR" altLang="en-US" sz="1000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개의 의무의 구체적인 이행방안 등에 대한 내용을 </a:t>
              </a:r>
              <a:r>
                <a:rPr lang="ko-KR" altLang="en-US" sz="1000" spc="-100" dirty="0" smtClean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</a:rPr>
                <a:t>담은 중대산업재해 관련 해설서를  배포</a:t>
              </a:r>
              <a:endPara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9" name="사각형: 둥근 모서리 84">
              <a:extLst>
                <a:ext uri="{FF2B5EF4-FFF2-40B4-BE49-F238E27FC236}">
                  <a16:creationId xmlns:a16="http://schemas.microsoft.com/office/drawing/2014/main" id="{75A18754-41EF-47D2-9F9F-CA2DB9819FB3}"/>
                </a:ext>
              </a:extLst>
            </p:cNvPr>
            <p:cNvSpPr/>
            <p:nvPr/>
          </p:nvSpPr>
          <p:spPr bwMode="auto">
            <a:xfrm>
              <a:off x="4304676" y="3786994"/>
              <a:ext cx="3193932" cy="403567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노동부 </a:t>
              </a:r>
              <a:r>
                <a:rPr lang="ko-KR" altLang="en-US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가이드북</a:t>
              </a:r>
              <a:r>
                <a:rPr lang="en-US" altLang="ko-KR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, </a:t>
              </a:r>
              <a:r>
                <a:rPr lang="ko-KR" altLang="en-US" sz="1500" b="1" spc="-14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중대재해처벌법 해설서</a:t>
              </a:r>
              <a:endParaRPr lang="ko-KR" altLang="en-US" sz="1500" b="1" spc="-14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C61946DB-8ED5-4586-9526-D821771CA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689" y="2602040"/>
              <a:ext cx="5284593" cy="1072862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재해예방에  필요한 인력 및 예산 등 안전보건관리체계의 구축 및 그 이행에 관한 조치</a:t>
              </a:r>
              <a:endPara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재해 발생 시 재발방지 대책의 수립 및 그 이행에 관한 조치</a:t>
              </a: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 err="1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중앙행정기관∙지방자치단체가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관계 법령에 따라 개선</a:t>
              </a:r>
              <a:r>
                <a:rPr lang="en-US" altLang="ko-KR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시정 등을 명한 사항의 이행에 관한 조치</a:t>
              </a:r>
            </a:p>
            <a:p>
              <a:pPr marL="144463" indent="-144463" defTabSz="939800">
                <a:lnSpc>
                  <a:spcPct val="150000"/>
                </a:lnSpc>
                <a:spcBef>
                  <a:spcPts val="200"/>
                </a:spcBef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000" b="1" spc="-100" dirty="0" err="1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안전∙보건</a:t>
              </a:r>
              <a:r>
                <a:rPr lang="ko-KR" altLang="en-US" sz="1000" b="1" spc="-10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관계 법령에 따른 의무 이행에 필요한 관리상의 조치</a:t>
              </a:r>
            </a:p>
          </p:txBody>
        </p:sp>
      </p:grpSp>
      <p:grpSp>
        <p:nvGrpSpPr>
          <p:cNvPr id="51" name="그룹 45"/>
          <p:cNvGrpSpPr>
            <a:grpSpLocks/>
          </p:cNvGrpSpPr>
          <p:nvPr/>
        </p:nvGrpSpPr>
        <p:grpSpPr bwMode="auto">
          <a:xfrm>
            <a:off x="4237003" y="4757375"/>
            <a:ext cx="6139642" cy="817748"/>
            <a:chOff x="4294679" y="4855543"/>
            <a:chExt cx="5217758" cy="816381"/>
          </a:xfrm>
        </p:grpSpPr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DC048132-CB98-4249-AFBF-DD2430523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476" y="5415179"/>
              <a:ext cx="5166961" cy="256745"/>
            </a:xfrm>
            <a:prstGeom prst="rect">
              <a:avLst/>
            </a:prstGeom>
            <a:noFill/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lIns="72000" tIns="36000" rIns="36000" bIns="36000">
              <a:spAutoFit/>
            </a:bodyPr>
            <a:lstStyle/>
            <a:p>
              <a:pPr marL="171450" indent="-171450" defTabSz="939800">
                <a:spcBef>
                  <a:spcPts val="200"/>
                </a:spcBef>
                <a:buSzPct val="100000"/>
                <a:buFont typeface="Wingdings" pitchFamily="2" charset="2"/>
                <a:buChar char="§"/>
                <a:defRPr/>
              </a:pPr>
              <a:endParaRPr lang="en-US" altLang="ko-KR" sz="12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black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53" name="사각형: 둥근 모서리 85">
              <a:extLst>
                <a:ext uri="{FF2B5EF4-FFF2-40B4-BE49-F238E27FC236}">
                  <a16:creationId xmlns:a16="http://schemas.microsoft.com/office/drawing/2014/main" id="{DD4D9C55-CA74-4909-A4C2-60EFBAD416D3}"/>
                </a:ext>
              </a:extLst>
            </p:cNvPr>
            <p:cNvSpPr/>
            <p:nvPr/>
          </p:nvSpPr>
          <p:spPr bwMode="auto">
            <a:xfrm>
              <a:off x="4294679" y="4855543"/>
              <a:ext cx="3203358" cy="402840"/>
            </a:xfrm>
            <a:prstGeom prst="roundRect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800"/>
                </a:spcBef>
                <a:defRPr/>
              </a:pPr>
              <a:r>
                <a:rPr lang="ko-KR" altLang="en-US" sz="1500" b="1" spc="-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노동부 안전보건관리체계 특별감독</a:t>
              </a: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4216160" y="2884156"/>
            <a:ext cx="5420899" cy="1700030"/>
            <a:chOff x="4216160" y="2884156"/>
            <a:chExt cx="6113492" cy="1700030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784EC824-4C27-4B8D-A9EB-A79CF83465B8}"/>
                </a:ext>
              </a:extLst>
            </p:cNvPr>
            <p:cNvCxnSpPr/>
            <p:nvPr/>
          </p:nvCxnSpPr>
          <p:spPr bwMode="auto">
            <a:xfrm>
              <a:off x="4216160" y="2884156"/>
              <a:ext cx="6113492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C4A265DC-D6A5-453F-92E4-854C989005D8}"/>
                </a:ext>
              </a:extLst>
            </p:cNvPr>
            <p:cNvCxnSpPr/>
            <p:nvPr/>
          </p:nvCxnSpPr>
          <p:spPr bwMode="auto">
            <a:xfrm>
              <a:off x="4263153" y="4584186"/>
              <a:ext cx="5958349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5" name="Rectangle 9">
            <a:extLst>
              <a:ext uri="{FF2B5EF4-FFF2-40B4-BE49-F238E27FC236}">
                <a16:creationId xmlns:a16="http://schemas.microsoft.com/office/drawing/2014/main" id="{C61946DB-8ED5-4586-9526-D821771CA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6161" y="5143381"/>
            <a:ext cx="4981627" cy="790848"/>
          </a:xfrm>
          <a:prstGeom prst="rect">
            <a:avLst/>
          </a:prstGeom>
          <a:noFill/>
          <a:ln w="9525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72000" tIns="36000" rIns="36000" bIns="36000">
            <a:spAutoFit/>
          </a:bodyPr>
          <a:lstStyle/>
          <a:p>
            <a:pPr marL="92075" indent="-92075" defTabSz="939800">
              <a:lnSpc>
                <a:spcPct val="15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중대재해처벌법 시행을 앞두고 안전보건관리체계에 대한 감독 실시</a:t>
            </a:r>
            <a:endParaRPr lang="en-US" altLang="ko-KR" sz="1000" spc="-100" dirty="0">
              <a:ln>
                <a:solidFill>
                  <a:srgbClr val="1F1F1F">
                    <a:alpha val="0"/>
                  </a:srgb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2075" defTabSz="939800">
              <a:lnSpc>
                <a:spcPct val="150000"/>
              </a:lnSpc>
              <a:spcBef>
                <a:spcPts val="200"/>
              </a:spcBef>
              <a:buSzPct val="100000"/>
              <a:defRPr/>
            </a:pP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대표이사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경영진의 안전보건관리에 대한 인식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∙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리더십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2)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안전관리 목표</a:t>
            </a:r>
            <a:r>
              <a:rPr lang="en-US" altLang="ko-KR" sz="1000" b="1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3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000" b="1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인력∙조직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예산 집행 체계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4)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위험요인 관리체계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5)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종사자 의견 수렴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00" b="1" spc="-100" dirty="0" smtClean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6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협력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업체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안전보건관리역량 제고</a:t>
            </a:r>
            <a:endParaRPr lang="en-US" altLang="ko-KR" sz="1000" b="1" spc="-100" dirty="0">
              <a:ln>
                <a:solidFill>
                  <a:srgbClr val="1F1F1F">
                    <a:alpha val="0"/>
                  </a:srgb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Text Box 16">
            <a:extLst>
              <a:ext uri="{FF2B5EF4-FFF2-40B4-BE49-F238E27FC236}">
                <a16:creationId xmlns:a16="http://schemas.microsoft.com/office/drawing/2014/main" id="{558E7693-38A3-43E3-BCB7-A717309F5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835" y="959248"/>
            <a:ext cx="8913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GB"/>
            </a:defPPr>
            <a:lvl1pPr lvl="0">
              <a:spcBef>
                <a:spcPct val="50000"/>
              </a:spcBef>
              <a:buClr>
                <a:srgbClr val="3F3F3F"/>
              </a:buClr>
              <a:defRPr kumimoji="0" ker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latin typeface="+mj-ea"/>
                <a:ea typeface="+mj-ea"/>
                <a:cs typeface="Arial" pitchFamily="34" charset="0"/>
              </a:defRPr>
            </a:lvl1pPr>
          </a:lstStyle>
          <a:p>
            <a:pPr>
              <a:spcBef>
                <a:spcPts val="300"/>
              </a:spcBef>
              <a:defRPr/>
            </a:pPr>
            <a:r>
              <a:rPr lang="en-US" altLang="ko-KR" sz="1400" spc="-70" dirty="0">
                <a:solidFill>
                  <a:schemeClr val="tx1"/>
                </a:solidFill>
              </a:rPr>
              <a:t>[</a:t>
            </a:r>
            <a:r>
              <a:rPr lang="ko-KR" altLang="en-US" sz="1400" spc="-70" dirty="0">
                <a:solidFill>
                  <a:schemeClr val="tx1"/>
                </a:solidFill>
              </a:rPr>
              <a:t>원칙과 기준</a:t>
            </a:r>
            <a:r>
              <a:rPr lang="en-US" altLang="ko-KR" sz="1400" spc="-70" dirty="0">
                <a:solidFill>
                  <a:schemeClr val="tx1"/>
                </a:solidFill>
              </a:rPr>
              <a:t>] </a:t>
            </a:r>
            <a:r>
              <a:rPr lang="ko-KR" altLang="en-US" sz="1400" spc="-70" dirty="0">
                <a:solidFill>
                  <a:schemeClr val="tx1"/>
                </a:solidFill>
              </a:rPr>
              <a:t>대표이사가 안전보건 확보의무를 이행할 수 있는 </a:t>
            </a:r>
            <a:r>
              <a:rPr lang="ko-KR" altLang="en-US" sz="1400" b="1" spc="-70" dirty="0">
                <a:solidFill>
                  <a:schemeClr val="tx1"/>
                </a:solidFill>
              </a:rPr>
              <a:t>조직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보고체계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프로세스</a:t>
            </a:r>
            <a:r>
              <a:rPr lang="en-US" altLang="ko-KR" sz="1400" b="1" spc="-70" dirty="0">
                <a:solidFill>
                  <a:schemeClr val="tx1"/>
                </a:solidFill>
              </a:rPr>
              <a:t>, </a:t>
            </a:r>
            <a:r>
              <a:rPr lang="ko-KR" altLang="en-US" sz="1400" b="1" spc="-70" dirty="0">
                <a:solidFill>
                  <a:schemeClr val="tx1"/>
                </a:solidFill>
              </a:rPr>
              <a:t>시스템 마련 </a:t>
            </a:r>
            <a:r>
              <a:rPr lang="ko-KR" altLang="en-US" sz="1400" spc="-70" dirty="0">
                <a:solidFill>
                  <a:schemeClr val="tx1"/>
                </a:solidFill>
              </a:rPr>
              <a:t>필요</a:t>
            </a:r>
            <a:endParaRPr lang="en-US" altLang="ko-KR" sz="1400" spc="-7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545866" y="5179185"/>
            <a:ext cx="3216275" cy="100137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[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추가 고려 사항</a:t>
            </a:r>
            <a:r>
              <a:rPr lang="en-US" altLang="ko-KR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]</a:t>
            </a: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ko-KR" altLang="en-US" sz="1000" b="1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산안법상</a:t>
            </a:r>
            <a:r>
              <a:rPr lang="ko-KR" altLang="en-US" sz="1000" b="1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대표이사 안전보건계획</a:t>
            </a:r>
            <a:endParaRPr lang="en-US" altLang="ko-KR" sz="1000" b="1" spc="-100" dirty="0">
              <a:ln>
                <a:solidFill>
                  <a:srgbClr val="1F1F1F">
                    <a:alpha val="0"/>
                  </a:srgbClr>
                </a:solidFill>
              </a:ln>
              <a:solidFill>
                <a:schemeClr val="tx1"/>
              </a:solidFill>
            </a:endParaRP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1) 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 및 보건에 관한 경영방침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2)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안전∙보건관리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조직의 구성∙ 인원 및 역할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3)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안전∙보건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관련 예산 및 시설 현황</a:t>
            </a: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, </a:t>
            </a:r>
          </a:p>
          <a:p>
            <a:pPr marL="92075" defTabSz="939800">
              <a:spcBef>
                <a:spcPts val="200"/>
              </a:spcBef>
              <a:buSzPct val="100000"/>
              <a:defRPr/>
            </a:pPr>
            <a:r>
              <a:rPr lang="en-US" altLang="ko-KR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4) 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전년도 </a:t>
            </a:r>
            <a:r>
              <a:rPr lang="ko-KR" altLang="en-US" sz="1000" spc="-100" dirty="0" err="1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활동실적</a:t>
            </a:r>
            <a:r>
              <a:rPr lang="ko-KR" altLang="en-US" sz="1000" spc="-10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schemeClr val="tx1"/>
                </a:solidFill>
              </a:rPr>
              <a:t> 및 다음 연도 활동계획</a:t>
            </a:r>
            <a:endParaRPr lang="en-US" altLang="ko-KR" sz="1000" spc="-100" dirty="0">
              <a:ln>
                <a:solidFill>
                  <a:srgbClr val="1F1F1F">
                    <a:alpha val="0"/>
                  </a:srgb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58" name="그룹 20"/>
          <p:cNvGrpSpPr>
            <a:grpSpLocks/>
          </p:cNvGrpSpPr>
          <p:nvPr/>
        </p:nvGrpSpPr>
        <p:grpSpPr bwMode="auto">
          <a:xfrm>
            <a:off x="357152" y="1786562"/>
            <a:ext cx="3376612" cy="3063874"/>
            <a:chOff x="362194" y="2758998"/>
            <a:chExt cx="2824163" cy="2562316"/>
          </a:xfrm>
        </p:grpSpPr>
        <p:sp>
          <p:nvSpPr>
            <p:cNvPr id="59" name="AutoShape 23">
              <a:extLst>
                <a:ext uri="{FF2B5EF4-FFF2-40B4-BE49-F238E27FC236}">
                  <a16:creationId xmlns:a16="http://schemas.microsoft.com/office/drawing/2014/main" id="{2876E076-2CF7-4025-9D7B-5C3EF314ABE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1720501" y="4056088"/>
              <a:ext cx="1465856" cy="1265226"/>
            </a:xfrm>
            <a:prstGeom prst="hexagon">
              <a:avLst>
                <a:gd name="adj" fmla="val 28952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0" name="AutoShape 28">
              <a:extLst>
                <a:ext uri="{FF2B5EF4-FFF2-40B4-BE49-F238E27FC236}">
                  <a16:creationId xmlns:a16="http://schemas.microsoft.com/office/drawing/2014/main" id="{F23FF294-1EB6-4436-B19F-2BE86A0D795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362194" y="4040156"/>
              <a:ext cx="1465856" cy="1265226"/>
            </a:xfrm>
            <a:prstGeom prst="hexagon">
              <a:avLst>
                <a:gd name="adj" fmla="val 28952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1" name="AutoShape 35">
              <a:extLst>
                <a:ext uri="{FF2B5EF4-FFF2-40B4-BE49-F238E27FC236}">
                  <a16:creationId xmlns:a16="http://schemas.microsoft.com/office/drawing/2014/main" id="{0484FD2C-F4CF-4486-A1DE-A0ADE420C6D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800000">
              <a:off x="1032717" y="2878484"/>
              <a:ext cx="1463201" cy="1266554"/>
            </a:xfrm>
            <a:prstGeom prst="hexagon">
              <a:avLst>
                <a:gd name="adj" fmla="val 28885"/>
                <a:gd name="vf" fmla="val 115470"/>
              </a:avLst>
            </a:prstGeom>
            <a:solidFill>
              <a:srgbClr val="EAEAEA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itchFamily="34" charset="0"/>
                <a:ea typeface="굴림" charset="-127"/>
              </a:endParaRPr>
            </a:p>
          </p:txBody>
        </p:sp>
        <p:sp>
          <p:nvSpPr>
            <p:cNvPr id="62" name="Line 36">
              <a:extLst>
                <a:ext uri="{FF2B5EF4-FFF2-40B4-BE49-F238E27FC236}">
                  <a16:creationId xmlns:a16="http://schemas.microsoft.com/office/drawing/2014/main" id="{432A9181-3E13-454E-83D1-FF82C5DB421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757678" y="2758998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pc="-10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3" name="Line 24">
              <a:extLst>
                <a:ext uri="{FF2B5EF4-FFF2-40B4-BE49-F238E27FC236}">
                  <a16:creationId xmlns:a16="http://schemas.microsoft.com/office/drawing/2014/main" id="{A3DC7B4D-4C61-478B-8EED-F5F1DD01353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2448118" y="3936602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4" name="Line 25">
              <a:extLst>
                <a:ext uri="{FF2B5EF4-FFF2-40B4-BE49-F238E27FC236}">
                  <a16:creationId xmlns:a16="http://schemas.microsoft.com/office/drawing/2014/main" id="{60B02027-B494-4230-9C7E-66543DD88033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832033" y="4688037"/>
              <a:ext cx="637329" cy="347838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5" name="Line 26">
              <a:extLst>
                <a:ext uri="{FF2B5EF4-FFF2-40B4-BE49-F238E27FC236}">
                  <a16:creationId xmlns:a16="http://schemas.microsoft.com/office/drawing/2014/main" id="{363EF79C-4C5B-4A10-901A-FE35990EC6CE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2469362" y="4688037"/>
              <a:ext cx="618740" cy="346510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6" name="Line 29">
              <a:extLst>
                <a:ext uri="{FF2B5EF4-FFF2-40B4-BE49-F238E27FC236}">
                  <a16:creationId xmlns:a16="http://schemas.microsoft.com/office/drawing/2014/main" id="{6E4D8629-D988-454F-9471-B0F99E911DB3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89811" y="3936602"/>
              <a:ext cx="0" cy="75143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7" name="Line 30">
              <a:extLst>
                <a:ext uri="{FF2B5EF4-FFF2-40B4-BE49-F238E27FC236}">
                  <a16:creationId xmlns:a16="http://schemas.microsoft.com/office/drawing/2014/main" id="{B3F6CCB8-2652-4036-A9D5-F45565C14A6E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472398" y="4688037"/>
              <a:ext cx="617413" cy="346510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8" name="Line 31">
              <a:extLst>
                <a:ext uri="{FF2B5EF4-FFF2-40B4-BE49-F238E27FC236}">
                  <a16:creationId xmlns:a16="http://schemas.microsoft.com/office/drawing/2014/main" id="{05CC4C88-A7DC-473D-AFF6-A364CB7D985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089811" y="4688037"/>
              <a:ext cx="622723" cy="365096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69" name="Text Box 32">
              <a:extLst>
                <a:ext uri="{FF2B5EF4-FFF2-40B4-BE49-F238E27FC236}">
                  <a16:creationId xmlns:a16="http://schemas.microsoft.com/office/drawing/2014/main" id="{AFD432EA-4BB0-46E4-8B4D-03AAE4275E6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08889" y="4342237"/>
              <a:ext cx="1074404" cy="824402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노동부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 smtClean="0">
                  <a:latin typeface="+mn-ea"/>
                  <a:ea typeface="+mn-ea"/>
                </a:rPr>
                <a:t>가이드북</a:t>
              </a:r>
              <a:r>
                <a:rPr lang="en-US" altLang="ko-KR" spc="-50" dirty="0" smtClean="0">
                  <a:latin typeface="+mn-ea"/>
                  <a:ea typeface="+mn-ea"/>
                </a:rPr>
                <a:t>,</a:t>
              </a: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 smtClean="0">
                  <a:latin typeface="+mn-ea"/>
                  <a:ea typeface="+mn-ea"/>
                </a:rPr>
                <a:t>중대재해처벌법</a:t>
              </a:r>
              <a:r>
                <a:rPr lang="en-US" altLang="ko-KR" spc="-50" dirty="0" smtClean="0">
                  <a:latin typeface="+mn-ea"/>
                  <a:ea typeface="+mn-ea"/>
                </a:rPr>
                <a:t/>
              </a:r>
              <a:br>
                <a:rPr lang="en-US" altLang="ko-KR" spc="-50" dirty="0" smtClean="0">
                  <a:latin typeface="+mn-ea"/>
                  <a:ea typeface="+mn-ea"/>
                </a:rPr>
              </a:br>
              <a:r>
                <a:rPr lang="ko-KR" altLang="en-US" spc="-50" dirty="0" smtClean="0">
                  <a:latin typeface="+mn-ea"/>
                  <a:ea typeface="+mn-ea"/>
                </a:rPr>
                <a:t>해설서</a:t>
              </a:r>
              <a:endParaRPr lang="ko-KR" altLang="en-US" spc="-50" dirty="0">
                <a:latin typeface="+mn-ea"/>
                <a:ea typeface="+mn-ea"/>
              </a:endParaRPr>
            </a:p>
          </p:txBody>
        </p:sp>
        <p:sp>
          <p:nvSpPr>
            <p:cNvPr id="70" name="Line 37">
              <a:extLst>
                <a:ext uri="{FF2B5EF4-FFF2-40B4-BE49-F238E27FC236}">
                  <a16:creationId xmlns:a16="http://schemas.microsoft.com/office/drawing/2014/main" id="{15800ACC-00FC-4E88-9F43-A84C44CCAC2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148233" y="3510434"/>
              <a:ext cx="609445" cy="339872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71" name="Line 38">
              <a:extLst>
                <a:ext uri="{FF2B5EF4-FFF2-40B4-BE49-F238E27FC236}">
                  <a16:creationId xmlns:a16="http://schemas.microsoft.com/office/drawing/2014/main" id="{3F18A30E-6C84-4F5D-AD94-BC0D261A0654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 flipV="1">
              <a:off x="1757678" y="3510434"/>
              <a:ext cx="628035" cy="334561"/>
            </a:xfrm>
            <a:prstGeom prst="line">
              <a:avLst/>
            </a:prstGeom>
            <a:noFill/>
            <a:ln w="9525">
              <a:solidFill>
                <a:srgbClr val="CCCF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 eaLnBrk="1" latinLnBrk="1" hangingPunct="1">
                <a:defRPr/>
              </a:pPr>
              <a:endParaRPr lang="en-GB" kern="0" dirty="0">
                <a:solidFill>
                  <a:sysClr val="windowText" lastClr="000000"/>
                </a:solidFill>
                <a:latin typeface="Corbel" panose="020B0503020204020204" pitchFamily="34" charset="0"/>
                <a:ea typeface="굴림" charset="-127"/>
              </a:endParaRPr>
            </a:p>
          </p:txBody>
        </p:sp>
        <p:sp>
          <p:nvSpPr>
            <p:cNvPr id="72" name="Text Box 39">
              <a:extLst>
                <a:ext uri="{FF2B5EF4-FFF2-40B4-BE49-F238E27FC236}">
                  <a16:creationId xmlns:a16="http://schemas.microsoft.com/office/drawing/2014/main" id="{4BA5BC3B-D512-4B9F-BF5A-82A442B6574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81920" y="3339170"/>
              <a:ext cx="59749" cy="240300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defTabSz="957263" eaLnBrk="1" latinLnBrk="1" hangingPunct="1">
                <a:spcBef>
                  <a:spcPct val="50000"/>
                </a:spcBef>
                <a:defRPr/>
              </a:pP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2C2B2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Arial"/>
              </a:endParaRPr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id="{F01FC54B-1514-487E-9764-2DCBE351052A}"/>
                </a:ext>
              </a:extLst>
            </p:cNvPr>
            <p:cNvSpPr/>
            <p:nvPr/>
          </p:nvSpPr>
          <p:spPr>
            <a:xfrm>
              <a:off x="1225028" y="3638700"/>
              <a:ext cx="1056774" cy="1062191"/>
            </a:xfrm>
            <a:prstGeom prst="ellipse">
              <a:avLst/>
            </a:prstGeom>
            <a:gradFill>
              <a:gsLst>
                <a:gs pos="0">
                  <a:srgbClr val="2D6ECD"/>
                </a:gs>
                <a:gs pos="100000">
                  <a:srgbClr val="22539A"/>
                </a:gs>
              </a:gsLst>
              <a:lin ang="4800000" scaled="0"/>
            </a:gradFill>
            <a:ln w="317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kern="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경영</a:t>
              </a:r>
              <a:endParaRPr lang="en-US" altLang="ko-KR" kern="0" dirty="0">
                <a:ln>
                  <a:solidFill>
                    <a:srgbClr val="1F1F1F">
                      <a:alpha val="0"/>
                    </a:srgbClr>
                  </a:solidFill>
                </a:ln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kern="0" dirty="0">
                  <a:ln>
                    <a:solidFill>
                      <a:srgbClr val="1F1F1F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책임자</a:t>
              </a:r>
            </a:p>
          </p:txBody>
        </p:sp>
        <p:sp>
          <p:nvSpPr>
            <p:cNvPr id="74" name="Text Box 32">
              <a:extLst>
                <a:ext uri="{FF2B5EF4-FFF2-40B4-BE49-F238E27FC236}">
                  <a16:creationId xmlns:a16="http://schemas.microsoft.com/office/drawing/2014/main" id="{AFD432EA-4BB0-46E4-8B4D-03AAE4275E6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26755" y="3142655"/>
              <a:ext cx="1074403" cy="442601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중대재해처벌법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규정</a:t>
              </a:r>
            </a:p>
          </p:txBody>
        </p:sp>
        <p:sp>
          <p:nvSpPr>
            <p:cNvPr id="75" name="Text Box 27">
              <a:extLst>
                <a:ext uri="{FF2B5EF4-FFF2-40B4-BE49-F238E27FC236}">
                  <a16:creationId xmlns:a16="http://schemas.microsoft.com/office/drawing/2014/main" id="{9B5617BD-9965-4800-B38A-EC3053DA5D6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79608" y="4500854"/>
              <a:ext cx="784805" cy="442601"/>
            </a:xfrm>
            <a:prstGeom prst="rect">
              <a:avLst/>
            </a:prstGeom>
            <a:noFill/>
            <a:ln w="9525" algn="ctr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defPPr>
                <a:defRPr lang="ko-KR"/>
              </a:defPPr>
              <a:lvl1pPr algn="ctr" defTabSz="957263" fontAlgn="base" latinLnBrk="0">
                <a:spcBef>
                  <a:spcPct val="50000"/>
                </a:spcBef>
                <a:spcAft>
                  <a:spcPct val="0"/>
                </a:spcAft>
                <a:defRPr kumimoji="1" sz="1400" b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2C2B2D"/>
                  </a:solidFill>
                  <a:latin typeface="맑은 고딕" pitchFamily="50" charset="-127"/>
                  <a:ea typeface="맑은 고딕" pitchFamily="50" charset="-127"/>
                  <a:cs typeface="Arial"/>
                </a:defRPr>
              </a:lvl1pPr>
            </a:lstStyle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고용노동부</a:t>
              </a:r>
              <a:endParaRPr lang="en-US" altLang="ko-KR" spc="-50" dirty="0">
                <a:latin typeface="+mn-ea"/>
                <a:ea typeface="+mn-ea"/>
              </a:endParaRPr>
            </a:p>
            <a:p>
              <a:pPr eaLnBrk="1" hangingPunct="1">
                <a:spcBef>
                  <a:spcPts val="200"/>
                </a:spcBef>
                <a:defRPr/>
              </a:pPr>
              <a:r>
                <a:rPr lang="ko-KR" altLang="en-US" spc="-50" dirty="0">
                  <a:latin typeface="+mn-ea"/>
                  <a:ea typeface="+mn-ea"/>
                </a:rPr>
                <a:t>특별감독</a:t>
              </a:r>
            </a:p>
          </p:txBody>
        </p:sp>
      </p:grpSp>
      <p:cxnSp>
        <p:nvCxnSpPr>
          <p:cNvPr id="76" name="꺾인 연결선 46"/>
          <p:cNvCxnSpPr>
            <a:cxnSpLocks noChangeShapeType="1"/>
            <a:stCxn id="74" idx="0"/>
          </p:cNvCxnSpPr>
          <p:nvPr/>
        </p:nvCxnSpPr>
        <p:spPr bwMode="auto">
          <a:xfrm rot="5400000" flipH="1" flipV="1">
            <a:off x="2781264" y="865813"/>
            <a:ext cx="631825" cy="2127250"/>
          </a:xfrm>
          <a:prstGeom prst="bentConnector2">
            <a:avLst/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꺾인 연결선 45"/>
          <p:cNvCxnSpPr>
            <a:cxnSpLocks noChangeShapeType="1"/>
            <a:stCxn id="75" idx="2"/>
          </p:cNvCxnSpPr>
          <p:nvPr/>
        </p:nvCxnSpPr>
        <p:spPr bwMode="auto">
          <a:xfrm rot="16200000" flipH="1">
            <a:off x="2308983" y="3174831"/>
            <a:ext cx="628650" cy="3074988"/>
          </a:xfrm>
          <a:prstGeom prst="bentConnector2">
            <a:avLst/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꺾인 연결선 52"/>
          <p:cNvCxnSpPr>
            <a:cxnSpLocks/>
          </p:cNvCxnSpPr>
          <p:nvPr/>
        </p:nvCxnSpPr>
        <p:spPr bwMode="auto">
          <a:xfrm flipV="1">
            <a:off x="3368544" y="3211885"/>
            <a:ext cx="790964" cy="6758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A6A6A6"/>
            </a:solidFill>
            <a:prstDash val="dash"/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1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r>
              <a:rPr lang="ko-KR" altLang="en-US" dirty="0"/>
              <a:t>안전보건 </a:t>
            </a:r>
            <a:r>
              <a:rPr lang="ko-KR" altLang="en-US" dirty="0" err="1"/>
              <a:t>확보의무의</a:t>
            </a:r>
            <a:r>
              <a:rPr lang="ko-KR" altLang="en-US" dirty="0"/>
              <a:t> 구체적 내용 </a:t>
            </a:r>
            <a:r>
              <a:rPr lang="en-US" altLang="ko-KR" dirty="0"/>
              <a:t>(</a:t>
            </a:r>
            <a:r>
              <a:rPr lang="ko-KR" altLang="en-US" dirty="0"/>
              <a:t>중대재해처벌법 시행령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621323"/>
              </p:ext>
            </p:extLst>
          </p:nvPr>
        </p:nvGraphicFramePr>
        <p:xfrm>
          <a:off x="538914" y="1179572"/>
          <a:ext cx="8828172" cy="4972305"/>
        </p:xfrm>
        <a:graphic>
          <a:graphicData uri="http://schemas.openxmlformats.org/drawingml/2006/table">
            <a:tbl>
              <a:tblPr firstRow="1" firstCol="1" bandRow="1"/>
              <a:tblGrid>
                <a:gridCol w="368172">
                  <a:extLst>
                    <a:ext uri="{9D8B030D-6E8A-4147-A177-3AD203B41FA5}">
                      <a16:colId xmlns:a16="http://schemas.microsoft.com/office/drawing/2014/main" val="1380819330"/>
                    </a:ext>
                  </a:extLst>
                </a:gridCol>
                <a:gridCol w="8460000">
                  <a:extLst>
                    <a:ext uri="{9D8B030D-6E8A-4147-A177-3AD203B41FA5}">
                      <a16:colId xmlns:a16="http://schemas.microsoft.com/office/drawing/2014/main" val="3676371119"/>
                    </a:ext>
                  </a:extLst>
                </a:gridCol>
              </a:tblGrid>
              <a:tr h="359060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번호</a:t>
                      </a:r>
                      <a:endParaRPr lang="ko-KR" sz="8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29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600" b="1" kern="0" spc="-10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 </a:t>
                      </a:r>
                      <a:r>
                        <a:rPr lang="ko-KR" sz="1600" b="1" kern="0" spc="-100" dirty="0" smtClean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내용</a:t>
                      </a:r>
                      <a:endParaRPr lang="ko-KR" sz="1600" b="1" kern="0" spc="-100" dirty="0"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9690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안전보건관리체계의 구축 및 그 이행에 관한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97689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①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 목표와 경영방침 설정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762369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②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 전담조직 구성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상시근로자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500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명 이상이거나 시공능력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200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 이내 건설회사의 경우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84693"/>
                  </a:ext>
                </a:extLst>
              </a:tr>
              <a:tr h="352285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③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유해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위험요인을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확인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개선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하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는 업무처리절차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 및 반기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</a:t>
                      </a:r>
                      <a:r>
                        <a:rPr lang="en-US" altLang="ko-KR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후 필요 조치 이행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위험성 평가 실시로 갈음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60749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④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재해예방에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필요한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안전보건에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관한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인력·시설·장비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구비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유해·위험요인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개선 등을 갖추기에 필요한 예산 편성 및 집행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528554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⑤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안전보건관리책임자 등에게 필요한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권한·예산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부여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altLang="ko-KR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업무 수행 </a:t>
                      </a:r>
                      <a:r>
                        <a:rPr lang="ko-KR" sz="1200" b="0" kern="0" spc="-100" dirty="0" err="1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충실성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평가기준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</a:t>
                      </a:r>
                      <a:r>
                        <a:rPr lang="ko-KR" altLang="en-US" sz="1200" b="0" kern="0" spc="-100" baseline="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및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반기</a:t>
                      </a:r>
                      <a:r>
                        <a:rPr 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평가·관리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380499"/>
                  </a:ext>
                </a:extLst>
              </a:tr>
              <a:tr h="208326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⑥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요구되는 수 이상의 전문인력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배치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및 겸직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시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고용노동부 고시 기준에 따른 업무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수행시간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보장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527174"/>
                  </a:ext>
                </a:extLst>
              </a:tr>
              <a:tr h="352285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⑦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종사자 의견 청취 절차 마련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종사자 의견 청취하여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재해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예방 필요시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개선방안 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마련·</a:t>
                      </a:r>
                      <a:r>
                        <a:rPr lang="ko-KR" sz="1200" b="0" kern="0" spc="-100" dirty="0" err="1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이행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여부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 및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 err="1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산안법상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산업안전보건위원회 또는 협의체를 통해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68033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⑧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중대산업재해 발생 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급박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위험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또는 발생에 대비하여 매뉴얼 마련 및 반기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조치</a:t>
                      </a:r>
                      <a:r>
                        <a:rPr lang="en-US" alt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여부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2469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12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⑨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도급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용역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위탁 시 안전보건 확보를 위한 기준과 절차 마련 및 반기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이행 점검 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41961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재해 발생 시 재발방지 대책의 수립 및 그 이행에 관한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365333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중앙행정기관·지방자치단체가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관계 법령에 따라 개선</a:t>
                      </a:r>
                      <a:r>
                        <a:rPr lang="en-US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시정 등을 명한 사항의 이행에 관한 조치 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261848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ko-KR" sz="1200" b="1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안전·보건</a:t>
                      </a:r>
                      <a:r>
                        <a:rPr lang="ko-KR" sz="12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관계 법령에 따른 의무이행에 필요한 관리상의 조치</a:t>
                      </a:r>
                      <a:endParaRPr lang="ko-KR" sz="1200" b="0" kern="10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03975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①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안전보건관계법령의 의무이행 상황 점검결과를 보고받을 것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전문기관에 점검 위탁 가능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301452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②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불이행 보고 시 인력배치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예산편성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집행 등 필요한 조치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914460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③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반기 </a:t>
                      </a:r>
                      <a:r>
                        <a:rPr lang="en-US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회 이상 안전보건교육 의무이행 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상</a:t>
                      </a:r>
                      <a:r>
                        <a:rPr lang="ko-KR" altLang="en-US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황</a:t>
                      </a:r>
                      <a:r>
                        <a:rPr lang="ko-KR" sz="1200" b="0" kern="0" spc="-100" dirty="0" smtClean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점검결과를 보고받을 것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505386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800" b="1" kern="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④</a:t>
                      </a:r>
                      <a:endParaRPr lang="ko-KR" sz="800" b="1" kern="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834" marR="2883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불이행 보고 시 이행 지시</a:t>
                      </a:r>
                      <a:r>
                        <a:rPr lang="en-US" sz="1200" b="0" kern="10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sz="1200" b="0" kern="0" spc="-100" dirty="0">
                          <a:solidFill>
                            <a:srgbClr val="02529D"/>
                          </a:solidFill>
                          <a:effectLst/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예산 확보 등 필요한 조치</a:t>
                      </a:r>
                      <a:endParaRPr lang="ko-KR" sz="1200" b="0" kern="100" spc="-100" dirty="0">
                        <a:solidFill>
                          <a:srgbClr val="02529D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528671"/>
                  </a:ext>
                </a:extLst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Autofit/>
          </a:bodyPr>
          <a:lstStyle/>
          <a:p>
            <a:pPr defTabSz="914395"/>
            <a:r>
              <a:rPr lang="ko-KR" altLang="en-US" sz="2400" kern="100" spc="-260" dirty="0" err="1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경영책임자</a:t>
            </a:r>
            <a:r>
              <a:rPr lang="ko-KR" altLang="en-US" sz="2400" kern="100" spc="-260" dirty="0">
                <a:gradFill>
                  <a:gsLst>
                    <a:gs pos="21000">
                      <a:srgbClr val="01427D">
                        <a:lumMod val="68000"/>
                      </a:srgbClr>
                    </a:gs>
                    <a:gs pos="73000">
                      <a:srgbClr val="013668"/>
                    </a:gs>
                  </a:gsLst>
                  <a:lin ang="0" scaled="1"/>
                </a:gradFill>
              </a:rPr>
              <a:t> 규정의 역할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9D1FDA2-F8AF-421D-84E8-B0AAAD43EFFF}"/>
              </a:ext>
            </a:extLst>
          </p:cNvPr>
          <p:cNvSpPr/>
          <p:nvPr/>
        </p:nvSpPr>
        <p:spPr bwMode="auto">
          <a:xfrm>
            <a:off x="0" y="1999505"/>
            <a:ext cx="9906000" cy="396949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l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kumimoji="0" lang="ko-KR" altLang="en-US" sz="1100" b="0" kern="0" spc="-100" dirty="0">
              <a:ln>
                <a:solidFill>
                  <a:srgbClr val="4F81BD">
                    <a:alpha val="0"/>
                  </a:srgb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  <a:cs typeface="Arial" pitchFamily="34" charset="0"/>
            </a:endParaRP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558E7693-38A3-43E3-BCB7-A717309F5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242" y="1158015"/>
            <a:ext cx="8913272" cy="56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GB"/>
            </a:defPPr>
            <a:lvl1pPr lvl="0">
              <a:spcBef>
                <a:spcPct val="50000"/>
              </a:spcBef>
              <a:buClr>
                <a:srgbClr val="3F3F3F"/>
              </a:buClr>
              <a:defRPr kumimoji="0" ker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latin typeface="+mj-ea"/>
                <a:ea typeface="+mj-ea"/>
                <a:cs typeface="Arial" pitchFamily="34" charset="0"/>
              </a:defRPr>
            </a:lvl1pPr>
          </a:lstStyle>
          <a:p>
            <a:pPr eaLnBrk="1" latinLnBrk="1" hangingPunct="1">
              <a:spcBef>
                <a:spcPts val="300"/>
              </a:spcBef>
              <a:defRPr/>
            </a:pP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중대재해를 예방하기 위한 전사적인 시스템의 구축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>
              <a:spcBef>
                <a:spcPts val="300"/>
              </a:spcBef>
              <a:defRPr/>
            </a:pPr>
            <a:r>
              <a:rPr lang="en-US" altLang="ko-KR" sz="1400" spc="-1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만에 하나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중대재해가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발생한 경우에도 </a:t>
            </a:r>
            <a:r>
              <a:rPr lang="en-US" altLang="ko-KR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‘</a:t>
            </a:r>
            <a:r>
              <a:rPr lang="ko-KR" altLang="en-US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경영책임자가 안전보건 </a:t>
            </a:r>
            <a:r>
              <a:rPr lang="ko-KR" altLang="en-US" sz="1400" b="1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확보의무를</a:t>
            </a:r>
            <a:r>
              <a:rPr lang="ko-KR" altLang="en-US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충실히 하였음을 입증함으로써 면책 기대</a:t>
            </a:r>
            <a:r>
              <a:rPr lang="en-US" altLang="ko-KR" sz="1400" b="1" spc="-13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’</a:t>
            </a:r>
            <a:endParaRPr lang="ko-KR" altLang="en-US" sz="1400" b="1" spc="-13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711200" y="23241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55991" y="2459918"/>
            <a:ext cx="7083209" cy="677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중대재해 예방 및 대응 규정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ko-KR" altLang="en-US" b="1" kern="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중대재해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처벌법의 내용에 따른 중대재해 예방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대응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규정</a:t>
            </a:r>
          </a:p>
        </p:txBody>
      </p:sp>
      <p:sp>
        <p:nvSpPr>
          <p:cNvPr id="14" name="직사각형 13"/>
          <p:cNvSpPr/>
          <p:nvPr/>
        </p:nvSpPr>
        <p:spPr bwMode="auto">
          <a:xfrm>
            <a:off x="1014413" y="25066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cxnSp>
        <p:nvCxnSpPr>
          <p:cNvPr id="23" name="직선 연결선 22"/>
          <p:cNvCxnSpPr/>
          <p:nvPr/>
        </p:nvCxnSpPr>
        <p:spPr>
          <a:xfrm>
            <a:off x="1648428" y="24207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모서리가 둥근 직사각형 23"/>
          <p:cNvSpPr/>
          <p:nvPr/>
        </p:nvSpPr>
        <p:spPr bwMode="auto">
          <a:xfrm>
            <a:off x="711200" y="35179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755991" y="3653718"/>
            <a:ext cx="7083209" cy="677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중지 및 중대산업재해 대응 규정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재해 발생의 위험이 높은 상황 및 실제 재해가 발생한 상황에 대한 대응 규정</a:t>
            </a:r>
          </a:p>
        </p:txBody>
      </p:sp>
      <p:sp>
        <p:nvSpPr>
          <p:cNvPr id="26" name="직사각형 25"/>
          <p:cNvSpPr/>
          <p:nvPr/>
        </p:nvSpPr>
        <p:spPr bwMode="auto">
          <a:xfrm>
            <a:off x="1014413" y="37004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직선 연결선 26"/>
          <p:cNvCxnSpPr/>
          <p:nvPr/>
        </p:nvCxnSpPr>
        <p:spPr>
          <a:xfrm>
            <a:off x="1648428" y="36145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 bwMode="auto">
          <a:xfrm>
            <a:off x="711200" y="4699001"/>
            <a:ext cx="8534399" cy="949322"/>
          </a:xfrm>
          <a:prstGeom prst="roundRect">
            <a:avLst/>
          </a:prstGeom>
          <a:solidFill>
            <a:schemeClr val="bg1"/>
          </a:solidFill>
          <a:ln w="31750">
            <a:gradFill>
              <a:gsLst>
                <a:gs pos="0">
                  <a:srgbClr val="2F934E"/>
                </a:gs>
                <a:gs pos="100000">
                  <a:srgbClr val="013D73"/>
                </a:gs>
              </a:gsLst>
              <a:lin ang="5400000" scaled="1"/>
            </a:gradFill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lIns="0" rIns="36000" anchor="ctr"/>
          <a:lstStyle/>
          <a:p>
            <a:pPr algn="ctr">
              <a:defRPr/>
            </a:pPr>
            <a:endParaRPr lang="ko-KR" altLang="en-US" b="1" i="1" dirty="0"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755991" y="4987169"/>
            <a:ext cx="7083209" cy="372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업체 선정 및 관리 매뉴얼 </a:t>
            </a:r>
            <a:r>
              <a:rPr lang="en-US" altLang="ko-KR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b="1" kern="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협력업체의 선정 및 관리에 관한 매뉴얼</a:t>
            </a:r>
          </a:p>
        </p:txBody>
      </p:sp>
      <p:sp>
        <p:nvSpPr>
          <p:cNvPr id="30" name="직사각형 29"/>
          <p:cNvSpPr/>
          <p:nvPr/>
        </p:nvSpPr>
        <p:spPr bwMode="auto">
          <a:xfrm>
            <a:off x="1014413" y="4881561"/>
            <a:ext cx="412750" cy="58420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1648428" y="4795662"/>
            <a:ext cx="0" cy="75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57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7345" y="404664"/>
            <a:ext cx="9063302" cy="714375"/>
          </a:xfrm>
        </p:spPr>
        <p:txBody>
          <a:bodyPr/>
          <a:lstStyle/>
          <a:p>
            <a:r>
              <a:rPr lang="ko-KR" altLang="en-US" sz="2800" dirty="0" smtClean="0"/>
              <a:t>안전보건 관리체계 확보를 통한 기대 효과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C6865D-077C-4E2C-9604-6223699F06B2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6825208" y="1716204"/>
            <a:ext cx="2736304" cy="323850"/>
          </a:xfrm>
          <a:prstGeom prst="rect">
            <a:avLst/>
          </a:prstGeom>
          <a:solidFill>
            <a:srgbClr val="00366B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46800" tIns="46800" rIns="46800" bIns="46800" anchor="ctr"/>
          <a:lstStyle/>
          <a:p>
            <a:pPr marL="136525" indent="-136525" algn="ctr" fontAlgn="ctr">
              <a:spcBef>
                <a:spcPct val="5000"/>
              </a:spcBef>
              <a:spcAft>
                <a:spcPct val="5000"/>
              </a:spcAft>
              <a:buClr>
                <a:srgbClr val="6699FF"/>
              </a:buClr>
              <a:buFont typeface="Wingdings 2" pitchFamily="18" charset="2"/>
              <a:buNone/>
            </a:pPr>
            <a:r>
              <a:rPr lang="ko-KR" altLang="en-US" sz="1200" b="1" dirty="0" smtClean="0">
                <a:solidFill>
                  <a:srgbClr val="FFFFFF"/>
                </a:solidFill>
                <a:latin typeface="맑은 고딕"/>
                <a:ea typeface="맑은 고딕"/>
              </a:rPr>
              <a:t>기대 효과</a:t>
            </a:r>
            <a:endParaRPr lang="en-US" altLang="ko-KR" sz="1200" b="1" dirty="0">
              <a:solidFill>
                <a:srgbClr val="FFFFFF"/>
              </a:solidFill>
              <a:latin typeface="맑은 고딕"/>
              <a:ea typeface="맑은 고딕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6825208" y="2040054"/>
            <a:ext cx="2736304" cy="3912762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179388" indent="-179388" defTabSz="7620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중대재해 사전 </a:t>
            </a: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예방</a:t>
            </a:r>
            <a:endParaRPr lang="en-US" altLang="ko-KR" sz="1600" b="1" spc="-100" dirty="0">
              <a:solidFill>
                <a:srgbClr val="01366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179388" indent="-179388" defTabSz="7620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만에 하나</a:t>
            </a:r>
            <a:r>
              <a:rPr lang="en-US" altLang="ko-KR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,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중대재해가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발생한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경우에도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‘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경영책임자가 안전보건 </a:t>
            </a:r>
            <a: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altLang="ko-KR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확보의무를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충실히 하였음을 입증함으로써 </a:t>
            </a:r>
            <a:r>
              <a:rPr lang="ko-KR" altLang="en-US" sz="1600" b="1" spc="-100" dirty="0" smtClean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형사책임 감면 </a:t>
            </a:r>
            <a:r>
              <a:rPr lang="ko-KR" altLang="en-US" sz="1600" b="1" spc="-100" dirty="0">
                <a:solidFill>
                  <a:srgbClr val="013668"/>
                </a:solidFill>
                <a:latin typeface="Arial" pitchFamily="34" charset="0"/>
                <a:ea typeface="+mj-ea"/>
                <a:cs typeface="Arial" pitchFamily="34" charset="0"/>
              </a:rPr>
              <a:t>기대’</a:t>
            </a:r>
          </a:p>
        </p:txBody>
      </p:sp>
      <p:sp>
        <p:nvSpPr>
          <p:cNvPr id="42" name="이등변 삼각형 93"/>
          <p:cNvSpPr/>
          <p:nvPr/>
        </p:nvSpPr>
        <p:spPr bwMode="auto">
          <a:xfrm rot="5400000">
            <a:off x="4168276" y="3705285"/>
            <a:ext cx="4233744" cy="255588"/>
          </a:xfrm>
          <a:custGeom>
            <a:avLst/>
            <a:gdLst>
              <a:gd name="connsiteX0" fmla="*/ 0 w 3025325"/>
              <a:gd name="connsiteY0" fmla="*/ 343861 h 343861"/>
              <a:gd name="connsiteX1" fmla="*/ 1512663 w 3025325"/>
              <a:gd name="connsiteY1" fmla="*/ 0 h 343861"/>
              <a:gd name="connsiteX2" fmla="*/ 3025325 w 3025325"/>
              <a:gd name="connsiteY2" fmla="*/ 343861 h 343861"/>
              <a:gd name="connsiteX3" fmla="*/ 0 w 3025325"/>
              <a:gd name="connsiteY3" fmla="*/ 343861 h 343861"/>
              <a:gd name="connsiteX0" fmla="*/ 0 w 3116765"/>
              <a:gd name="connsiteY0" fmla="*/ 343861 h 435301"/>
              <a:gd name="connsiteX1" fmla="*/ 1512663 w 3116765"/>
              <a:gd name="connsiteY1" fmla="*/ 0 h 435301"/>
              <a:gd name="connsiteX2" fmla="*/ 3116765 w 3116765"/>
              <a:gd name="connsiteY2" fmla="*/ 435301 h 435301"/>
              <a:gd name="connsiteX0" fmla="*/ 0 w 3116765"/>
              <a:gd name="connsiteY0" fmla="*/ 343861 h 374341"/>
              <a:gd name="connsiteX1" fmla="*/ 1512663 w 3116765"/>
              <a:gd name="connsiteY1" fmla="*/ 0 h 374341"/>
              <a:gd name="connsiteX2" fmla="*/ 3116765 w 3116765"/>
              <a:gd name="connsiteY2" fmla="*/ 374341 h 374341"/>
              <a:gd name="connsiteX0" fmla="*/ 0 w 3116765"/>
              <a:gd name="connsiteY0" fmla="*/ 343861 h 356924"/>
              <a:gd name="connsiteX1" fmla="*/ 1512663 w 3116765"/>
              <a:gd name="connsiteY1" fmla="*/ 0 h 356924"/>
              <a:gd name="connsiteX2" fmla="*/ 3116765 w 3116765"/>
              <a:gd name="connsiteY2" fmla="*/ 356924 h 35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6765" h="356924">
                <a:moveTo>
                  <a:pt x="0" y="343861"/>
                </a:moveTo>
                <a:lnTo>
                  <a:pt x="1512663" y="0"/>
                </a:lnTo>
                <a:lnTo>
                  <a:pt x="3116765" y="356924"/>
                </a:lnTo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 w="3175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88820" tIns="46187" rIns="88820" bIns="46187" anchor="ctr"/>
          <a:lstStyle/>
          <a:p>
            <a:pPr marL="86169" indent="-86169" defTabSz="902419" latinLnBrk="1">
              <a:buSzPct val="90000"/>
              <a:buFont typeface="나눔고딕" pitchFamily="2" charset="2"/>
              <a:buChar char="§"/>
              <a:defRPr/>
            </a:pPr>
            <a:endParaRPr kumimoji="0" lang="ko-KR" altLang="en-US" sz="1200" b="0" spc="-49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1" name="다이어그램 10"/>
          <p:cNvGraphicFramePr/>
          <p:nvPr>
            <p:extLst/>
          </p:nvPr>
        </p:nvGraphicFramePr>
        <p:xfrm>
          <a:off x="2936776" y="1556792"/>
          <a:ext cx="266429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다이어그램 14"/>
          <p:cNvGraphicFramePr/>
          <p:nvPr>
            <p:extLst/>
          </p:nvPr>
        </p:nvGraphicFramePr>
        <p:xfrm>
          <a:off x="128464" y="1556792"/>
          <a:ext cx="2664295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437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err="1" smtClean="0"/>
              <a:t>율촌</a:t>
            </a:r>
            <a:r>
              <a:rPr lang="ko-KR" altLang="en-US" dirty="0" smtClean="0"/>
              <a:t> 중대재해센터 </a:t>
            </a:r>
            <a:r>
              <a:rPr lang="en-US" altLang="ko-KR" dirty="0" smtClean="0"/>
              <a:t>TV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3891" r="30674"/>
          <a:stretch/>
        </p:blipFill>
        <p:spPr>
          <a:xfrm>
            <a:off x="615143" y="1223953"/>
            <a:ext cx="4060224" cy="291630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직사각형 11"/>
          <p:cNvSpPr/>
          <p:nvPr/>
        </p:nvSpPr>
        <p:spPr>
          <a:xfrm>
            <a:off x="4916109" y="1223952"/>
            <a:ext cx="4060800" cy="2916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en-US" altLang="ko-KR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[ </a:t>
            </a:r>
            <a:r>
              <a:rPr lang="ko-KR" altLang="en-US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채널 설명</a:t>
            </a:r>
            <a:r>
              <a:rPr lang="en-US" altLang="ko-KR" sz="1200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]</a:t>
            </a:r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endParaRPr lang="en-US" altLang="ko-KR" sz="1200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ko-KR" altLang="en-US" sz="1200" dirty="0" err="1" smtClean="0"/>
              <a:t>율촌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중대재해센터</a:t>
            </a:r>
            <a:r>
              <a:rPr lang="en-US" altLang="ko-KR" sz="1200" dirty="0"/>
              <a:t>(Y-COSH)</a:t>
            </a:r>
            <a:r>
              <a:rPr lang="ko-KR" altLang="en-US" sz="1200" dirty="0"/>
              <a:t>의 공식 유튜브 채널입니다</a:t>
            </a:r>
            <a:r>
              <a:rPr lang="en-US" altLang="ko-KR" sz="1200" dirty="0"/>
              <a:t>. “</a:t>
            </a:r>
            <a:r>
              <a:rPr lang="ko-KR" altLang="en-US" sz="1200" dirty="0"/>
              <a:t>중대재해처벌법</a:t>
            </a:r>
            <a:r>
              <a:rPr lang="en-US" altLang="ko-KR" sz="1200" dirty="0"/>
              <a:t>, </a:t>
            </a:r>
            <a:r>
              <a:rPr lang="ko-KR" altLang="en-US" sz="1200" dirty="0"/>
              <a:t>어떻게 대응해야 할까요</a:t>
            </a:r>
            <a:r>
              <a:rPr lang="en-US" altLang="ko-KR" sz="1200" dirty="0"/>
              <a:t>?" 2021</a:t>
            </a:r>
            <a:r>
              <a:rPr lang="ko-KR" altLang="en-US" sz="1200" dirty="0"/>
              <a:t>년 </a:t>
            </a:r>
            <a:r>
              <a:rPr lang="en-US" altLang="ko-KR" sz="1200" dirty="0"/>
              <a:t>1</a:t>
            </a:r>
            <a:r>
              <a:rPr lang="ko-KR" altLang="en-US" sz="1200" dirty="0"/>
              <a:t>월 제정 이래 우리 생활과 밀접한 주제가 된 중대재해처벌법</a:t>
            </a:r>
            <a:r>
              <a:rPr lang="en-US" altLang="ko-KR" sz="1200" dirty="0"/>
              <a:t>, </a:t>
            </a:r>
            <a:r>
              <a:rPr lang="ko-KR" altLang="en-US" sz="1200" dirty="0"/>
              <a:t>중대산업재해</a:t>
            </a:r>
            <a:r>
              <a:rPr lang="en-US" altLang="ko-KR" sz="1200" dirty="0"/>
              <a:t>, </a:t>
            </a:r>
            <a:r>
              <a:rPr lang="ko-KR" altLang="en-US" sz="1200" dirty="0"/>
              <a:t>중대시민재해</a:t>
            </a:r>
            <a:r>
              <a:rPr lang="en-US" altLang="ko-KR" sz="1200" dirty="0"/>
              <a:t>, </a:t>
            </a:r>
            <a:r>
              <a:rPr lang="ko-KR" altLang="en-US" sz="1200" dirty="0"/>
              <a:t>그리고 산업안전 전반에 걸쳐 전문적이고</a:t>
            </a:r>
            <a:r>
              <a:rPr lang="en-US" altLang="ko-KR" sz="1200" dirty="0"/>
              <a:t>, </a:t>
            </a:r>
            <a:r>
              <a:rPr lang="ko-KR" altLang="en-US" sz="1200" dirty="0"/>
              <a:t>유용한 법률정보를 </a:t>
            </a:r>
            <a:r>
              <a:rPr lang="en-US" altLang="ko-KR" sz="1200" dirty="0"/>
              <a:t>'</a:t>
            </a:r>
            <a:r>
              <a:rPr lang="ko-KR" altLang="en-US" sz="1200" dirty="0" err="1"/>
              <a:t>율촌</a:t>
            </a:r>
            <a:r>
              <a:rPr lang="ko-KR" altLang="en-US" sz="1200" dirty="0"/>
              <a:t> 중대재해 센터 </a:t>
            </a:r>
            <a:r>
              <a:rPr lang="en-US" altLang="ko-KR" sz="1200" dirty="0"/>
              <a:t>TV'</a:t>
            </a:r>
            <a:r>
              <a:rPr lang="ko-KR" altLang="en-US" sz="1200" dirty="0"/>
              <a:t>에서 영상으로 만나보실 수 있습니다</a:t>
            </a:r>
            <a:r>
              <a:rPr lang="en-US" altLang="ko-KR" sz="1200" dirty="0"/>
              <a:t>. </a:t>
            </a:r>
            <a:r>
              <a:rPr lang="ko-KR" altLang="en-US" sz="1200" dirty="0"/>
              <a:t>법 해설과 정부 정책 등 중대재해처벌법 관련한 다양한 콘텐츠를 각 분야 전문가들이 직접 설명합니다</a:t>
            </a:r>
            <a:r>
              <a:rPr lang="en-US" altLang="ko-KR" sz="1200" dirty="0"/>
              <a:t>. </a:t>
            </a:r>
            <a:endParaRPr lang="en-US" altLang="ko-KR" sz="1200" dirty="0" smtClean="0"/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endParaRPr lang="en-US" altLang="ko-KR" sz="1200" dirty="0"/>
          </a:p>
          <a:p>
            <a:pPr latinLnBrk="1">
              <a:spcBef>
                <a:spcPts val="300"/>
              </a:spcBef>
              <a:buClr>
                <a:srgbClr val="3F3F3F"/>
              </a:buClr>
            </a:pPr>
            <a:r>
              <a:rPr lang="en-US" altLang="ko-KR" sz="1200" dirty="0" smtClean="0"/>
              <a:t>*</a:t>
            </a:r>
            <a:r>
              <a:rPr lang="ko-KR" altLang="en-US" sz="1200" dirty="0" err="1"/>
              <a:t>율촌</a:t>
            </a:r>
            <a:r>
              <a:rPr lang="ko-KR" altLang="en-US" sz="1200" dirty="0"/>
              <a:t> 중대재해센터 </a:t>
            </a:r>
            <a:r>
              <a:rPr lang="en-US" altLang="ko-KR" sz="1200" dirty="0"/>
              <a:t>TV</a:t>
            </a:r>
            <a:r>
              <a:rPr lang="ko-KR" altLang="en-US" sz="1200" dirty="0"/>
              <a:t>는 일반적인 정보제공 목적으로 만들어진 것으로 이에 포함된 내용은 공식적인 견해나 구체적인 사안에 관한 </a:t>
            </a:r>
            <a:r>
              <a:rPr lang="ko-KR" altLang="en-US" sz="1200" dirty="0" err="1"/>
              <a:t>법률의견이</a:t>
            </a:r>
            <a:r>
              <a:rPr lang="ko-KR" altLang="en-US" sz="1200" dirty="0"/>
              <a:t> 아님을 알려드립니다</a:t>
            </a:r>
            <a:r>
              <a:rPr lang="en-US" altLang="ko-KR" sz="1200" dirty="0"/>
              <a:t>.</a:t>
            </a:r>
            <a:endParaRPr lang="en-US" altLang="ko-KR" sz="1200" kern="0" spc="-130" dirty="0" smtClean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381" y="4295459"/>
            <a:ext cx="951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itchFamily="34" charset="0"/>
              </a:rPr>
              <a:t>※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율촌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중대재해센터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TV’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는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YouTube (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  <a:hlinkClick r:id="rId4"/>
              </a:rPr>
              <a:t>https</a:t>
            </a:r>
            <a:r>
              <a:rPr lang="en-US" altLang="ko-KR" sz="12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  <a:hlinkClick r:id="rId4"/>
              </a:rPr>
              <a:t>://www.youtube.com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) 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에서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중대재해센터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또는 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‘</a:t>
            </a:r>
            <a:r>
              <a:rPr lang="ko-KR" altLang="en-US" sz="1200" b="1" kern="0" spc="-130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율촌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중대재해센터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’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로</a:t>
            </a:r>
            <a:r>
              <a:rPr lang="en-US" altLang="ko-KR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  </a:t>
            </a:r>
            <a:r>
              <a:rPr lang="ko-KR" altLang="en-US" sz="1200" b="1" kern="0" spc="-13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itchFamily="34" charset="0"/>
              </a:rPr>
              <a:t>검색</a:t>
            </a:r>
            <a:endParaRPr lang="en-US" altLang="ko-KR" sz="1200" b="1" kern="0" spc="-130" dirty="0" smtClean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  <a:p>
            <a:endParaRPr lang="ko-KR" altLang="en-US" sz="1200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073603" y="539799"/>
            <a:ext cx="5771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cs typeface="Arial" pitchFamily="34" charset="0"/>
                <a:hlinkClick r:id="rId5"/>
              </a:rPr>
              <a:t>https://www.youtube.com/channel/UCw7zOv30Rol69URiwAsyRAw/featured</a:t>
            </a:r>
            <a:r>
              <a:rPr lang="en-US" altLang="ko-KR" sz="1400" b="1" kern="0" spc="-13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cs typeface="Arial" pitchFamily="34" charset="0"/>
              </a:rPr>
              <a:t> </a:t>
            </a:r>
            <a:endParaRPr lang="ko-KR" altLang="en-US" sz="1400" b="1" kern="0" spc="-130" dirty="0">
              <a:ln>
                <a:solidFill>
                  <a:srgbClr val="4F81B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cs typeface="Arial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6"/>
          <a:srcRect l="2068"/>
          <a:stretch/>
        </p:blipFill>
        <p:spPr>
          <a:xfrm>
            <a:off x="615143" y="4671835"/>
            <a:ext cx="8361766" cy="1473279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2888856" y="4757124"/>
            <a:ext cx="659161" cy="2275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40627">
            <a:off x="7360583" y="5008601"/>
            <a:ext cx="919164" cy="91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4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/>
              <a:t>관련입법동향</a:t>
            </a:r>
            <a:r>
              <a:rPr lang="en-US" altLang="ko-KR" dirty="0"/>
              <a:t>(</a:t>
            </a:r>
            <a:r>
              <a:rPr lang="ko-KR" altLang="en-US" dirty="0"/>
              <a:t>건설안전특별법안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9D1FDA2-F8AF-421D-84E8-B0AAAD43EFFF}"/>
              </a:ext>
            </a:extLst>
          </p:cNvPr>
          <p:cNvSpPr/>
          <p:nvPr/>
        </p:nvSpPr>
        <p:spPr bwMode="auto">
          <a:xfrm>
            <a:off x="0" y="1483279"/>
            <a:ext cx="9906000" cy="448325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l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endParaRPr kumimoji="0" lang="ko-KR" altLang="en-US" sz="1100" b="0" kern="0" spc="-100" dirty="0">
              <a:ln>
                <a:solidFill>
                  <a:srgbClr val="4F81BD">
                    <a:alpha val="0"/>
                  </a:srgb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  <a:cs typeface="Arial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081" y="2395822"/>
            <a:ext cx="7117253" cy="338236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1346081" y="2644252"/>
            <a:ext cx="7117253" cy="1080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281" y="1731166"/>
            <a:ext cx="7190053" cy="52591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91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99D1FDA2-F8AF-421D-84E8-B0AAAD43EFFF}"/>
              </a:ext>
            </a:extLst>
          </p:cNvPr>
          <p:cNvSpPr/>
          <p:nvPr/>
        </p:nvSpPr>
        <p:spPr bwMode="auto">
          <a:xfrm>
            <a:off x="4884246" y="1772384"/>
            <a:ext cx="4220268" cy="380779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250" tIns="29250" rIns="29250" bIns="2925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488"/>
              </a:spcBef>
            </a:pPr>
            <a:endParaRPr lang="ko-KR" altLang="en-US" sz="894" kern="0" spc="-81" dirty="0">
              <a:ln>
                <a:solidFill>
                  <a:srgbClr val="4F81BD">
                    <a:alpha val="0"/>
                  </a:srgb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  <a:cs typeface="Arial" pitchFamily="34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9D1FDA2-F8AF-421D-84E8-B0AAAD43EFFF}"/>
              </a:ext>
            </a:extLst>
          </p:cNvPr>
          <p:cNvSpPr/>
          <p:nvPr/>
        </p:nvSpPr>
        <p:spPr bwMode="auto">
          <a:xfrm>
            <a:off x="479541" y="1772382"/>
            <a:ext cx="4201045" cy="364264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250" tIns="29250" rIns="29250" bIns="2925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488"/>
              </a:spcBef>
            </a:pPr>
            <a:endParaRPr lang="ko-KR" altLang="en-US" sz="894" kern="0" spc="-81" dirty="0">
              <a:ln>
                <a:solidFill>
                  <a:srgbClr val="4F81BD">
                    <a:alpha val="0"/>
                  </a:srgb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  <a:cs typeface="Arial" pitchFamily="34" charset="0"/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smtClean="0"/>
              <a:t>건설안전특별법의 등장</a:t>
            </a:r>
            <a:endParaRPr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73" y="1918197"/>
            <a:ext cx="3888471" cy="3351014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028" y="1965631"/>
            <a:ext cx="3800704" cy="3421299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13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ko-KR" altLang="en-US" dirty="0" smtClean="0"/>
              <a:t>건설안전특별법안 입법 현황</a:t>
            </a:r>
            <a:endParaRPr dirty="0"/>
          </a:p>
        </p:txBody>
      </p:sp>
      <p:sp>
        <p:nvSpPr>
          <p:cNvPr id="12" name="직사각형 11"/>
          <p:cNvSpPr/>
          <p:nvPr/>
        </p:nvSpPr>
        <p:spPr bwMode="auto">
          <a:xfrm>
            <a:off x="386362" y="1522513"/>
            <a:ext cx="9099383" cy="2689269"/>
          </a:xfrm>
          <a:prstGeom prst="rect">
            <a:avLst/>
          </a:prstGeom>
          <a:solidFill>
            <a:srgbClr val="E9ED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8000" rIns="144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92100" lvl="1" indent="-215900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국토교통부의 통계에 따르면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매년 </a:t>
            </a:r>
            <a:r>
              <a:rPr lang="en-US" altLang="ko-KR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400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명 이상의 건설업 사고사망자가 발생 중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임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.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영국 미국 등 해외 선진국은 전체 산업재해 </a:t>
            </a:r>
            <a:r>
              <a:rPr lang="ko-KR" altLang="en-US" sz="1400" spc="-9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사고사망자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중 건설업이 차지하는 비중이 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20%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수준이나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우리나라는 </a:t>
            </a:r>
            <a:r>
              <a:rPr lang="ko-KR" altLang="en-US" sz="1400" b="1" spc="-90" dirty="0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건설업 사고사망자가 </a:t>
            </a:r>
            <a:r>
              <a:rPr lang="en-US" altLang="ko-KR" sz="1400" b="1" spc="-90" dirty="0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50% </a:t>
            </a:r>
            <a:r>
              <a:rPr lang="ko-KR" altLang="en-US" sz="1400" b="1" spc="-90" dirty="0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이상을 차지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하고 있음</a:t>
            </a:r>
            <a:endParaRPr lang="en-US" altLang="ko-KR" sz="1400" spc="-9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marL="292100" lvl="1" indent="-215900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건설공사는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발주자가 설계사</a:t>
            </a:r>
            <a:r>
              <a:rPr lang="en-US" altLang="ko-KR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시공사</a:t>
            </a:r>
            <a:r>
              <a:rPr lang="en-US" altLang="ko-KR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감리자 등을 선정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하고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공사목적물이 다양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하며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건축물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교량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하천 시설물 등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현장에서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다수의 건설사업자가 동시에 작업을 실시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하고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현장에서 작업하는 근로자도 수시로 바뀌는 등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다른 산업과 </a:t>
            </a:r>
            <a:r>
              <a:rPr lang="ko-KR" altLang="en-US" sz="1400" spc="-9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작업환경적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차이가 있음</a:t>
            </a:r>
            <a:endParaRPr lang="en-US" altLang="ko-KR" sz="1400" spc="-9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marL="292100" lvl="1" indent="-215900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이에 </a:t>
            </a:r>
            <a:r>
              <a:rPr lang="ko-KR" altLang="en-US" sz="1400" b="1" spc="-90" dirty="0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건설공사 </a:t>
            </a:r>
            <a:r>
              <a:rPr lang="ko-KR" altLang="en-US" sz="1400" b="1" spc="-90" dirty="0" err="1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주체별로</a:t>
            </a:r>
            <a:r>
              <a:rPr lang="ko-KR" altLang="en-US" sz="1400" b="1" spc="-90" dirty="0" smtClean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 권한에 상응하는 안전관리책임을 부여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하고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책임을 소홀히 하여 인명피해가 발생하는 경우 </a:t>
            </a:r>
            <a:r>
              <a:rPr lang="ko-KR" altLang="en-US" sz="1400" b="1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합당한 책임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을 지도록 하여 현장의 근로자들에게 안전한 작업환경을 제공하고자 하는 목적으로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,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“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건설안전특별법안</a:t>
            </a:r>
            <a:r>
              <a:rPr lang="en-US" altLang="ko-KR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”</a:t>
            </a:r>
            <a:r>
              <a:rPr lang="ko-KR" altLang="en-US" sz="1400" spc="-9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이 발의됨</a:t>
            </a:r>
            <a:endParaRPr lang="ko-KR" altLang="en-US" sz="1200" spc="-9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391844" y="1112078"/>
            <a:ext cx="10373707" cy="339389"/>
            <a:chOff x="374759" y="1218365"/>
            <a:chExt cx="8972952" cy="339389"/>
          </a:xfrm>
        </p:grpSpPr>
        <p:sp>
          <p:nvSpPr>
            <p:cNvPr id="14" name="직사각형 13"/>
            <p:cNvSpPr/>
            <p:nvPr/>
          </p:nvSpPr>
          <p:spPr>
            <a:xfrm>
              <a:off x="406438" y="1219200"/>
              <a:ext cx="8941273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lvl="0"/>
              <a:r>
                <a:rPr lang="ko-KR" altLang="en-US" sz="1600" b="1" kern="200" spc="-5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+mj-ea"/>
                  <a:ea typeface="+mj-ea"/>
                  <a:cs typeface="Arial" panose="020B0604020202020204" pitchFamily="34" charset="0"/>
                </a:rPr>
                <a:t>건설안전특별법이란</a:t>
              </a:r>
              <a:r>
                <a:rPr lang="en-US" altLang="ko-KR" sz="1600" b="1" kern="200" spc="-5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+mj-ea"/>
                  <a:ea typeface="+mj-ea"/>
                  <a:cs typeface="Arial" panose="020B0604020202020204" pitchFamily="34" charset="0"/>
                </a:rPr>
                <a:t>?</a:t>
              </a:r>
              <a:endParaRPr lang="en-US" altLang="ko-KR" sz="1600" b="1" kern="200" spc="-5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74759" y="1218365"/>
              <a:ext cx="45719" cy="324000"/>
            </a:xfrm>
            <a:prstGeom prst="rect">
              <a:avLst/>
            </a:prstGeom>
            <a:solidFill>
              <a:srgbClr val="39A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</p:grpSp>
      <p:sp>
        <p:nvSpPr>
          <p:cNvPr id="16" name="직사각형 15"/>
          <p:cNvSpPr/>
          <p:nvPr/>
        </p:nvSpPr>
        <p:spPr bwMode="auto">
          <a:xfrm>
            <a:off x="386362" y="5020246"/>
            <a:ext cx="9099383" cy="891027"/>
          </a:xfrm>
          <a:prstGeom prst="rect">
            <a:avLst/>
          </a:prstGeom>
          <a:solidFill>
            <a:srgbClr val="E9ED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8000" rIns="14400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92100" lvl="1" indent="-215900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2020. 09. 11. 	</a:t>
            </a:r>
            <a:r>
              <a:rPr lang="ko-KR" altLang="en-US" sz="1400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김교흥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의원 등 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13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인 건설안전특별법안 발의</a:t>
            </a:r>
            <a:endParaRPr lang="en-US" altLang="ko-KR" sz="1400" spc="-13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marL="292100" lvl="1" indent="-215900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2021. 06. 16.	</a:t>
            </a:r>
            <a:r>
              <a:rPr lang="ko-KR" altLang="en-US" sz="1400" spc="-13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김교흥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의원 등 </a:t>
            </a:r>
            <a:r>
              <a:rPr lang="en-US" altLang="ko-KR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36</a:t>
            </a:r>
            <a:r>
              <a:rPr lang="ko-KR" altLang="en-US" sz="14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인 건설안전특별법안 재발의 </a:t>
            </a:r>
            <a:r>
              <a:rPr lang="en-US" altLang="ko-KR" sz="1400" b="1" spc="-13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ko-KR" altLang="en-US" sz="1400" b="1" spc="-13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중대재해처벌법과 중복되는 내용이 많다는 지적을 반영</a:t>
            </a:r>
            <a:r>
              <a:rPr lang="en-US" altLang="ko-KR" sz="1400" b="1" spc="-13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391844" y="4595720"/>
            <a:ext cx="10373707" cy="339389"/>
            <a:chOff x="374759" y="1218365"/>
            <a:chExt cx="8972952" cy="339389"/>
          </a:xfrm>
        </p:grpSpPr>
        <p:sp>
          <p:nvSpPr>
            <p:cNvPr id="19" name="직사각형 18"/>
            <p:cNvSpPr/>
            <p:nvPr/>
          </p:nvSpPr>
          <p:spPr>
            <a:xfrm>
              <a:off x="406438" y="1219200"/>
              <a:ext cx="8941273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lvl="0"/>
              <a:r>
                <a:rPr lang="ko-KR" altLang="en-US" sz="1600" b="1" kern="200" spc="-5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+mj-ea"/>
                  <a:ea typeface="+mj-ea"/>
                  <a:cs typeface="Arial" panose="020B0604020202020204" pitchFamily="34" charset="0"/>
                </a:rPr>
                <a:t>건설안전특별법안 입법 현황</a:t>
              </a:r>
              <a:endParaRPr lang="en-US" altLang="ko-KR" sz="1600" b="1" kern="200" spc="-5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74759" y="1218365"/>
              <a:ext cx="45719" cy="324000"/>
            </a:xfrm>
            <a:prstGeom prst="rect">
              <a:avLst/>
            </a:prstGeom>
            <a:solidFill>
              <a:srgbClr val="39A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E3B90D-38F5-4532-A60B-14BD408E423C}" type="slidenum">
              <a:rPr lang="en-US" altLang="ko-KR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63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율촌_템플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</TotalTime>
  <Words>2072</Words>
  <Application>Microsoft Office PowerPoint</Application>
  <PresentationFormat>A4 용지(210x297mm)</PresentationFormat>
  <Paragraphs>190</Paragraphs>
  <Slides>18</Slides>
  <Notes>17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32" baseType="lpstr">
      <vt:lpstr>굴림</vt:lpstr>
      <vt:lpstr>나눔고딕</vt:lpstr>
      <vt:lpstr>나눔스퀘어</vt:lpstr>
      <vt:lpstr>나눔스퀘어 ExtraBold</vt:lpstr>
      <vt:lpstr>맑은 고딕</vt:lpstr>
      <vt:lpstr>바탕체</vt:lpstr>
      <vt:lpstr>Arial</vt:lpstr>
      <vt:lpstr>Calibri</vt:lpstr>
      <vt:lpstr>Corbel</vt:lpstr>
      <vt:lpstr>Tahoma</vt:lpstr>
      <vt:lpstr>Times New Roman</vt:lpstr>
      <vt:lpstr>Wingdings</vt:lpstr>
      <vt:lpstr>Wingdings 2</vt:lpstr>
      <vt:lpstr>1_율촌_템플릿</vt:lpstr>
      <vt:lpstr>PowerPoint 프레젠테이션</vt:lpstr>
      <vt:lpstr>PowerPoint 프레젠테이션</vt:lpstr>
      <vt:lpstr>PowerPoint 프레젠테이션</vt:lpstr>
      <vt:lpstr>PowerPoint 프레젠테이션</vt:lpstr>
      <vt:lpstr>안전보건 관리체계 확보를 통한 기대 효과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Kim, Han Sol</dc:creator>
  <cp:lastModifiedBy>신원재</cp:lastModifiedBy>
  <cp:revision>77</cp:revision>
  <cp:lastPrinted>2021-11-23T07:52:41Z</cp:lastPrinted>
  <dcterms:created xsi:type="dcterms:W3CDTF">2021-11-22T06:16:10Z</dcterms:created>
  <dcterms:modified xsi:type="dcterms:W3CDTF">2022-01-17T06:22:16Z</dcterms:modified>
</cp:coreProperties>
</file>