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03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00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33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87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71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52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87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17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31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118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85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C22BD-E676-45AC-9B87-F3A5C309FD77}" type="datetimeFigureOut">
              <a:rPr lang="ko-KR" altLang="en-US" smtClean="0"/>
              <a:t>2026-01-21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D7A75-2026-482B-AB12-585ADC3B6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67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14C627-C7D6-4929-8DCF-417F1CB1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18279"/>
            <a:ext cx="5915025" cy="456315"/>
          </a:xfrm>
        </p:spPr>
        <p:txBody>
          <a:bodyPr>
            <a:normAutofit/>
          </a:bodyPr>
          <a:lstStyle/>
          <a:p>
            <a:pPr algn="ctr"/>
            <a:r>
              <a:rPr lang="ko-KR" altLang="en-US" sz="2200" b="1" dirty="0"/>
              <a:t>숙명 미래혁신 최고경영자과정 입학원서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5E0CEEAD-A0A8-4485-BE95-0F5F073125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030121"/>
              </p:ext>
            </p:extLst>
          </p:nvPr>
        </p:nvGraphicFramePr>
        <p:xfrm>
          <a:off x="356441" y="1024965"/>
          <a:ext cx="6145210" cy="1287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042">
                  <a:extLst>
                    <a:ext uri="{9D8B030D-6E8A-4147-A177-3AD203B41FA5}">
                      <a16:colId xmlns:a16="http://schemas.microsoft.com/office/drawing/2014/main" val="27726108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1572500243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1451563413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2473466267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3478591949"/>
                    </a:ext>
                  </a:extLst>
                </a:gridCol>
              </a:tblGrid>
              <a:tr h="3346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접수번호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사 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53765"/>
                  </a:ext>
                </a:extLst>
              </a:tr>
              <a:tr h="3177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성별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294691"/>
                  </a:ext>
                </a:extLst>
              </a:tr>
              <a:tr h="3177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생년월일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E-mail</a:t>
                      </a:r>
                      <a:endParaRPr lang="ko-KR" altLang="en-US" sz="1100" b="1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567691"/>
                  </a:ext>
                </a:extLst>
              </a:tr>
              <a:tr h="3177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휴대전화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골프</a:t>
                      </a:r>
                      <a:r>
                        <a:rPr lang="en-US" altLang="ko-KR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핸디</a:t>
                      </a:r>
                      <a:r>
                        <a:rPr lang="en-US" altLang="ko-KR" sz="110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ko-KR" altLang="en-US" sz="1100" b="1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186740"/>
                  </a:ext>
                </a:extLst>
              </a:tr>
            </a:tbl>
          </a:graphicData>
        </a:graphic>
      </p:graphicFrame>
      <p:graphicFrame>
        <p:nvGraphicFramePr>
          <p:cNvPr id="5" name="내용 개체 틀 3">
            <a:extLst>
              <a:ext uri="{FF2B5EF4-FFF2-40B4-BE49-F238E27FC236}">
                <a16:creationId xmlns:a16="http://schemas.microsoft.com/office/drawing/2014/main" id="{222B5DB0-B711-402E-A7DF-C6144E1C42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2484822"/>
              </p:ext>
            </p:extLst>
          </p:nvPr>
        </p:nvGraphicFramePr>
        <p:xfrm>
          <a:off x="356441" y="2770688"/>
          <a:ext cx="6145210" cy="13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042">
                  <a:extLst>
                    <a:ext uri="{9D8B030D-6E8A-4147-A177-3AD203B41FA5}">
                      <a16:colId xmlns:a16="http://schemas.microsoft.com/office/drawing/2014/main" val="27726108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1572500243"/>
                    </a:ext>
                  </a:extLst>
                </a:gridCol>
                <a:gridCol w="2458084">
                  <a:extLst>
                    <a:ext uri="{9D8B030D-6E8A-4147-A177-3AD203B41FA5}">
                      <a16:colId xmlns:a16="http://schemas.microsoft.com/office/drawing/2014/main" val="1451563413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3478591949"/>
                    </a:ext>
                  </a:extLst>
                </a:gridCol>
              </a:tblGrid>
              <a:tr h="333384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 학 력 사 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기 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학교명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전공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학위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53765"/>
                  </a:ext>
                </a:extLst>
              </a:tr>
              <a:tr h="333384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                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ysClr val="windowText" lastClr="00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294691"/>
                  </a:ext>
                </a:extLst>
              </a:tr>
              <a:tr h="333384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67691"/>
                  </a:ext>
                </a:extLst>
              </a:tr>
              <a:tr h="333384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86740"/>
                  </a:ext>
                </a:extLst>
              </a:tr>
            </a:tbl>
          </a:graphicData>
        </a:graphic>
      </p:graphicFrame>
      <p:graphicFrame>
        <p:nvGraphicFramePr>
          <p:cNvPr id="6" name="내용 개체 틀 3">
            <a:extLst>
              <a:ext uri="{FF2B5EF4-FFF2-40B4-BE49-F238E27FC236}">
                <a16:creationId xmlns:a16="http://schemas.microsoft.com/office/drawing/2014/main" id="{C6920670-95A0-47B6-B9D7-FE210BB2B7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684770"/>
              </p:ext>
            </p:extLst>
          </p:nvPr>
        </p:nvGraphicFramePr>
        <p:xfrm>
          <a:off x="356441" y="4409323"/>
          <a:ext cx="6145210" cy="1248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042">
                  <a:extLst>
                    <a:ext uri="{9D8B030D-6E8A-4147-A177-3AD203B41FA5}">
                      <a16:colId xmlns:a16="http://schemas.microsoft.com/office/drawing/2014/main" val="27726108"/>
                    </a:ext>
                  </a:extLst>
                </a:gridCol>
                <a:gridCol w="1229042">
                  <a:extLst>
                    <a:ext uri="{9D8B030D-6E8A-4147-A177-3AD203B41FA5}">
                      <a16:colId xmlns:a16="http://schemas.microsoft.com/office/drawing/2014/main" val="1572500243"/>
                    </a:ext>
                  </a:extLst>
                </a:gridCol>
                <a:gridCol w="3687126">
                  <a:extLst>
                    <a:ext uri="{9D8B030D-6E8A-4147-A177-3AD203B41FA5}">
                      <a16:colId xmlns:a16="http://schemas.microsoft.com/office/drawing/2014/main" val="1451563413"/>
                    </a:ext>
                  </a:extLst>
                </a:gridCol>
              </a:tblGrid>
              <a:tr h="293888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 주 요 경 력</a:t>
                      </a:r>
                      <a:endParaRPr lang="en-US" altLang="ko-KR" sz="11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최근 경력 순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기 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주요경력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53765"/>
                  </a:ext>
                </a:extLst>
              </a:tr>
              <a:tr h="31835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                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294691"/>
                  </a:ext>
                </a:extLst>
              </a:tr>
              <a:tr h="31835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67691"/>
                  </a:ext>
                </a:extLst>
              </a:tr>
              <a:tr h="318350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  <a:r>
                        <a:rPr lang="en-US" altLang="ko-KR" sz="1100" dirty="0">
                          <a:solidFill>
                            <a:sysClr val="windowText" lastClr="000000"/>
                          </a:solidFill>
                        </a:rPr>
                        <a:t>~     </a:t>
                      </a:r>
                      <a:r>
                        <a:rPr lang="ko-KR" altLang="en-US" sz="1100" dirty="0">
                          <a:solidFill>
                            <a:sysClr val="windowText" lastClr="000000"/>
                          </a:solidFill>
                        </a:rPr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86740"/>
                  </a:ext>
                </a:extLst>
              </a:tr>
            </a:tbl>
          </a:graphicData>
        </a:graphic>
      </p:graphicFrame>
      <p:sp>
        <p:nvSpPr>
          <p:cNvPr id="8" name="제목 1">
            <a:extLst>
              <a:ext uri="{FF2B5EF4-FFF2-40B4-BE49-F238E27FC236}">
                <a16:creationId xmlns:a16="http://schemas.microsoft.com/office/drawing/2014/main" id="{BC976A48-3F74-48F9-B477-71BB9353CA08}"/>
              </a:ext>
            </a:extLst>
          </p:cNvPr>
          <p:cNvSpPr txBox="1">
            <a:spLocks/>
          </p:cNvSpPr>
          <p:nvPr/>
        </p:nvSpPr>
        <p:spPr>
          <a:xfrm>
            <a:off x="268940" y="7601538"/>
            <a:ext cx="6299853" cy="2008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latinLnBrk="0">
              <a:lnSpc>
                <a:spcPct val="150000"/>
              </a:lnSpc>
            </a:pPr>
            <a:r>
              <a:rPr lang="ko-KR" altLang="ko-KR" sz="1100" dirty="0"/>
              <a:t>본인은 귀 대학교에서 운영하는 </a:t>
            </a:r>
            <a:r>
              <a:rPr lang="ko-KR" altLang="en-US" sz="1100" dirty="0"/>
              <a:t>숙명 미래혁신 최고경영자</a:t>
            </a:r>
            <a:r>
              <a:rPr lang="ko-KR" altLang="ko-KR" sz="1100" dirty="0"/>
              <a:t>과정에 입학하고자 소정의 서류를 갖추어 지원하며</a:t>
            </a:r>
            <a:r>
              <a:rPr lang="en-US" altLang="ko-KR" sz="1100" dirty="0"/>
              <a:t>, </a:t>
            </a:r>
            <a:r>
              <a:rPr lang="ko-KR" altLang="ko-KR" sz="1100" dirty="0"/>
              <a:t>상기 기재한 개인정보 수집 및 활용에 동의합니다</a:t>
            </a:r>
            <a:r>
              <a:rPr lang="en-US" altLang="ko-KR" sz="1100" dirty="0"/>
              <a:t>. </a:t>
            </a:r>
          </a:p>
          <a:p>
            <a:pPr algn="r" fontAlgn="base" latinLnBrk="0">
              <a:lnSpc>
                <a:spcPct val="150000"/>
              </a:lnSpc>
            </a:pPr>
            <a:r>
              <a:rPr lang="ko-KR" altLang="en-US" sz="1100" dirty="0"/>
              <a:t>년</a:t>
            </a:r>
            <a:r>
              <a:rPr lang="en-US" altLang="ko-KR" sz="1100" dirty="0"/>
              <a:t>	</a:t>
            </a:r>
            <a:r>
              <a:rPr lang="ko-KR" altLang="en-US" sz="1100" dirty="0"/>
              <a:t>월</a:t>
            </a:r>
            <a:r>
              <a:rPr lang="en-US" altLang="ko-KR" sz="1100" dirty="0"/>
              <a:t>	</a:t>
            </a:r>
            <a:r>
              <a:rPr lang="ko-KR" altLang="en-US" sz="1100" dirty="0"/>
              <a:t>일</a:t>
            </a:r>
            <a:endParaRPr lang="en-US" altLang="ko-KR" sz="1100" dirty="0"/>
          </a:p>
          <a:p>
            <a:pPr algn="r" fontAlgn="base" latinLnBrk="0">
              <a:lnSpc>
                <a:spcPct val="150000"/>
              </a:lnSpc>
            </a:pPr>
            <a:r>
              <a:rPr lang="ko-KR" altLang="en-US" sz="1100" dirty="0"/>
              <a:t>지원자</a:t>
            </a:r>
            <a:r>
              <a:rPr lang="en-US" altLang="ko-KR" sz="1100" dirty="0"/>
              <a:t>			 (</a:t>
            </a:r>
            <a:r>
              <a:rPr lang="ko-KR" altLang="en-US" sz="1100" dirty="0"/>
              <a:t>인</a:t>
            </a:r>
            <a:r>
              <a:rPr lang="en-US" altLang="ko-KR" sz="1100" dirty="0"/>
              <a:t>)</a:t>
            </a:r>
          </a:p>
          <a:p>
            <a:pPr algn="r" fontAlgn="base" latinLnBrk="0">
              <a:lnSpc>
                <a:spcPct val="150000"/>
              </a:lnSpc>
            </a:pPr>
            <a:endParaRPr lang="en-US" altLang="ko-KR" sz="1100" dirty="0"/>
          </a:p>
          <a:p>
            <a:pPr algn="ctr" fontAlgn="base" latinLnBrk="0">
              <a:lnSpc>
                <a:spcPct val="150000"/>
              </a:lnSpc>
            </a:pPr>
            <a:r>
              <a:rPr lang="ko-KR" altLang="en-US" sz="1800" b="1" dirty="0"/>
              <a:t>   숙명여자대학교 미래교육원  </a:t>
            </a:r>
            <a:r>
              <a:rPr lang="ko-KR" altLang="en-US" sz="1200" b="1" dirty="0"/>
              <a:t>귀중</a:t>
            </a:r>
            <a:endParaRPr lang="ko-KR" altLang="ko-KR" sz="1100" b="1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0F1544F-0B6B-4789-A3CB-C7AF5CA72DF9}"/>
              </a:ext>
            </a:extLst>
          </p:cNvPr>
          <p:cNvSpPr/>
          <p:nvPr/>
        </p:nvSpPr>
        <p:spPr>
          <a:xfrm>
            <a:off x="296094" y="2389240"/>
            <a:ext cx="3429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100" dirty="0"/>
              <a:t>※ </a:t>
            </a:r>
            <a:r>
              <a:rPr lang="ko-KR" altLang="en-US" sz="1100" dirty="0"/>
              <a:t>접수번호는 미래교육원에서 기재합니다</a:t>
            </a:r>
            <a:r>
              <a:rPr lang="en-US" altLang="ko-KR" sz="1100" dirty="0"/>
              <a:t>. </a:t>
            </a:r>
            <a:endParaRPr lang="ko-KR" altLang="en-US" sz="11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A5F91D3-E987-4CFD-8771-EFF61D9379E6}"/>
              </a:ext>
            </a:extLst>
          </p:cNvPr>
          <p:cNvSpPr/>
          <p:nvPr/>
        </p:nvSpPr>
        <p:spPr>
          <a:xfrm>
            <a:off x="121022" y="211873"/>
            <a:ext cx="6575613" cy="9478537"/>
          </a:xfrm>
          <a:prstGeom prst="roundRect">
            <a:avLst>
              <a:gd name="adj" fmla="val 4883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graphicFrame>
        <p:nvGraphicFramePr>
          <p:cNvPr id="7" name="내용 개체 틀 3">
            <a:extLst>
              <a:ext uri="{FF2B5EF4-FFF2-40B4-BE49-F238E27FC236}">
                <a16:creationId xmlns:a16="http://schemas.microsoft.com/office/drawing/2014/main" id="{3733CA31-C97A-5389-8494-3801D6A0F6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372426"/>
              </p:ext>
            </p:extLst>
          </p:nvPr>
        </p:nvGraphicFramePr>
        <p:xfrm>
          <a:off x="347477" y="5964190"/>
          <a:ext cx="6145207" cy="169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032">
                  <a:extLst>
                    <a:ext uri="{9D8B030D-6E8A-4147-A177-3AD203B41FA5}">
                      <a16:colId xmlns:a16="http://schemas.microsoft.com/office/drawing/2014/main" val="27726108"/>
                    </a:ext>
                  </a:extLst>
                </a:gridCol>
                <a:gridCol w="1652675">
                  <a:extLst>
                    <a:ext uri="{9D8B030D-6E8A-4147-A177-3AD203B41FA5}">
                      <a16:colId xmlns:a16="http://schemas.microsoft.com/office/drawing/2014/main" val="1572500243"/>
                    </a:ext>
                  </a:extLst>
                </a:gridCol>
                <a:gridCol w="1851103">
                  <a:extLst>
                    <a:ext uri="{9D8B030D-6E8A-4147-A177-3AD203B41FA5}">
                      <a16:colId xmlns:a16="http://schemas.microsoft.com/office/drawing/2014/main" val="2746196779"/>
                    </a:ext>
                  </a:extLst>
                </a:gridCol>
                <a:gridCol w="1414397">
                  <a:extLst>
                    <a:ext uri="{9D8B030D-6E8A-4147-A177-3AD203B41FA5}">
                      <a16:colId xmlns:a16="http://schemas.microsoft.com/office/drawing/2014/main" val="4105748321"/>
                    </a:ext>
                  </a:extLst>
                </a:gridCol>
              </a:tblGrid>
              <a:tr h="338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회 사 명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직 위</a:t>
                      </a:r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353765"/>
                  </a:ext>
                </a:extLst>
              </a:tr>
              <a:tr h="338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업종</a:t>
                      </a:r>
                      <a:r>
                        <a:rPr lang="en-US" altLang="ko-KR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050" b="1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주요생상품</a:t>
                      </a:r>
                      <a:endParaRPr lang="ko-KR" altLang="en-US" sz="1050" b="1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회계담당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294691"/>
                  </a:ext>
                </a:extLst>
              </a:tr>
              <a:tr h="338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주소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05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우편번호</a:t>
                      </a:r>
                      <a:r>
                        <a:rPr lang="en-US" altLang="ko-KR" sz="105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567691"/>
                  </a:ext>
                </a:extLst>
              </a:tr>
              <a:tr h="338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전화번호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FAX</a:t>
                      </a:r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86740"/>
                  </a:ext>
                </a:extLst>
              </a:tr>
              <a:tr h="3380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홈페이지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248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241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572</TotalTime>
  <Words>104</Words>
  <Application>Microsoft Office PowerPoint</Application>
  <PresentationFormat>A4 용지(210x297mm)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숙명 미래혁신 최고경영자과정 입학원서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CAK</cp:lastModifiedBy>
  <cp:revision>117</cp:revision>
  <cp:lastPrinted>2026-01-06T04:19:38Z</cp:lastPrinted>
  <dcterms:created xsi:type="dcterms:W3CDTF">2016-07-12T08:49:40Z</dcterms:created>
  <dcterms:modified xsi:type="dcterms:W3CDTF">2026-01-21T06:58:15Z</dcterms:modified>
</cp:coreProperties>
</file>