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notesMasterIdLst>
    <p:notesMasterId r:id="rId11"/>
  </p:notesMasterIdLst>
  <p:sldIdLst>
    <p:sldId id="288" r:id="rId2"/>
    <p:sldId id="301" r:id="rId3"/>
    <p:sldId id="295" r:id="rId4"/>
    <p:sldId id="298" r:id="rId5"/>
    <p:sldId id="303" r:id="rId6"/>
    <p:sldId id="304" r:id="rId7"/>
    <p:sldId id="305" r:id="rId8"/>
    <p:sldId id="307" r:id="rId9"/>
    <p:sldId id="306" r:id="rId10"/>
  </p:sldIdLst>
  <p:sldSz cx="9144000" cy="6858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B50B9D"/>
    <a:srgbClr val="273C10"/>
    <a:srgbClr val="006666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밝은 스타일 2 - 강조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E25E649-3F16-4E02-A733-19D2CDBF48F0}" styleName="보통 스타일 3 - 강조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어두운 스타일 1 - 강조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B4B98B0-60AC-42C2-AFA5-B58CD77FA1E5}" styleName="밝은 스타일 1 - 강조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688" autoAdjust="0"/>
    <p:restoredTop sz="94560" autoAdjust="0"/>
  </p:normalViewPr>
  <p:slideViewPr>
    <p:cSldViewPr>
      <p:cViewPr>
        <p:scale>
          <a:sx n="120" d="100"/>
          <a:sy n="120" d="100"/>
        </p:scale>
        <p:origin x="-186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674E61-47B3-4493-96D7-2CCEE088E3FE}" type="datetimeFigureOut">
              <a:rPr lang="ko-KR" altLang="en-US" smtClean="0"/>
              <a:t>2016-03-02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0FE1B7-628E-4685-BDD1-6B12DD2ED6D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22657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FE1B7-628E-4685-BDD1-6B12DD2ED6D7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81443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각 삼각형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grpSp>
        <p:nvGrpSpPr>
          <p:cNvPr id="2" name="그룹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자유형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8" name="자유형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1" name="자유형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fontAlgn="base" latinLnBrk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직선 연결선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5F936C9-4760-46BC-BBA4-409BFB55FC27}" type="datetimeFigureOut">
              <a:rPr lang="ko-KR" altLang="en-US" smtClean="0"/>
              <a:pPr/>
              <a:t>2016-03-02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ko-KR" altLang="en-US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151F60D-5D5D-485E-ABF3-D30D332050A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289711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2016-03-02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1367233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2016-03-02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386805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2016-03-02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44248853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2016-03-02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갈매기형 수장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갈매기형 수장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8227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2016-03-02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8" name="제목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4845485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2016-03-02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4851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2016-03-02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443214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2016-03-02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46278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2016-03-02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0397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2016-03-02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" name="직각 삼각형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직선 연결선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갈매기형 수장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갈매기형 수장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3027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자유형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" name="자유형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" name="직각 삼각형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직선 연결선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F936C9-4760-46BC-BBA4-409BFB55FC27}" type="datetimeFigureOut">
              <a:rPr lang="ko-KR" altLang="en-US" smtClean="0">
                <a:solidFill>
                  <a:prstClr val="black"/>
                </a:solidFill>
                <a:latin typeface="굴림" pitchFamily="50" charset="-127"/>
                <a:ea typeface="굴림" pitchFamily="50" charset="-127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2016-03-02</a:t>
            </a:fld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151F60D-5D5D-485E-ABF3-D30D332050A5}" type="slidenum">
              <a:rPr lang="ko-KR" altLang="en-US" smtClean="0">
                <a:solidFill>
                  <a:prstClr val="black"/>
                </a:solidFill>
                <a:latin typeface="굴림" pitchFamily="50" charset="-127"/>
                <a:ea typeface="굴림" pitchFamily="50" charset="-127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11" name="Picture 7" descr="08_master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8" descr="06"/>
          <p:cNvPicPr>
            <a:picLocks noChangeAspect="1" noChangeArrowheads="1"/>
          </p:cNvPicPr>
          <p:nvPr userDrawn="1"/>
        </p:nvPicPr>
        <p:blipFill>
          <a:blip r:embed="rId15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4413" y="288925"/>
            <a:ext cx="145097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5556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ransition>
    <p:zoom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1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1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1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1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1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49" name="_x121079560" descr="EMB0000628c619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528130" y="1268759"/>
            <a:ext cx="82089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200" b="1" dirty="0" smtClean="0">
                <a:solidFill>
                  <a:schemeClr val="tx2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건설업 보수총액 산정 계산기</a:t>
            </a:r>
            <a:r>
              <a:rPr lang="ko-KR" altLang="en-US" sz="36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endParaRPr lang="ko-KR" altLang="en-US" sz="3600" b="1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1331638" y="2161541"/>
            <a:ext cx="662473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고딕"/>
                <a:ea typeface="HY헤드라인M" panose="02030600000101010101" pitchFamily="18" charset="-127"/>
              </a:rPr>
              <a:t>     &lt;</a:t>
            </a:r>
            <a:r>
              <a:rPr lang="ko-KR" alt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anose="02030600000101010101" pitchFamily="18" charset="-127"/>
                <a:ea typeface="HY울릉도B" panose="02030600000101010101" pitchFamily="18" charset="-127"/>
              </a:rPr>
              <a:t>보수총액 산정 </a:t>
            </a:r>
            <a:r>
              <a:rPr lang="ko-KR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anose="02030600000101010101" pitchFamily="18" charset="-127"/>
                <a:ea typeface="HY울릉도B" panose="02030600000101010101" pitchFamily="18" charset="-127"/>
              </a:rPr>
              <a:t>계산기</a:t>
            </a:r>
            <a:r>
              <a:rPr lang="ko-KR" alt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anose="02030600000101010101" pitchFamily="18" charset="-127"/>
                <a:ea typeface="HY울릉도B" panose="02030600000101010101" pitchFamily="18" charset="-127"/>
              </a:rPr>
              <a:t>로</a:t>
            </a:r>
            <a:r>
              <a:rPr lang="ko-KR" altLang="en-U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anose="02030600000101010101" pitchFamily="18" charset="-127"/>
                <a:ea typeface="HY울릉도B" panose="02030600000101010101" pitchFamily="18" charset="-127"/>
              </a:rPr>
              <a:t> </a:t>
            </a:r>
            <a:r>
              <a:rPr lang="ko-KR" alt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고딕"/>
                <a:ea typeface="HY헤드라인M" panose="02030600000101010101" pitchFamily="18" charset="-127"/>
              </a:rPr>
              <a:t>쉽고 간편하게 </a:t>
            </a:r>
            <a:endParaRPr lang="en-US" altLang="ko-KR" sz="20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고딕"/>
              <a:ea typeface="HY헤드라인M" panose="02030600000101010101" pitchFamily="18" charset="-127"/>
            </a:endParaRPr>
          </a:p>
          <a:p>
            <a:r>
              <a:rPr lang="ko-KR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고딕"/>
                <a:ea typeface="HY헤드라인M" panose="02030600000101010101" pitchFamily="18" charset="-127"/>
              </a:rPr>
              <a:t>           고용</a:t>
            </a:r>
            <a:r>
              <a:rPr lang="en-US" altLang="ko-KR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고딕"/>
                <a:ea typeface="HY헤드라인M" panose="02030600000101010101" pitchFamily="18" charset="-127"/>
              </a:rPr>
              <a:t>·</a:t>
            </a:r>
            <a:r>
              <a:rPr lang="ko-KR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고딕"/>
                <a:ea typeface="HY헤드라인M" panose="02030600000101010101" pitchFamily="18" charset="-127"/>
              </a:rPr>
              <a:t>산재보험료를</a:t>
            </a:r>
            <a:r>
              <a:rPr lang="en-US" altLang="ko-KR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고딕"/>
                <a:ea typeface="HY헤드라인M" panose="02030600000101010101" pitchFamily="18" charset="-127"/>
              </a:rPr>
              <a:t> </a:t>
            </a:r>
            <a:r>
              <a:rPr lang="ko-KR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고딕"/>
                <a:ea typeface="HY헤드라인M" panose="02030600000101010101" pitchFamily="18" charset="-127"/>
              </a:rPr>
              <a:t>미리 계산 해 볼 수 있습니다</a:t>
            </a:r>
            <a:r>
              <a:rPr lang="en-US" altLang="ko-KR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고딕"/>
                <a:ea typeface="HY헤드라인M" panose="02030600000101010101" pitchFamily="18" charset="-127"/>
              </a:rPr>
              <a:t>&gt;</a:t>
            </a:r>
            <a:endParaRPr lang="en-US" altLang="ko-KR" sz="2000" b="1" dirty="0">
              <a:solidFill>
                <a:srgbClr val="FF0000"/>
              </a:solidFill>
              <a:latin typeface="맑은고딕"/>
              <a:ea typeface="HY헤드라인M" panose="02030600000101010101" pitchFamily="18" charset="-127"/>
            </a:endParaRPr>
          </a:p>
        </p:txBody>
      </p:sp>
      <p:grpSp>
        <p:nvGrpSpPr>
          <p:cNvPr id="11" name="그룹 10"/>
          <p:cNvGrpSpPr/>
          <p:nvPr/>
        </p:nvGrpSpPr>
        <p:grpSpPr>
          <a:xfrm>
            <a:off x="3134041" y="4927180"/>
            <a:ext cx="3092587" cy="1085924"/>
            <a:chOff x="3534085" y="5551488"/>
            <a:chExt cx="3092587" cy="1085924"/>
          </a:xfrm>
        </p:grpSpPr>
        <p:pic>
          <p:nvPicPr>
            <p:cNvPr id="12" name="Picture 2" descr="근로복지공단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2866" r="71710"/>
            <a:stretch/>
          </p:blipFill>
          <p:spPr bwMode="auto">
            <a:xfrm>
              <a:off x="3534085" y="5551488"/>
              <a:ext cx="657532" cy="9343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4069561" y="5621749"/>
              <a:ext cx="2557111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3000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근로복지공단</a:t>
              </a:r>
              <a:endParaRPr lang="en-US" altLang="ko-KR" sz="3000" dirty="0" smtClean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algn="ctr"/>
              <a:r>
                <a:rPr lang="ko-KR" altLang="en-US" sz="3000" spc="700" dirty="0" err="1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보험재정부</a:t>
              </a:r>
              <a:endParaRPr lang="ko-KR" altLang="en-US" sz="3000" spc="700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2410418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2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49" name="_x121079560" descr="EMB0000628c619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5536" y="908720"/>
            <a:ext cx="335758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4800">
                <a:solidFill>
                  <a:schemeClr val="accent1">
                    <a:lumMod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HY헤드라인M" pitchFamily="18" charset="-127"/>
                <a:ea typeface="HY헤드라인M" pitchFamily="18" charset="-127"/>
              </a:rPr>
              <a:t>CONTENTS</a:t>
            </a:r>
            <a:endParaRPr lang="ko-KR" altLang="en-US" sz="4800">
              <a:solidFill>
                <a:schemeClr val="accent1">
                  <a:lumMod val="50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6" name="그룹 5"/>
          <p:cNvGrpSpPr/>
          <p:nvPr/>
        </p:nvGrpSpPr>
        <p:grpSpPr>
          <a:xfrm>
            <a:off x="395536" y="2498962"/>
            <a:ext cx="8246243" cy="770234"/>
            <a:chOff x="342900" y="1198836"/>
            <a:chExt cx="7424518" cy="889476"/>
          </a:xfrm>
          <a:blipFill>
            <a:blip r:embed="rId3"/>
            <a:tile tx="0" ty="0" sx="100000" sy="100000" flip="none" algn="tl"/>
          </a:blipFill>
        </p:grpSpPr>
        <p:sp>
          <p:nvSpPr>
            <p:cNvPr id="7" name="모서리가 둥근 직사각형 6"/>
            <p:cNvSpPr/>
            <p:nvPr/>
          </p:nvSpPr>
          <p:spPr>
            <a:xfrm>
              <a:off x="632850" y="1248909"/>
              <a:ext cx="7134568" cy="804457"/>
            </a:xfrm>
            <a:prstGeom prst="roundRect">
              <a:avLst>
                <a:gd name="adj" fmla="val 49544"/>
              </a:avLst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grpSp>
          <p:nvGrpSpPr>
            <p:cNvPr id="8" name="그룹 7"/>
            <p:cNvGrpSpPr/>
            <p:nvPr/>
          </p:nvGrpSpPr>
          <p:grpSpPr>
            <a:xfrm>
              <a:off x="342900" y="1198836"/>
              <a:ext cx="915795" cy="889476"/>
              <a:chOff x="1245845" y="1662885"/>
              <a:chExt cx="876300" cy="876300"/>
            </a:xfrm>
            <a:grpFill/>
          </p:grpSpPr>
          <p:sp>
            <p:nvSpPr>
              <p:cNvPr id="10" name="타원 9"/>
              <p:cNvSpPr/>
              <p:nvPr/>
            </p:nvSpPr>
            <p:spPr>
              <a:xfrm>
                <a:off x="1245845" y="1662885"/>
                <a:ext cx="876300" cy="876300"/>
              </a:xfrm>
              <a:prstGeom prst="ellipse">
                <a:avLst/>
              </a:prstGeom>
              <a:grpFill/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1" name="타원 10"/>
              <p:cNvSpPr/>
              <p:nvPr/>
            </p:nvSpPr>
            <p:spPr>
              <a:xfrm>
                <a:off x="1354203" y="1771242"/>
                <a:ext cx="659585" cy="659585"/>
              </a:xfrm>
              <a:prstGeom prst="ellipse">
                <a:avLst/>
              </a:prstGeom>
              <a:grpFill/>
              <a:ln>
                <a:solidFill>
                  <a:schemeClr val="bg1">
                    <a:lumMod val="65000"/>
                  </a:schemeClr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3200" b="1" smtClean="0">
                    <a:solidFill>
                      <a:schemeClr val="tx1"/>
                    </a:solidFill>
                  </a:rPr>
                  <a:t>1</a:t>
                </a:r>
                <a:endParaRPr lang="ko-KR" altLang="en-US" sz="3200" b="1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9" name="TextBox 8">
              <a:hlinkClick r:id="" action="ppaction://noaction"/>
            </p:cNvPr>
            <p:cNvSpPr txBox="1"/>
            <p:nvPr/>
          </p:nvSpPr>
          <p:spPr>
            <a:xfrm>
              <a:off x="1289341" y="1317951"/>
              <a:ext cx="6282710" cy="53313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ko-KR" altLang="en-US" sz="240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건설업 등 보험료 성실신고 자가검증시스템 도입  </a:t>
              </a:r>
              <a:endParaRPr lang="ko-KR" altLang="en-US" sz="240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grpSp>
        <p:nvGrpSpPr>
          <p:cNvPr id="12" name="그룹 11"/>
          <p:cNvGrpSpPr/>
          <p:nvPr/>
        </p:nvGrpSpPr>
        <p:grpSpPr>
          <a:xfrm>
            <a:off x="394417" y="3582260"/>
            <a:ext cx="8246243" cy="770234"/>
            <a:chOff x="342900" y="1198836"/>
            <a:chExt cx="7424518" cy="889476"/>
          </a:xfrm>
          <a:blipFill>
            <a:blip r:embed="rId3"/>
            <a:tile tx="0" ty="0" sx="100000" sy="100000" flip="none" algn="tl"/>
          </a:blipFill>
        </p:grpSpPr>
        <p:sp>
          <p:nvSpPr>
            <p:cNvPr id="13" name="모서리가 둥근 직사각형 12"/>
            <p:cNvSpPr/>
            <p:nvPr/>
          </p:nvSpPr>
          <p:spPr>
            <a:xfrm>
              <a:off x="632850" y="1248909"/>
              <a:ext cx="7134568" cy="804457"/>
            </a:xfrm>
            <a:prstGeom prst="roundRect">
              <a:avLst>
                <a:gd name="adj" fmla="val 49544"/>
              </a:avLst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grpSp>
          <p:nvGrpSpPr>
            <p:cNvPr id="14" name="그룹 13"/>
            <p:cNvGrpSpPr/>
            <p:nvPr/>
          </p:nvGrpSpPr>
          <p:grpSpPr>
            <a:xfrm>
              <a:off x="342900" y="1198836"/>
              <a:ext cx="915795" cy="889476"/>
              <a:chOff x="1245845" y="1662885"/>
              <a:chExt cx="876300" cy="876300"/>
            </a:xfrm>
            <a:grpFill/>
          </p:grpSpPr>
          <p:sp>
            <p:nvSpPr>
              <p:cNvPr id="16" name="타원 15"/>
              <p:cNvSpPr/>
              <p:nvPr/>
            </p:nvSpPr>
            <p:spPr>
              <a:xfrm>
                <a:off x="1245845" y="1662885"/>
                <a:ext cx="876300" cy="876300"/>
              </a:xfrm>
              <a:prstGeom prst="ellipse">
                <a:avLst/>
              </a:prstGeom>
              <a:grpFill/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7" name="타원 16"/>
              <p:cNvSpPr/>
              <p:nvPr/>
            </p:nvSpPr>
            <p:spPr>
              <a:xfrm>
                <a:off x="1354203" y="1771242"/>
                <a:ext cx="659585" cy="659585"/>
              </a:xfrm>
              <a:prstGeom prst="ellipse">
                <a:avLst/>
              </a:prstGeom>
              <a:grpFill/>
              <a:ln>
                <a:solidFill>
                  <a:schemeClr val="bg1">
                    <a:lumMod val="65000"/>
                  </a:schemeClr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3200" b="1">
                    <a:solidFill>
                      <a:schemeClr val="tx1"/>
                    </a:solidFill>
                  </a:rPr>
                  <a:t>2</a:t>
                </a:r>
                <a:endParaRPr lang="ko-KR" altLang="en-US" sz="3200" b="1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5" name="TextBox 14">
              <a:hlinkClick r:id="" action="ppaction://noaction"/>
            </p:cNvPr>
            <p:cNvSpPr txBox="1"/>
            <p:nvPr/>
          </p:nvSpPr>
          <p:spPr>
            <a:xfrm>
              <a:off x="1289341" y="1317951"/>
              <a:ext cx="6282710" cy="53313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ko-KR" altLang="en-US" sz="240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보험료 산정 계산기 토탈서비스 사용 안내  </a:t>
              </a:r>
              <a:endParaRPr lang="ko-KR" altLang="en-US" sz="240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grpSp>
        <p:nvGrpSpPr>
          <p:cNvPr id="18" name="그룹 17"/>
          <p:cNvGrpSpPr/>
          <p:nvPr/>
        </p:nvGrpSpPr>
        <p:grpSpPr>
          <a:xfrm>
            <a:off x="423389" y="4653136"/>
            <a:ext cx="8246243" cy="770234"/>
            <a:chOff x="342900" y="1198836"/>
            <a:chExt cx="7424518" cy="889476"/>
          </a:xfrm>
          <a:blipFill>
            <a:blip r:embed="rId3"/>
            <a:tile tx="0" ty="0" sx="100000" sy="100000" flip="none" algn="tl"/>
          </a:blipFill>
        </p:grpSpPr>
        <p:sp>
          <p:nvSpPr>
            <p:cNvPr id="19" name="모서리가 둥근 직사각형 18"/>
            <p:cNvSpPr/>
            <p:nvPr/>
          </p:nvSpPr>
          <p:spPr>
            <a:xfrm>
              <a:off x="632850" y="1248909"/>
              <a:ext cx="7134568" cy="804457"/>
            </a:xfrm>
            <a:prstGeom prst="roundRect">
              <a:avLst>
                <a:gd name="adj" fmla="val 49544"/>
              </a:avLst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grpSp>
          <p:nvGrpSpPr>
            <p:cNvPr id="20" name="그룹 19"/>
            <p:cNvGrpSpPr/>
            <p:nvPr/>
          </p:nvGrpSpPr>
          <p:grpSpPr>
            <a:xfrm>
              <a:off x="342900" y="1198836"/>
              <a:ext cx="915795" cy="889476"/>
              <a:chOff x="1245845" y="1662885"/>
              <a:chExt cx="876300" cy="876300"/>
            </a:xfrm>
            <a:grpFill/>
          </p:grpSpPr>
          <p:sp>
            <p:nvSpPr>
              <p:cNvPr id="22" name="타원 21"/>
              <p:cNvSpPr/>
              <p:nvPr/>
            </p:nvSpPr>
            <p:spPr>
              <a:xfrm>
                <a:off x="1245845" y="1662885"/>
                <a:ext cx="876300" cy="876300"/>
              </a:xfrm>
              <a:prstGeom prst="ellipse">
                <a:avLst/>
              </a:prstGeom>
              <a:grpFill/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3" name="타원 22"/>
              <p:cNvSpPr/>
              <p:nvPr/>
            </p:nvSpPr>
            <p:spPr>
              <a:xfrm>
                <a:off x="1354203" y="1771242"/>
                <a:ext cx="659585" cy="659585"/>
              </a:xfrm>
              <a:prstGeom prst="ellipse">
                <a:avLst/>
              </a:prstGeom>
              <a:grpFill/>
              <a:ln>
                <a:solidFill>
                  <a:schemeClr val="bg1">
                    <a:lumMod val="65000"/>
                  </a:schemeClr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3200" b="1" smtClean="0">
                    <a:solidFill>
                      <a:schemeClr val="tx1"/>
                    </a:solidFill>
                  </a:rPr>
                  <a:t>3</a:t>
                </a:r>
                <a:endParaRPr lang="ko-KR" altLang="en-US" sz="3200" b="1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1" name="TextBox 20">
              <a:hlinkClick r:id="" action="ppaction://noaction"/>
            </p:cNvPr>
            <p:cNvSpPr txBox="1"/>
            <p:nvPr/>
          </p:nvSpPr>
          <p:spPr>
            <a:xfrm>
              <a:off x="1289341" y="1317951"/>
              <a:ext cx="6282710" cy="53313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ko-KR" altLang="en-US" sz="240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유의사항 및 향후 추진 계획  </a:t>
              </a:r>
              <a:endParaRPr lang="ko-KR" altLang="en-US" sz="240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1307586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49" name="_x121079560" descr="EMB0000628c619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직사각형 17"/>
          <p:cNvSpPr/>
          <p:nvPr/>
        </p:nvSpPr>
        <p:spPr>
          <a:xfrm>
            <a:off x="85725" y="933450"/>
            <a:ext cx="8944574" cy="5838827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198176" y="195590"/>
            <a:ext cx="871967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ko-KR" altLang="en-US" sz="280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건설업 </a:t>
            </a:r>
            <a:r>
              <a:rPr lang="ko-KR" altLang="en-US" sz="2800">
                <a:latin typeface="HY헤드라인M" panose="02030600000101010101" pitchFamily="18" charset="-127"/>
                <a:ea typeface="HY헤드라인M" panose="02030600000101010101" pitchFamily="18" charset="-127"/>
              </a:rPr>
              <a:t>등 보험료 성실신고 자가검증시스템 </a:t>
            </a:r>
            <a:r>
              <a:rPr lang="ko-KR" altLang="en-US" sz="280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도입</a:t>
            </a:r>
            <a:endParaRPr lang="en-US" altLang="ko-KR" sz="280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en-US" altLang="ko-KR" sz="240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endParaRPr lang="ko-KR" altLang="en-US" sz="240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7" name="모서리가 둥근 직사각형 6"/>
          <p:cNvSpPr/>
          <p:nvPr/>
        </p:nvSpPr>
        <p:spPr>
          <a:xfrm>
            <a:off x="408797" y="1412776"/>
            <a:ext cx="8463922" cy="4608512"/>
          </a:xfrm>
          <a:prstGeom prst="roundRect">
            <a:avLst>
              <a:gd name="adj" fmla="val 7544"/>
            </a:avLst>
          </a:prstGeom>
          <a:solidFill>
            <a:schemeClr val="bg1"/>
          </a:solidFill>
          <a:ln w="25400">
            <a:solidFill>
              <a:srgbClr val="085091"/>
            </a:solidFill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endParaRPr lang="en-US" altLang="ko-KR" sz="1600" b="1" dirty="0" smtClean="0">
              <a:solidFill>
                <a:srgbClr val="0000FF"/>
              </a:solidFill>
            </a:endParaRPr>
          </a:p>
          <a:p>
            <a:pPr fontAlgn="base"/>
            <a:endParaRPr lang="en-US" altLang="ko-KR" sz="1600" b="1" dirty="0" smtClean="0">
              <a:solidFill>
                <a:srgbClr val="0000FF"/>
              </a:solidFill>
            </a:endParaRPr>
          </a:p>
          <a:p>
            <a:pPr fontAlgn="base"/>
            <a:endParaRPr lang="en-US" altLang="ko-KR" sz="1600" b="1" dirty="0" smtClean="0">
              <a:solidFill>
                <a:srgbClr val="0000FF"/>
              </a:solidFill>
            </a:endParaRPr>
          </a:p>
          <a:p>
            <a:pPr fontAlgn="base"/>
            <a:endParaRPr lang="en-US" altLang="ko-KR" sz="1600" b="1" dirty="0">
              <a:solidFill>
                <a:srgbClr val="0000FF"/>
              </a:solidFill>
            </a:endParaRPr>
          </a:p>
          <a:p>
            <a:pPr fontAlgn="base"/>
            <a:endParaRPr lang="en-US" altLang="ko-KR" sz="1600" b="1" dirty="0" smtClean="0">
              <a:solidFill>
                <a:srgbClr val="0000FF"/>
              </a:solidFill>
            </a:endParaRPr>
          </a:p>
          <a:p>
            <a:pPr fontAlgn="base"/>
            <a:r>
              <a:rPr lang="ko-KR" altLang="en-US" sz="1600" b="1" dirty="0" smtClean="0">
                <a:solidFill>
                  <a:srgbClr val="0000FF"/>
                </a:solidFill>
              </a:rPr>
              <a:t>◎ </a:t>
            </a:r>
            <a:r>
              <a:rPr lang="ko-KR" altLang="en-US" sz="1600" b="1" dirty="0" smtClean="0">
                <a:solidFill>
                  <a:schemeClr val="tx1"/>
                </a:solidFill>
              </a:rPr>
              <a:t>확정보험료 보수총액 산정에 있어 많은 노력과 시간이 소요되는 불편함을 해소하고</a:t>
            </a:r>
            <a:endParaRPr lang="en-US" altLang="ko-KR" sz="1600" b="1" dirty="0" smtClean="0">
              <a:solidFill>
                <a:schemeClr val="tx1"/>
              </a:solidFill>
            </a:endParaRPr>
          </a:p>
          <a:p>
            <a:pPr fontAlgn="base"/>
            <a:r>
              <a:rPr lang="en-US" altLang="ko-KR" sz="1600" b="1" dirty="0">
                <a:solidFill>
                  <a:schemeClr val="tx1"/>
                </a:solidFill>
              </a:rPr>
              <a:t> </a:t>
            </a:r>
            <a:r>
              <a:rPr lang="en-US" altLang="ko-KR" sz="1600" b="1" dirty="0" smtClean="0">
                <a:solidFill>
                  <a:schemeClr val="tx1"/>
                </a:solidFill>
              </a:rPr>
              <a:t>   </a:t>
            </a:r>
            <a:r>
              <a:rPr lang="ko-KR" altLang="en-US" sz="1600" b="1" dirty="0" smtClean="0">
                <a:solidFill>
                  <a:schemeClr val="tx1"/>
                </a:solidFill>
              </a:rPr>
              <a:t>잘못 산정하는 사례 등을 예방하기 위하여 </a:t>
            </a:r>
            <a:r>
              <a:rPr lang="ko-KR" altLang="en-US" sz="1600" b="1" dirty="0" smtClean="0">
                <a:solidFill>
                  <a:schemeClr val="accent2">
                    <a:lumMod val="75000"/>
                  </a:schemeClr>
                </a:solidFill>
              </a:rPr>
              <a:t>이해하기 쉽고 간편하게 보수총액을 계산해 </a:t>
            </a:r>
            <a:endParaRPr lang="en-US" altLang="ko-KR" sz="16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fontAlgn="base"/>
            <a:r>
              <a:rPr lang="en-US" altLang="ko-KR" sz="16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altLang="ko-KR" sz="1600" b="1" dirty="0" smtClean="0">
                <a:solidFill>
                  <a:schemeClr val="accent2">
                    <a:lumMod val="75000"/>
                  </a:schemeClr>
                </a:solidFill>
              </a:rPr>
              <a:t>   </a:t>
            </a:r>
            <a:r>
              <a:rPr lang="ko-KR" altLang="en-US" sz="1600" b="1" dirty="0" smtClean="0">
                <a:solidFill>
                  <a:schemeClr val="accent2">
                    <a:lumMod val="75000"/>
                  </a:schemeClr>
                </a:solidFill>
              </a:rPr>
              <a:t>볼 수 있는 </a:t>
            </a:r>
            <a:r>
              <a:rPr lang="en-US" altLang="ko-KR" sz="1600" b="1" dirty="0" smtClean="0">
                <a:solidFill>
                  <a:schemeClr val="accent2">
                    <a:lumMod val="75000"/>
                  </a:schemeClr>
                </a:solidFill>
              </a:rPr>
              <a:t>“</a:t>
            </a:r>
            <a:r>
              <a:rPr lang="ko-KR" altLang="en-US" sz="1600" b="1" dirty="0" smtClean="0">
                <a:solidFill>
                  <a:schemeClr val="accent2">
                    <a:lumMod val="75000"/>
                  </a:schemeClr>
                </a:solidFill>
              </a:rPr>
              <a:t>보수총액 산정 계산기 및 체크리스트</a:t>
            </a:r>
            <a:r>
              <a:rPr lang="en-US" altLang="ko-KR" sz="1600" b="1" dirty="0" smtClean="0">
                <a:solidFill>
                  <a:schemeClr val="accent2">
                    <a:lumMod val="75000"/>
                  </a:schemeClr>
                </a:solidFill>
              </a:rPr>
              <a:t>” </a:t>
            </a:r>
            <a:r>
              <a:rPr lang="ko-KR" altLang="en-US" sz="1600" b="1" dirty="0" smtClean="0">
                <a:solidFill>
                  <a:schemeClr val="accent2">
                    <a:lumMod val="75000"/>
                  </a:schemeClr>
                </a:solidFill>
              </a:rPr>
              <a:t>서비스 제공</a:t>
            </a:r>
            <a:endParaRPr lang="en-US" altLang="ko-KR" sz="16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fontAlgn="base"/>
            <a:endParaRPr lang="en-US" altLang="ko-KR" sz="1600" b="1" dirty="0" smtClean="0">
              <a:solidFill>
                <a:srgbClr val="0000FF"/>
              </a:solidFill>
            </a:endParaRPr>
          </a:p>
          <a:p>
            <a:pPr fontAlgn="base"/>
            <a:r>
              <a:rPr lang="en-US" altLang="ko-KR" sz="1600" b="1" dirty="0" smtClean="0">
                <a:solidFill>
                  <a:srgbClr val="0000FF"/>
                </a:solidFill>
              </a:rPr>
              <a:t>  </a:t>
            </a:r>
            <a:r>
              <a:rPr lang="ko-KR" altLang="ko-KR" b="1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▶</a:t>
            </a:r>
            <a:r>
              <a:rPr lang="en-US" altLang="ko-KR" b="1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b="1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보험료신고 보수총액 산정 계산기 </a:t>
            </a:r>
            <a:r>
              <a:rPr lang="ko-KR" altLang="en-US" b="1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사용 안내</a:t>
            </a:r>
            <a:r>
              <a:rPr lang="en-US" altLang="ko-KR" b="1" dirty="0" smtClean="0">
                <a:solidFill>
                  <a:schemeClr val="tx1"/>
                </a:solidFill>
              </a:rPr>
              <a:t>   </a:t>
            </a:r>
            <a:endParaRPr lang="en-US" altLang="ko-KR" b="1" dirty="0">
              <a:solidFill>
                <a:schemeClr val="tx1"/>
              </a:solidFill>
            </a:endParaRPr>
          </a:p>
          <a:p>
            <a:pPr fontAlgn="base"/>
            <a:endParaRPr lang="en-US" altLang="ko-KR" sz="1600" b="1" dirty="0" smtClean="0">
              <a:solidFill>
                <a:schemeClr val="tx1"/>
              </a:solidFill>
            </a:endParaRPr>
          </a:p>
          <a:p>
            <a:pPr fontAlgn="base"/>
            <a:endParaRPr lang="en-US" altLang="ko-KR" sz="1600" b="1" dirty="0">
              <a:solidFill>
                <a:schemeClr val="tx1"/>
              </a:solidFill>
            </a:endParaRPr>
          </a:p>
          <a:p>
            <a:pPr fontAlgn="base"/>
            <a:endParaRPr lang="en-US" altLang="ko-KR" sz="1600" b="1" dirty="0" smtClean="0">
              <a:solidFill>
                <a:schemeClr val="tx1"/>
              </a:solidFill>
              <a:latin typeface="맑은 고딕"/>
              <a:ea typeface="맑은 고딕"/>
            </a:endParaRPr>
          </a:p>
          <a:p>
            <a:pPr fontAlgn="base"/>
            <a:endParaRPr lang="en-US" altLang="ko-KR" sz="1600" b="1" dirty="0" smtClean="0">
              <a:solidFill>
                <a:schemeClr val="tx1"/>
              </a:solidFill>
              <a:latin typeface="맑은 고딕"/>
            </a:endParaRPr>
          </a:p>
          <a:p>
            <a:pPr fontAlgn="base"/>
            <a:r>
              <a:rPr lang="en-US" altLang="ko-KR" sz="1600" b="1" dirty="0" smtClean="0">
                <a:solidFill>
                  <a:schemeClr val="tx1"/>
                </a:solidFill>
                <a:latin typeface="맑은 고딕"/>
              </a:rPr>
              <a:t>① </a:t>
            </a:r>
            <a:r>
              <a:rPr lang="en-US" altLang="ko-KR" sz="1600" b="1" dirty="0">
                <a:solidFill>
                  <a:schemeClr val="tx1"/>
                </a:solidFill>
                <a:latin typeface="맑은 고딕"/>
              </a:rPr>
              <a:t>(</a:t>
            </a:r>
            <a:r>
              <a:rPr lang="ko-KR" altLang="en-US" sz="1600" b="1" dirty="0" err="1">
                <a:solidFill>
                  <a:schemeClr val="tx1"/>
                </a:solidFill>
                <a:latin typeface="맑은 고딕"/>
              </a:rPr>
              <a:t>토탈서비스</a:t>
            </a:r>
            <a:r>
              <a:rPr lang="ko-KR" altLang="en-US" sz="1600" b="1" dirty="0">
                <a:solidFill>
                  <a:schemeClr val="tx1"/>
                </a:solidFill>
                <a:latin typeface="맑은 고딕"/>
              </a:rPr>
              <a:t> 접속</a:t>
            </a:r>
            <a:r>
              <a:rPr lang="en-US" altLang="ko-KR" sz="1600" b="1" dirty="0">
                <a:solidFill>
                  <a:schemeClr val="tx1"/>
                </a:solidFill>
                <a:latin typeface="맑은 고딕"/>
              </a:rPr>
              <a:t>) </a:t>
            </a:r>
            <a:r>
              <a:rPr lang="ko-KR" altLang="en-US" sz="1600" b="1" dirty="0" err="1">
                <a:solidFill>
                  <a:schemeClr val="tx1"/>
                </a:solidFill>
                <a:latin typeface="맑은 고딕"/>
              </a:rPr>
              <a:t>포털사이트를</a:t>
            </a:r>
            <a:r>
              <a:rPr lang="ko-KR" altLang="en-US" sz="1600" b="1" dirty="0">
                <a:solidFill>
                  <a:schemeClr val="tx1"/>
                </a:solidFill>
                <a:latin typeface="맑은 고딕"/>
              </a:rPr>
              <a:t> 통해</a:t>
            </a:r>
            <a:r>
              <a:rPr lang="en-US" altLang="ko-KR" sz="1600" b="1" dirty="0">
                <a:solidFill>
                  <a:schemeClr val="tx1"/>
                </a:solidFill>
                <a:latin typeface="맑은 고딕"/>
              </a:rPr>
              <a:t> </a:t>
            </a:r>
            <a:r>
              <a:rPr lang="en-US" altLang="ko-KR" sz="1600" b="1" dirty="0">
                <a:solidFill>
                  <a:schemeClr val="accent2">
                    <a:lumMod val="75000"/>
                  </a:schemeClr>
                </a:solidFill>
                <a:latin typeface="맑은 고딕"/>
              </a:rPr>
              <a:t>“</a:t>
            </a:r>
            <a:r>
              <a:rPr lang="ko-KR" altLang="en-US" sz="1600" b="1" dirty="0">
                <a:solidFill>
                  <a:schemeClr val="accent2">
                    <a:lumMod val="75000"/>
                  </a:schemeClr>
                </a:solidFill>
                <a:latin typeface="맑은 고딕"/>
              </a:rPr>
              <a:t>고용</a:t>
            </a:r>
            <a:r>
              <a:rPr lang="en-US" altLang="ko-KR" sz="1600" b="1" dirty="0">
                <a:solidFill>
                  <a:schemeClr val="accent2">
                    <a:lumMod val="75000"/>
                  </a:schemeClr>
                </a:solidFill>
                <a:latin typeface="맑은 고딕"/>
              </a:rPr>
              <a:t>·</a:t>
            </a:r>
            <a:r>
              <a:rPr lang="ko-KR" altLang="en-US" sz="1600" b="1" dirty="0">
                <a:solidFill>
                  <a:schemeClr val="accent2">
                    <a:lumMod val="75000"/>
                  </a:schemeClr>
                </a:solidFill>
                <a:latin typeface="맑은 고딕"/>
              </a:rPr>
              <a:t>산재보험 </a:t>
            </a:r>
            <a:r>
              <a:rPr lang="ko-KR" altLang="en-US" sz="1600" b="1" dirty="0" err="1">
                <a:solidFill>
                  <a:schemeClr val="accent2">
                    <a:lumMod val="75000"/>
                  </a:schemeClr>
                </a:solidFill>
                <a:latin typeface="맑은 고딕"/>
              </a:rPr>
              <a:t>토탈서비스</a:t>
            </a:r>
            <a:r>
              <a:rPr lang="en-US" altLang="ko-KR" sz="1600" b="1" dirty="0">
                <a:solidFill>
                  <a:schemeClr val="accent2">
                    <a:lumMod val="75000"/>
                  </a:schemeClr>
                </a:solidFill>
                <a:latin typeface="맑은 고딕"/>
              </a:rPr>
              <a:t>”</a:t>
            </a:r>
            <a:r>
              <a:rPr lang="ko-KR" altLang="en-US" sz="1600" b="1" dirty="0">
                <a:solidFill>
                  <a:schemeClr val="tx1"/>
                </a:solidFill>
                <a:latin typeface="맑은 고딕"/>
              </a:rPr>
              <a:t>를 검색하여 </a:t>
            </a:r>
            <a:r>
              <a:rPr lang="ko-KR" altLang="en-US" sz="1600" b="1" dirty="0" smtClean="0">
                <a:solidFill>
                  <a:schemeClr val="tx1"/>
                </a:solidFill>
                <a:latin typeface="맑은 고딕"/>
              </a:rPr>
              <a:t>접속</a:t>
            </a:r>
            <a:endParaRPr lang="en-US" altLang="ko-KR" sz="1600" b="1" dirty="0" smtClean="0">
              <a:solidFill>
                <a:schemeClr val="tx1"/>
              </a:solidFill>
              <a:latin typeface="맑은 고딕"/>
            </a:endParaRPr>
          </a:p>
          <a:p>
            <a:pPr fontAlgn="base"/>
            <a:r>
              <a:rPr lang="ko-KR" altLang="en-US" sz="1600" b="1" dirty="0" smtClean="0">
                <a:solidFill>
                  <a:schemeClr val="tx1"/>
                </a:solidFill>
                <a:latin typeface="맑은 고딕"/>
              </a:rPr>
              <a:t>    </a:t>
            </a:r>
            <a:r>
              <a:rPr lang="ko-KR" altLang="en-US" sz="1600" b="1" dirty="0" smtClean="0">
                <a:solidFill>
                  <a:schemeClr val="tx1"/>
                </a:solidFill>
                <a:latin typeface="맑은 고딕"/>
                <a:ea typeface="맑은 고딕"/>
              </a:rPr>
              <a:t>후 로그인</a:t>
            </a:r>
            <a:r>
              <a:rPr lang="en-US" altLang="ko-KR" sz="1600" b="1" dirty="0" smtClean="0">
                <a:solidFill>
                  <a:schemeClr val="tx1"/>
                </a:solidFill>
                <a:latin typeface="맑은 고딕"/>
                <a:ea typeface="맑은 고딕"/>
              </a:rPr>
              <a:t>(</a:t>
            </a:r>
            <a:r>
              <a:rPr lang="ko-KR" altLang="en-US" sz="1600" b="1" dirty="0" err="1" smtClean="0">
                <a:solidFill>
                  <a:schemeClr val="tx1"/>
                </a:solidFill>
                <a:latin typeface="맑은 고딕"/>
                <a:ea typeface="맑은 고딕"/>
              </a:rPr>
              <a:t>미가입시</a:t>
            </a:r>
            <a:r>
              <a:rPr lang="ko-KR" altLang="en-US" sz="1600" b="1" dirty="0" smtClean="0">
                <a:solidFill>
                  <a:schemeClr val="tx1"/>
                </a:solidFill>
                <a:latin typeface="맑은 고딕"/>
                <a:ea typeface="맑은 고딕"/>
              </a:rPr>
              <a:t> 회원가입</a:t>
            </a:r>
            <a:r>
              <a:rPr lang="en-US" altLang="ko-KR" sz="1600" b="1" dirty="0" smtClean="0">
                <a:solidFill>
                  <a:schemeClr val="tx1"/>
                </a:solidFill>
                <a:latin typeface="맑은 고딕"/>
                <a:ea typeface="맑은 고딕"/>
              </a:rPr>
              <a:t>)</a:t>
            </a:r>
            <a:endParaRPr lang="en-US" altLang="ko-KR" sz="1600" b="1" dirty="0">
              <a:solidFill>
                <a:schemeClr val="tx1"/>
              </a:solidFill>
              <a:latin typeface="맑은 고딕"/>
              <a:ea typeface="맑은 고딕"/>
            </a:endParaRPr>
          </a:p>
          <a:p>
            <a:pPr fontAlgn="base"/>
            <a:r>
              <a:rPr lang="en-US" altLang="ko-KR" sz="1600" b="1" dirty="0">
                <a:solidFill>
                  <a:schemeClr val="tx1"/>
                </a:solidFill>
              </a:rPr>
              <a:t>② (</a:t>
            </a:r>
            <a:r>
              <a:rPr lang="ko-KR" altLang="en-US" sz="1600" b="1" dirty="0">
                <a:solidFill>
                  <a:schemeClr val="tx1"/>
                </a:solidFill>
              </a:rPr>
              <a:t>민원접수</a:t>
            </a:r>
            <a:r>
              <a:rPr lang="en-US" altLang="ko-KR" sz="1600" b="1" dirty="0">
                <a:solidFill>
                  <a:schemeClr val="tx1"/>
                </a:solidFill>
              </a:rPr>
              <a:t>/</a:t>
            </a:r>
            <a:r>
              <a:rPr lang="ko-KR" altLang="en-US" sz="1600" b="1" dirty="0">
                <a:solidFill>
                  <a:schemeClr val="tx1"/>
                </a:solidFill>
              </a:rPr>
              <a:t>신고</a:t>
            </a:r>
            <a:r>
              <a:rPr lang="en-US" altLang="ko-KR" sz="1600" b="1" dirty="0">
                <a:solidFill>
                  <a:schemeClr val="tx1"/>
                </a:solidFill>
              </a:rPr>
              <a:t>) </a:t>
            </a:r>
            <a:r>
              <a:rPr lang="ko-KR" altLang="en-US" sz="1600" b="1" dirty="0">
                <a:solidFill>
                  <a:schemeClr val="accent2">
                    <a:lumMod val="75000"/>
                  </a:schemeClr>
                </a:solidFill>
              </a:rPr>
              <a:t>좌측 상단 민원접수</a:t>
            </a:r>
            <a:r>
              <a:rPr lang="en-US" altLang="ko-KR" sz="1600" b="1" dirty="0">
                <a:solidFill>
                  <a:schemeClr val="accent2">
                    <a:lumMod val="75000"/>
                  </a:schemeClr>
                </a:solidFill>
              </a:rPr>
              <a:t>/</a:t>
            </a:r>
            <a:r>
              <a:rPr lang="ko-KR" altLang="en-US" sz="1600" b="1" dirty="0">
                <a:solidFill>
                  <a:schemeClr val="accent2">
                    <a:lumMod val="75000"/>
                  </a:schemeClr>
                </a:solidFill>
              </a:rPr>
              <a:t>신고 버튼 </a:t>
            </a:r>
            <a:r>
              <a:rPr lang="ko-KR" altLang="en-US" sz="1600" b="1" dirty="0" smtClean="0">
                <a:solidFill>
                  <a:schemeClr val="tx1"/>
                </a:solidFill>
              </a:rPr>
              <a:t>클릭</a:t>
            </a:r>
            <a:endParaRPr lang="en-US" altLang="ko-KR" sz="1600" b="1" dirty="0">
              <a:solidFill>
                <a:schemeClr val="tx1"/>
              </a:solidFill>
            </a:endParaRPr>
          </a:p>
          <a:p>
            <a:pPr fontAlgn="base"/>
            <a:r>
              <a:rPr lang="en-US" altLang="ko-KR" sz="1600" b="1" dirty="0">
                <a:solidFill>
                  <a:schemeClr val="tx1"/>
                </a:solidFill>
              </a:rPr>
              <a:t>③ (</a:t>
            </a:r>
            <a:r>
              <a:rPr lang="ko-KR" altLang="en-US" sz="1600" b="1" dirty="0">
                <a:solidFill>
                  <a:schemeClr val="tx1"/>
                </a:solidFill>
              </a:rPr>
              <a:t>보험료신고</a:t>
            </a:r>
            <a:r>
              <a:rPr lang="en-US" altLang="ko-KR" sz="1600" b="1" dirty="0">
                <a:solidFill>
                  <a:schemeClr val="tx1"/>
                </a:solidFill>
              </a:rPr>
              <a:t>)</a:t>
            </a:r>
            <a:r>
              <a:rPr lang="ko-KR" altLang="en-US" sz="1600" b="1" dirty="0">
                <a:solidFill>
                  <a:schemeClr val="tx1"/>
                </a:solidFill>
              </a:rPr>
              <a:t> </a:t>
            </a:r>
            <a:r>
              <a:rPr lang="ko-KR" altLang="en-US" sz="1600" b="1" dirty="0">
                <a:solidFill>
                  <a:schemeClr val="accent2">
                    <a:lumMod val="75000"/>
                  </a:schemeClr>
                </a:solidFill>
              </a:rPr>
              <a:t>좌측 보험료신고 버튼 </a:t>
            </a:r>
            <a:r>
              <a:rPr lang="ko-KR" altLang="en-US" sz="1600" b="1" dirty="0">
                <a:solidFill>
                  <a:schemeClr val="tx1"/>
                </a:solidFill>
              </a:rPr>
              <a:t>클릭</a:t>
            </a:r>
            <a:endParaRPr lang="en-US" altLang="ko-KR" sz="1600" b="1" dirty="0">
              <a:solidFill>
                <a:schemeClr val="tx1"/>
              </a:solidFill>
            </a:endParaRPr>
          </a:p>
          <a:p>
            <a:pPr fontAlgn="base"/>
            <a:r>
              <a:rPr lang="ko-KR" altLang="ko-KR" sz="1600" b="1" dirty="0">
                <a:solidFill>
                  <a:schemeClr val="tx1"/>
                </a:solidFill>
              </a:rPr>
              <a:t>④</a:t>
            </a:r>
            <a:r>
              <a:rPr lang="en-US" altLang="ko-KR" sz="1600" b="1" dirty="0">
                <a:solidFill>
                  <a:schemeClr val="tx1"/>
                </a:solidFill>
              </a:rPr>
              <a:t> (</a:t>
            </a:r>
            <a:r>
              <a:rPr lang="ko-KR" altLang="en-US" sz="1600" b="1" dirty="0">
                <a:solidFill>
                  <a:schemeClr val="tx1"/>
                </a:solidFill>
              </a:rPr>
              <a:t>보험료신고 보수총액 산정계산기</a:t>
            </a:r>
            <a:r>
              <a:rPr lang="en-US" altLang="ko-KR" sz="1600" b="1" dirty="0">
                <a:solidFill>
                  <a:schemeClr val="tx1"/>
                </a:solidFill>
              </a:rPr>
              <a:t>) </a:t>
            </a:r>
            <a:r>
              <a:rPr lang="ko-KR" altLang="en-US" sz="1600" b="1" dirty="0">
                <a:solidFill>
                  <a:schemeClr val="accent2">
                    <a:lumMod val="75000"/>
                  </a:schemeClr>
                </a:solidFill>
              </a:rPr>
              <a:t>보험료신고 보수총액 산정 계산기 버튼 </a:t>
            </a:r>
            <a:r>
              <a:rPr lang="ko-KR" altLang="en-US" sz="1600" b="1" dirty="0">
                <a:solidFill>
                  <a:schemeClr val="tx1"/>
                </a:solidFill>
              </a:rPr>
              <a:t>클릭 </a:t>
            </a:r>
            <a:r>
              <a:rPr lang="ko-KR" altLang="en-US" sz="1600" b="1" dirty="0" smtClean="0">
                <a:solidFill>
                  <a:schemeClr val="tx1"/>
                </a:solidFill>
              </a:rPr>
              <a:t> </a:t>
            </a:r>
            <a:r>
              <a:rPr lang="en-US" altLang="ko-KR" sz="1600" b="1" dirty="0" smtClean="0">
                <a:solidFill>
                  <a:schemeClr val="tx1"/>
                </a:solidFill>
              </a:rPr>
              <a:t>  </a:t>
            </a:r>
            <a:endParaRPr lang="en-US" altLang="ko-KR" sz="1600" b="1" dirty="0">
              <a:solidFill>
                <a:schemeClr val="tx1"/>
              </a:solidFill>
            </a:endParaRPr>
          </a:p>
          <a:p>
            <a:pPr fontAlgn="base"/>
            <a:r>
              <a:rPr lang="en-US" altLang="ko-KR" sz="1600" b="1" dirty="0">
                <a:solidFill>
                  <a:schemeClr val="tx1"/>
                </a:solidFill>
              </a:rPr>
              <a:t>    </a:t>
            </a:r>
            <a:r>
              <a:rPr lang="ko-KR" altLang="en-US" sz="1600" b="1" dirty="0" smtClean="0">
                <a:solidFill>
                  <a:schemeClr val="tx1"/>
                </a:solidFill>
              </a:rPr>
              <a:t>사업장 정보 입력</a:t>
            </a:r>
            <a:r>
              <a:rPr lang="en-US" altLang="ko-KR" sz="1600" b="1" dirty="0" smtClean="0">
                <a:solidFill>
                  <a:schemeClr val="tx1"/>
                </a:solidFill>
              </a:rPr>
              <a:t>·</a:t>
            </a:r>
            <a:r>
              <a:rPr lang="ko-KR" altLang="en-US" sz="1600" b="1" dirty="0" smtClean="0">
                <a:solidFill>
                  <a:schemeClr val="tx1"/>
                </a:solidFill>
              </a:rPr>
              <a:t>조회        </a:t>
            </a:r>
            <a:r>
              <a:rPr lang="ko-KR" altLang="en-US" sz="1600" b="1" dirty="0" smtClean="0">
                <a:solidFill>
                  <a:schemeClr val="accent2">
                    <a:lumMod val="75000"/>
                  </a:schemeClr>
                </a:solidFill>
              </a:rPr>
              <a:t>결산서 </a:t>
            </a:r>
            <a:r>
              <a:rPr lang="ko-KR" altLang="en-US" sz="1600" b="1" dirty="0">
                <a:solidFill>
                  <a:schemeClr val="accent2">
                    <a:lumMod val="75000"/>
                  </a:schemeClr>
                </a:solidFill>
              </a:rPr>
              <a:t>주요 계정 펼치기 버튼 </a:t>
            </a:r>
            <a:r>
              <a:rPr lang="ko-KR" altLang="en-US" sz="1600" b="1" dirty="0" err="1">
                <a:solidFill>
                  <a:schemeClr val="tx1"/>
                </a:solidFill>
              </a:rPr>
              <a:t>클릭후</a:t>
            </a:r>
            <a:r>
              <a:rPr lang="ko-KR" altLang="en-US" sz="1600" b="1" dirty="0">
                <a:solidFill>
                  <a:schemeClr val="tx1"/>
                </a:solidFill>
              </a:rPr>
              <a:t> 입력</a:t>
            </a:r>
            <a:endParaRPr lang="en-US" altLang="ko-KR" sz="1600" b="1" dirty="0">
              <a:solidFill>
                <a:schemeClr val="tx1"/>
              </a:solidFill>
            </a:endParaRPr>
          </a:p>
          <a:p>
            <a:pPr fontAlgn="base"/>
            <a:endParaRPr lang="en-US" altLang="ko-KR" sz="1600" b="1" dirty="0">
              <a:solidFill>
                <a:schemeClr val="tx1"/>
              </a:solidFill>
              <a:latin typeface="맑은 고딕"/>
              <a:ea typeface="맑은 고딕"/>
            </a:endParaRPr>
          </a:p>
          <a:p>
            <a:pPr fontAlgn="base"/>
            <a:endParaRPr lang="en-US" altLang="ko-KR" sz="1600" b="1" dirty="0">
              <a:solidFill>
                <a:schemeClr val="tx1"/>
              </a:solidFill>
              <a:latin typeface="맑은 고딕"/>
              <a:ea typeface="맑은 고딕"/>
            </a:endParaRPr>
          </a:p>
          <a:p>
            <a:pPr fontAlgn="base"/>
            <a:endParaRPr lang="en-US" altLang="ko-KR" sz="1600" b="1" dirty="0">
              <a:solidFill>
                <a:schemeClr val="tx1"/>
              </a:solidFill>
            </a:endParaRPr>
          </a:p>
          <a:p>
            <a:pPr fontAlgn="base"/>
            <a:endParaRPr lang="en-US" altLang="ko-KR" sz="1600" b="1" dirty="0" smtClean="0">
              <a:solidFill>
                <a:schemeClr val="tx1"/>
              </a:solidFill>
            </a:endParaRPr>
          </a:p>
          <a:p>
            <a:pPr fontAlgn="base"/>
            <a:endParaRPr lang="en-US" altLang="ko-KR" sz="1600" b="1" dirty="0" smtClean="0">
              <a:solidFill>
                <a:schemeClr val="tx1"/>
              </a:solidFill>
            </a:endParaRPr>
          </a:p>
          <a:p>
            <a:pPr fontAlgn="base"/>
            <a:endParaRPr lang="ko-KR" altLang="en-US" sz="2400" b="1" dirty="0">
              <a:solidFill>
                <a:schemeClr val="tx1"/>
              </a:solidFill>
            </a:endParaRPr>
          </a:p>
        </p:txBody>
      </p:sp>
      <p:sp>
        <p:nvSpPr>
          <p:cNvPr id="8" name="오각형 7"/>
          <p:cNvSpPr/>
          <p:nvPr/>
        </p:nvSpPr>
        <p:spPr>
          <a:xfrm>
            <a:off x="904975" y="3087065"/>
            <a:ext cx="2088232" cy="544414"/>
          </a:xfrm>
          <a:prstGeom prst="homePlat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300" b="1" err="1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토</a:t>
            </a:r>
            <a:r>
              <a:rPr lang="ko-KR" altLang="en-US" sz="1300" b="1" err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탈</a:t>
            </a:r>
            <a:r>
              <a:rPr lang="ko-KR" altLang="en-US" sz="1300" b="1" err="1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서비스</a:t>
            </a:r>
            <a:r>
              <a:rPr lang="ko-KR" altLang="en-US" sz="1300" b="1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접속</a:t>
            </a:r>
            <a:r>
              <a:rPr lang="en-US" altLang="ko-KR" sz="1300" b="1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300" b="1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로그인</a:t>
            </a:r>
            <a:r>
              <a:rPr lang="en-US" altLang="ko-KR" sz="1300" b="1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en-US" sz="1300" b="1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9" name="오각형 8"/>
          <p:cNvSpPr/>
          <p:nvPr/>
        </p:nvSpPr>
        <p:spPr>
          <a:xfrm>
            <a:off x="3082330" y="3087065"/>
            <a:ext cx="1520924" cy="544415"/>
          </a:xfrm>
          <a:prstGeom prst="homePlat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300" b="1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민원접수</a:t>
            </a:r>
            <a:r>
              <a:rPr lang="en-US" altLang="ko-KR" sz="1300" b="1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/</a:t>
            </a:r>
            <a:r>
              <a:rPr lang="ko-KR" altLang="en-US" sz="1300" b="1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신고</a:t>
            </a:r>
            <a:endParaRPr lang="ko-KR" altLang="en-US" sz="1300" b="1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0" name="오각형 9"/>
          <p:cNvSpPr/>
          <p:nvPr/>
        </p:nvSpPr>
        <p:spPr>
          <a:xfrm>
            <a:off x="4761904" y="3087065"/>
            <a:ext cx="1266825" cy="544416"/>
          </a:xfrm>
          <a:prstGeom prst="homePlat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300" b="1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보험료 신고</a:t>
            </a:r>
            <a:endParaRPr lang="ko-KR" altLang="en-US" sz="1300" b="1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220815" y="3055417"/>
            <a:ext cx="2016224" cy="57606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300" b="1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보험료신고 보수총액</a:t>
            </a:r>
            <a:endParaRPr lang="en-US" altLang="ko-KR" sz="1300" b="1" smtClean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/>
            <a:r>
              <a:rPr lang="ko-KR" altLang="en-US" sz="1300" b="1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산정 계산기</a:t>
            </a:r>
            <a:endParaRPr lang="ko-KR" altLang="en-US" sz="1300" b="1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5" name="오른쪽 화살표 4"/>
          <p:cNvSpPr/>
          <p:nvPr/>
        </p:nvSpPr>
        <p:spPr>
          <a:xfrm>
            <a:off x="8056236" y="4914876"/>
            <a:ext cx="361603" cy="242316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/>
          </a:p>
        </p:txBody>
      </p:sp>
      <p:sp>
        <p:nvSpPr>
          <p:cNvPr id="15" name="오른쪽 화살표 14"/>
          <p:cNvSpPr/>
          <p:nvPr/>
        </p:nvSpPr>
        <p:spPr>
          <a:xfrm>
            <a:off x="3004915" y="5157192"/>
            <a:ext cx="361603" cy="242316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/>
          </a:p>
        </p:txBody>
      </p:sp>
    </p:spTree>
    <p:extLst>
      <p:ext uri="{BB962C8B-B14F-4D97-AF65-F5344CB8AC3E}">
        <p14:creationId xmlns:p14="http://schemas.microsoft.com/office/powerpoint/2010/main" val="12042904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4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49" name="_x121079560" descr="EMB0000628c619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1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98176" y="195590"/>
            <a:ext cx="87196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>
                <a:latin typeface="HY헤드라인M" panose="02030600000101010101" pitchFamily="18" charset="-127"/>
                <a:ea typeface="HY헤드라인M" panose="02030600000101010101" pitchFamily="18" charset="-127"/>
              </a:rPr>
              <a:t>2.</a:t>
            </a:r>
            <a:r>
              <a:rPr lang="ko-KR" altLang="en-US" sz="280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280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보험료 산정 계산기 토탈서비스 사용 안내</a:t>
            </a:r>
            <a:r>
              <a:rPr lang="en-US" altLang="ko-KR" sz="280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 </a:t>
            </a:r>
            <a:endParaRPr lang="ko-KR" altLang="en-US" sz="240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4799472" y="908718"/>
            <a:ext cx="4118375" cy="3024337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382326" y="908721"/>
            <a:ext cx="4002659" cy="3024336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997185"/>
            <a:ext cx="3888431" cy="2847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오른쪽 화살표 16"/>
          <p:cNvSpPr/>
          <p:nvPr/>
        </p:nvSpPr>
        <p:spPr>
          <a:xfrm>
            <a:off x="4453421" y="2220514"/>
            <a:ext cx="346051" cy="352425"/>
          </a:xfrm>
          <a:prstGeom prst="rightArrow">
            <a:avLst/>
          </a:prstGeom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997185"/>
            <a:ext cx="3731207" cy="2858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오른쪽 화살표 20"/>
          <p:cNvSpPr/>
          <p:nvPr/>
        </p:nvSpPr>
        <p:spPr>
          <a:xfrm>
            <a:off x="67555" y="5085184"/>
            <a:ext cx="288032" cy="352425"/>
          </a:xfrm>
          <a:prstGeom prst="rightArrow">
            <a:avLst/>
          </a:prstGeom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모서리가 둥근 사각형 설명선 22"/>
          <p:cNvSpPr/>
          <p:nvPr/>
        </p:nvSpPr>
        <p:spPr>
          <a:xfrm>
            <a:off x="820986" y="2827831"/>
            <a:ext cx="1332410" cy="495299"/>
          </a:xfrm>
          <a:prstGeom prst="wedgeRoundRectCallout">
            <a:avLst>
              <a:gd name="adj1" fmla="val 16008"/>
              <a:gd name="adj2" fmla="val 68641"/>
              <a:gd name="adj3" fmla="val 16667"/>
            </a:avLst>
          </a:prstGeom>
          <a:solidFill>
            <a:srgbClr val="0F6F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①</a:t>
            </a:r>
            <a:r>
              <a:rPr lang="ko-KR" altLang="en-US" sz="140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토탈서비스 로그인</a:t>
            </a:r>
            <a:endParaRPr lang="ko-KR" altLang="en-US" sz="14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5" name="모서리가 둥근 사각형 설명선 24"/>
          <p:cNvSpPr/>
          <p:nvPr/>
        </p:nvSpPr>
        <p:spPr>
          <a:xfrm>
            <a:off x="1048073" y="1772816"/>
            <a:ext cx="776983" cy="314326"/>
          </a:xfrm>
          <a:prstGeom prst="wedgeRoundRectCallout">
            <a:avLst>
              <a:gd name="adj1" fmla="val -29414"/>
              <a:gd name="adj2" fmla="val -84920"/>
              <a:gd name="adj3" fmla="val 16667"/>
            </a:avLst>
          </a:prstGeom>
          <a:solidFill>
            <a:srgbClr val="0F6F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②</a:t>
            </a:r>
            <a:r>
              <a:rPr lang="ko-KR" altLang="en-US" sz="140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클릭</a:t>
            </a:r>
            <a:endParaRPr lang="ko-KR" altLang="en-US" sz="14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6" name="모서리가 둥근 사각형 설명선 25"/>
          <p:cNvSpPr/>
          <p:nvPr/>
        </p:nvSpPr>
        <p:spPr>
          <a:xfrm>
            <a:off x="5005783" y="2349450"/>
            <a:ext cx="1317694" cy="467295"/>
          </a:xfrm>
          <a:prstGeom prst="wedgeRoundRectCallout">
            <a:avLst>
              <a:gd name="adj1" fmla="val 16008"/>
              <a:gd name="adj2" fmla="val 68641"/>
              <a:gd name="adj3" fmla="val 16667"/>
            </a:avLst>
          </a:prstGeom>
          <a:solidFill>
            <a:srgbClr val="0F6F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300" b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③</a:t>
            </a:r>
            <a:r>
              <a:rPr lang="ko-KR" altLang="en-US" sz="130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보험료 신고  클릭</a:t>
            </a:r>
            <a:endParaRPr lang="ko-KR" altLang="en-US" sz="13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382327" y="4089363"/>
            <a:ext cx="4002658" cy="2696492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067" y="4200171"/>
            <a:ext cx="3308845" cy="247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모서리가 둥근 사각형 설명선 30"/>
          <p:cNvSpPr/>
          <p:nvPr/>
        </p:nvSpPr>
        <p:spPr>
          <a:xfrm>
            <a:off x="2411760" y="4653136"/>
            <a:ext cx="864096" cy="342900"/>
          </a:xfrm>
          <a:prstGeom prst="wedgeRoundRectCallout">
            <a:avLst>
              <a:gd name="adj1" fmla="val -48252"/>
              <a:gd name="adj2" fmla="val -90278"/>
              <a:gd name="adj3" fmla="val 16667"/>
            </a:avLst>
          </a:prstGeom>
          <a:solidFill>
            <a:srgbClr val="0F6F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④</a:t>
            </a:r>
            <a:r>
              <a:rPr lang="ko-KR" altLang="en-US" sz="140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클릭</a:t>
            </a:r>
            <a:endParaRPr lang="ko-KR" altLang="en-US" sz="14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4799473" y="4089363"/>
            <a:ext cx="4118374" cy="2696492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오른쪽 화살표 32"/>
          <p:cNvSpPr/>
          <p:nvPr/>
        </p:nvSpPr>
        <p:spPr>
          <a:xfrm>
            <a:off x="4449229" y="5085183"/>
            <a:ext cx="346051" cy="352425"/>
          </a:xfrm>
          <a:prstGeom prst="rightArrow">
            <a:avLst/>
          </a:prstGeom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직사각형 36"/>
          <p:cNvSpPr/>
          <p:nvPr/>
        </p:nvSpPr>
        <p:spPr>
          <a:xfrm>
            <a:off x="454349" y="1448780"/>
            <a:ext cx="733275" cy="1800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직사각형 37"/>
          <p:cNvSpPr/>
          <p:nvPr/>
        </p:nvSpPr>
        <p:spPr>
          <a:xfrm>
            <a:off x="570485" y="4217682"/>
            <a:ext cx="2921395" cy="23694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직사각형 38"/>
          <p:cNvSpPr/>
          <p:nvPr/>
        </p:nvSpPr>
        <p:spPr>
          <a:xfrm>
            <a:off x="4932040" y="2945923"/>
            <a:ext cx="1020422" cy="23694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직사각형 40"/>
          <p:cNvSpPr/>
          <p:nvPr/>
        </p:nvSpPr>
        <p:spPr>
          <a:xfrm>
            <a:off x="471066" y="3443114"/>
            <a:ext cx="1353989" cy="40147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90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217681"/>
            <a:ext cx="3908275" cy="2486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" name="직사각형 90"/>
          <p:cNvSpPr/>
          <p:nvPr/>
        </p:nvSpPr>
        <p:spPr>
          <a:xfrm>
            <a:off x="4932040" y="6021289"/>
            <a:ext cx="3129506" cy="68293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2" name="모서리가 둥근 직사각형 91"/>
          <p:cNvSpPr/>
          <p:nvPr/>
        </p:nvSpPr>
        <p:spPr>
          <a:xfrm>
            <a:off x="4964965" y="4793344"/>
            <a:ext cx="3600400" cy="936104"/>
          </a:xfrm>
          <a:prstGeom prst="roundRect">
            <a:avLst>
              <a:gd name="adj" fmla="val 7544"/>
            </a:avLst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1200" b="1" dirty="0">
                <a:solidFill>
                  <a:srgbClr val="FF0000"/>
                </a:solidFill>
                <a:latin typeface="+mj-ea"/>
              </a:rPr>
              <a:t>◎</a:t>
            </a:r>
            <a:r>
              <a:rPr lang="ko-KR" altLang="en-US" sz="1200" b="1" dirty="0">
                <a:solidFill>
                  <a:schemeClr val="tx1"/>
                </a:solidFill>
                <a:latin typeface="+mj-ea"/>
              </a:rPr>
              <a:t> </a:t>
            </a:r>
            <a:r>
              <a:rPr lang="ko-KR" altLang="en-US" sz="1200" b="1" dirty="0" smtClean="0">
                <a:solidFill>
                  <a:srgbClr val="FF0000"/>
                </a:solidFill>
                <a:latin typeface="+mj-ea"/>
                <a:ea typeface="+mj-ea"/>
              </a:rPr>
              <a:t>보험구분</a:t>
            </a:r>
            <a:r>
              <a:rPr lang="en-US" altLang="ko-KR" sz="1200" b="1" dirty="0" smtClean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en-US" altLang="ko-KR" sz="1200" b="1" dirty="0">
                <a:solidFill>
                  <a:srgbClr val="FF0000"/>
                </a:solidFill>
                <a:latin typeface="+mj-ea"/>
                <a:ea typeface="+mj-ea"/>
              </a:rPr>
              <a:t>√</a:t>
            </a:r>
            <a:r>
              <a:rPr lang="ko-KR" altLang="en-US" sz="1200" b="1" dirty="0">
                <a:solidFill>
                  <a:srgbClr val="FF0000"/>
                </a:solidFill>
                <a:latin typeface="+mj-ea"/>
                <a:ea typeface="+mj-ea"/>
              </a:rPr>
              <a:t>체크 </a:t>
            </a:r>
            <a:r>
              <a:rPr lang="ko-KR" altLang="en-US" sz="1200" b="1" dirty="0" smtClean="0">
                <a:solidFill>
                  <a:srgbClr val="FF0000"/>
                </a:solidFill>
                <a:latin typeface="+mj-ea"/>
                <a:ea typeface="+mj-ea"/>
              </a:rPr>
              <a:t>⇒ </a:t>
            </a:r>
            <a:r>
              <a:rPr lang="ko-KR" altLang="en-US" sz="1200" b="1" dirty="0">
                <a:solidFill>
                  <a:srgbClr val="FF0000"/>
                </a:solidFill>
                <a:latin typeface="+mj-ea"/>
                <a:ea typeface="+mj-ea"/>
              </a:rPr>
              <a:t>사업장 관리번호 </a:t>
            </a:r>
            <a:r>
              <a:rPr lang="ko-KR" altLang="en-US" sz="1200" b="1" dirty="0" smtClean="0">
                <a:solidFill>
                  <a:srgbClr val="FF0000"/>
                </a:solidFill>
                <a:latin typeface="+mj-ea"/>
                <a:ea typeface="+mj-ea"/>
              </a:rPr>
              <a:t>선택</a:t>
            </a:r>
            <a:r>
              <a:rPr lang="ko-KR" altLang="en-US" sz="1200" b="1" dirty="0">
                <a:solidFill>
                  <a:srgbClr val="FF0000"/>
                </a:solidFill>
                <a:latin typeface="+mj-ea"/>
              </a:rPr>
              <a:t> </a:t>
            </a:r>
            <a:r>
              <a:rPr lang="ko-KR" altLang="en-US" sz="1200" b="1" dirty="0" smtClean="0">
                <a:solidFill>
                  <a:srgbClr val="FF0000"/>
                </a:solidFill>
                <a:latin typeface="+mj-ea"/>
              </a:rPr>
              <a:t>⇒</a:t>
            </a:r>
            <a:endParaRPr lang="en-US" altLang="ko-KR" sz="1200" b="1" dirty="0" smtClean="0">
              <a:solidFill>
                <a:srgbClr val="FF0000"/>
              </a:solidFill>
              <a:latin typeface="+mj-ea"/>
            </a:endParaRPr>
          </a:p>
          <a:p>
            <a:r>
              <a:rPr lang="en-US" altLang="ko-KR" sz="1200" b="1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en-US" altLang="ko-KR" sz="1200" b="1" dirty="0" smtClean="0">
                <a:solidFill>
                  <a:srgbClr val="FF0000"/>
                </a:solidFill>
                <a:latin typeface="+mj-ea"/>
                <a:ea typeface="+mj-ea"/>
              </a:rPr>
              <a:t>   </a:t>
            </a:r>
            <a:r>
              <a:rPr lang="ko-KR" altLang="en-US" sz="1200" b="1" dirty="0" smtClean="0">
                <a:solidFill>
                  <a:srgbClr val="FF0000"/>
                </a:solidFill>
                <a:latin typeface="+mj-ea"/>
                <a:ea typeface="+mj-ea"/>
              </a:rPr>
              <a:t>조회</a:t>
            </a:r>
            <a:r>
              <a:rPr lang="ko-KR" altLang="en-US" sz="1200" b="1" dirty="0">
                <a:solidFill>
                  <a:srgbClr val="FF0000"/>
                </a:solidFill>
                <a:latin typeface="+mj-ea"/>
              </a:rPr>
              <a:t> </a:t>
            </a:r>
            <a:r>
              <a:rPr lang="ko-KR" altLang="en-US" sz="1200" b="1" dirty="0" smtClean="0">
                <a:solidFill>
                  <a:srgbClr val="FF0000"/>
                </a:solidFill>
                <a:latin typeface="+mj-ea"/>
              </a:rPr>
              <a:t>⇒ 결산서 주요 계정 입력 펼치기</a:t>
            </a:r>
            <a:endParaRPr lang="en-US" altLang="ko-KR" sz="1200" b="1" dirty="0">
              <a:solidFill>
                <a:srgbClr val="FF0000"/>
              </a:solidFill>
              <a:latin typeface="+mj-ea"/>
              <a:ea typeface="+mj-ea"/>
            </a:endParaRPr>
          </a:p>
          <a:p>
            <a:r>
              <a:rPr lang="en-US" altLang="ko-KR" sz="1200" b="1" dirty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  </a:t>
            </a:r>
            <a:r>
              <a:rPr lang="en-US" altLang="ko-KR" sz="1200" b="1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  </a:t>
            </a:r>
            <a:r>
              <a:rPr lang="en-US" altLang="ko-KR" sz="1200" b="1" dirty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(</a:t>
            </a:r>
            <a:r>
              <a:rPr lang="ko-KR" altLang="en-US" sz="1200" b="1" dirty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사업장 상태</a:t>
            </a:r>
            <a:r>
              <a:rPr lang="en-US" altLang="ko-KR" sz="1200" b="1" dirty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 </a:t>
            </a:r>
            <a:r>
              <a:rPr lang="ko-KR" altLang="en-US" sz="1200" b="1" dirty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및 사업장 정보 </a:t>
            </a:r>
            <a:r>
              <a:rPr lang="ko-KR" altLang="en-US" sz="1200" b="1" dirty="0" err="1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자동세팅</a:t>
            </a:r>
            <a:r>
              <a:rPr lang="en-US" altLang="ko-KR" sz="1200" b="1" dirty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)</a:t>
            </a:r>
            <a:endParaRPr lang="en-US" altLang="ko-KR" sz="12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93" name="직사각형 92"/>
          <p:cNvSpPr/>
          <p:nvPr/>
        </p:nvSpPr>
        <p:spPr>
          <a:xfrm>
            <a:off x="8388424" y="6244286"/>
            <a:ext cx="432046" cy="23694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4964964" y="6083849"/>
            <a:ext cx="543139" cy="222997"/>
          </a:xfrm>
          <a:prstGeom prst="rect">
            <a:avLst/>
          </a:prstGeom>
          <a:noFill/>
          <a:ln w="25400" cmpd="sng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4964965" y="6525344"/>
            <a:ext cx="1263219" cy="149702"/>
          </a:xfrm>
          <a:prstGeom prst="rect">
            <a:avLst/>
          </a:prstGeom>
          <a:noFill/>
          <a:ln w="25400" cmpd="sng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4030575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5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49" name="_x121079560" descr="EMB0000628c619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1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98176" y="195590"/>
            <a:ext cx="87196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>
                <a:latin typeface="HY헤드라인M" panose="02030600000101010101" pitchFamily="18" charset="-127"/>
                <a:ea typeface="HY헤드라인M" panose="02030600000101010101" pitchFamily="18" charset="-127"/>
              </a:rPr>
              <a:t>2.</a:t>
            </a:r>
            <a:r>
              <a:rPr lang="ko-KR" altLang="en-US" sz="280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280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보험료 산정 계산기</a:t>
            </a:r>
            <a:r>
              <a:rPr lang="en-US" altLang="ko-KR" sz="280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280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_ </a:t>
            </a:r>
            <a:r>
              <a:rPr lang="ko-KR" altLang="en-US" sz="280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결산서 주요 계정 입력</a:t>
            </a:r>
            <a:r>
              <a:rPr lang="en-US" altLang="ko-KR" sz="280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 </a:t>
            </a:r>
            <a:endParaRPr lang="ko-KR" altLang="en-US" sz="240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85725" y="933450"/>
            <a:ext cx="4198243" cy="5838827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직사각형 34"/>
          <p:cNvSpPr/>
          <p:nvPr/>
        </p:nvSpPr>
        <p:spPr>
          <a:xfrm>
            <a:off x="4698272" y="933450"/>
            <a:ext cx="4266216" cy="5838827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오른쪽 화살표 39"/>
          <p:cNvSpPr/>
          <p:nvPr/>
        </p:nvSpPr>
        <p:spPr>
          <a:xfrm>
            <a:off x="4322505" y="3676650"/>
            <a:ext cx="346051" cy="352425"/>
          </a:xfrm>
          <a:prstGeom prst="rightArrow">
            <a:avLst/>
          </a:prstGeom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76" y="1023937"/>
            <a:ext cx="4013784" cy="5645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직사각형 21"/>
          <p:cNvSpPr/>
          <p:nvPr/>
        </p:nvSpPr>
        <p:spPr>
          <a:xfrm>
            <a:off x="214483" y="1357363"/>
            <a:ext cx="989448" cy="21602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모서리가 둥근 사각형 설명선 22"/>
          <p:cNvSpPr/>
          <p:nvPr/>
        </p:nvSpPr>
        <p:spPr>
          <a:xfrm>
            <a:off x="2217967" y="1036918"/>
            <a:ext cx="1872207" cy="536469"/>
          </a:xfrm>
          <a:prstGeom prst="wedgeRoundRectCallout">
            <a:avLst>
              <a:gd name="adj1" fmla="val 16884"/>
              <a:gd name="adj2" fmla="val 70186"/>
              <a:gd name="adj3" fmla="val 16667"/>
            </a:avLst>
          </a:prstGeom>
          <a:solidFill>
            <a:srgbClr val="0F6FC6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3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과목별 요약 설명을 </a:t>
            </a:r>
            <a:endParaRPr lang="en-US" altLang="ko-KR" sz="1300" dirty="0" smtClean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/>
            <a:r>
              <a:rPr lang="ko-KR" altLang="en-US" sz="13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참조하여 금액 입력</a:t>
            </a:r>
            <a:endParaRPr lang="ko-KR" altLang="en-US" sz="130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4" name="모서리가 둥근 사각형 설명선 23"/>
          <p:cNvSpPr/>
          <p:nvPr/>
        </p:nvSpPr>
        <p:spPr>
          <a:xfrm>
            <a:off x="2184846" y="3906653"/>
            <a:ext cx="1872208" cy="536469"/>
          </a:xfrm>
          <a:prstGeom prst="wedgeRoundRectCallout">
            <a:avLst>
              <a:gd name="adj1" fmla="val 16884"/>
              <a:gd name="adj2" fmla="val 70186"/>
              <a:gd name="adj3" fmla="val 16667"/>
            </a:avLst>
          </a:prstGeom>
          <a:solidFill>
            <a:srgbClr val="0F6FC6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3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공제항목 요약 설명을 </a:t>
            </a:r>
            <a:endParaRPr lang="en-US" altLang="ko-KR" sz="1300" dirty="0" smtClean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/>
            <a:r>
              <a:rPr lang="ko-KR" altLang="en-US" sz="13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참조하여 금액 입력</a:t>
            </a:r>
            <a:endParaRPr lang="ko-KR" altLang="en-US" sz="130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198176" y="4259990"/>
            <a:ext cx="1421496" cy="2880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5" y="1036918"/>
            <a:ext cx="4129822" cy="562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357363"/>
            <a:ext cx="49530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1319263"/>
            <a:ext cx="1057275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직사각형 29"/>
          <p:cNvSpPr/>
          <p:nvPr/>
        </p:nvSpPr>
        <p:spPr>
          <a:xfrm>
            <a:off x="4787862" y="1025091"/>
            <a:ext cx="989448" cy="21602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모서리가 둥근 사각형 설명선 30"/>
          <p:cNvSpPr/>
          <p:nvPr/>
        </p:nvSpPr>
        <p:spPr>
          <a:xfrm>
            <a:off x="6948264" y="1772816"/>
            <a:ext cx="1756867" cy="792088"/>
          </a:xfrm>
          <a:prstGeom prst="wedgeRoundRectCallout">
            <a:avLst>
              <a:gd name="adj1" fmla="val 30572"/>
              <a:gd name="adj2" fmla="val -79823"/>
              <a:gd name="adj3" fmla="val 16667"/>
            </a:avLst>
          </a:prstGeom>
          <a:solidFill>
            <a:srgbClr val="B50B9D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3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과목별 요약설명을 참조하여 금액입력 </a:t>
            </a:r>
            <a:r>
              <a:rPr lang="en-US" altLang="ko-KR" sz="13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3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건설현장 발생급여</a:t>
            </a:r>
            <a:r>
              <a:rPr lang="en-US" altLang="ko-KR" sz="13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en-US" sz="130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4788025" y="4066479"/>
            <a:ext cx="1365820" cy="22801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모서리가 둥근 사각형 설명선 32"/>
          <p:cNvSpPr/>
          <p:nvPr/>
        </p:nvSpPr>
        <p:spPr>
          <a:xfrm>
            <a:off x="6948264" y="3578412"/>
            <a:ext cx="1872208" cy="656481"/>
          </a:xfrm>
          <a:prstGeom prst="wedgeRoundRectCallout">
            <a:avLst>
              <a:gd name="adj1" fmla="val 16884"/>
              <a:gd name="adj2" fmla="val 70186"/>
              <a:gd name="adj3" fmla="val 16667"/>
            </a:avLst>
          </a:prstGeom>
          <a:solidFill>
            <a:srgbClr val="B50B9D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1300" smtClean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/>
            <a:r>
              <a:rPr lang="ko-KR" altLang="en-US" sz="130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공제항목 요약 설명을 </a:t>
            </a:r>
            <a:endParaRPr lang="en-US" altLang="ko-KR" sz="1300" smtClean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/>
            <a:r>
              <a:rPr lang="ko-KR" altLang="en-US" sz="130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참조하여 금액 입력</a:t>
            </a:r>
            <a:endParaRPr lang="en-US" altLang="ko-KR" sz="1300" smtClean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/>
            <a:r>
              <a:rPr lang="en-US" altLang="ko-KR" sz="13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30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건설현장 발생급여</a:t>
            </a:r>
            <a:r>
              <a:rPr lang="en-US" altLang="ko-KR" sz="130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</a:p>
          <a:p>
            <a:pPr algn="ctr"/>
            <a:endParaRPr lang="ko-KR" altLang="en-US" sz="130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26527065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6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49" name="_x121079560" descr="EMB0000628c619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1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98176" y="195590"/>
            <a:ext cx="871967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600">
                <a:latin typeface="HY헤드라인M" panose="02030600000101010101" pitchFamily="18" charset="-127"/>
                <a:ea typeface="HY헤드라인M" panose="02030600000101010101" pitchFamily="18" charset="-127"/>
              </a:rPr>
              <a:t>2.</a:t>
            </a:r>
            <a:r>
              <a:rPr lang="ko-KR" altLang="en-US" sz="260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260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보험료 산정 계산기</a:t>
            </a:r>
            <a:r>
              <a:rPr lang="en-US" altLang="ko-KR" sz="260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260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_ </a:t>
            </a:r>
            <a:r>
              <a:rPr lang="ko-KR" altLang="en-US" sz="260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주요 검토 사항 및 보수총액 계산</a:t>
            </a:r>
            <a:endParaRPr lang="ko-KR" altLang="en-US" sz="260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85725" y="931912"/>
            <a:ext cx="4198243" cy="4513313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직사각형 34"/>
          <p:cNvSpPr/>
          <p:nvPr/>
        </p:nvSpPr>
        <p:spPr>
          <a:xfrm>
            <a:off x="4698272" y="933450"/>
            <a:ext cx="4266216" cy="4511775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오른쪽 화살표 39"/>
          <p:cNvSpPr/>
          <p:nvPr/>
        </p:nvSpPr>
        <p:spPr>
          <a:xfrm>
            <a:off x="4322505" y="3124187"/>
            <a:ext cx="346051" cy="318927"/>
          </a:xfrm>
          <a:prstGeom prst="rightArrow">
            <a:avLst/>
          </a:prstGeom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모서리가 둥근 직사각형 16"/>
          <p:cNvSpPr/>
          <p:nvPr/>
        </p:nvSpPr>
        <p:spPr>
          <a:xfrm>
            <a:off x="188973" y="5805264"/>
            <a:ext cx="8775515" cy="792088"/>
          </a:xfrm>
          <a:prstGeom prst="roundRect">
            <a:avLst>
              <a:gd name="adj" fmla="val 7544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altLang="ko-KR" sz="1200" b="1" dirty="0" smtClean="0">
              <a:solidFill>
                <a:srgbClr val="FF0000"/>
              </a:solidFill>
              <a:latin typeface="+mj-ea"/>
            </a:endParaRPr>
          </a:p>
          <a:p>
            <a:r>
              <a:rPr lang="en-US" altLang="ko-KR" sz="1400" b="1" dirty="0" smtClean="0">
                <a:solidFill>
                  <a:srgbClr val="FF0000"/>
                </a:solidFill>
                <a:latin typeface="+mj-ea"/>
              </a:rPr>
              <a:t>√</a:t>
            </a:r>
            <a:r>
              <a:rPr lang="ko-KR" altLang="en-US" sz="1400" b="1" dirty="0" smtClean="0">
                <a:solidFill>
                  <a:schemeClr val="tx1"/>
                </a:solidFill>
                <a:latin typeface="+mj-ea"/>
              </a:rPr>
              <a:t> 결산서 주요계정 입력</a:t>
            </a:r>
            <a:r>
              <a:rPr lang="ko-KR" altLang="en-US" sz="1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⇒ </a:t>
            </a:r>
            <a:r>
              <a:rPr lang="ko-KR" altLang="en-US" sz="1400" b="1" dirty="0" smtClean="0">
                <a:solidFill>
                  <a:schemeClr val="tx1"/>
                </a:solidFill>
                <a:latin typeface="+mj-ea"/>
              </a:rPr>
              <a:t>주요 검토 사항에 대해 확인 후 적합여부에 체크 </a:t>
            </a:r>
            <a:r>
              <a:rPr lang="ko-KR" altLang="en-US" sz="1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⇒</a:t>
            </a:r>
            <a:r>
              <a:rPr lang="ko-KR" altLang="en-US" sz="1400" b="1" dirty="0" smtClean="0">
                <a:solidFill>
                  <a:schemeClr val="tx1"/>
                </a:solidFill>
                <a:latin typeface="+mj-ea"/>
              </a:rPr>
              <a:t> 보수총액 계산 버튼 클릭 </a:t>
            </a:r>
            <a:endParaRPr lang="en-US" altLang="ko-KR" sz="14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>
              <a:lnSpc>
                <a:spcPct val="200000"/>
              </a:lnSpc>
            </a:pPr>
            <a:r>
              <a:rPr lang="en-US" altLang="ko-KR" sz="1400" b="1" dirty="0" smtClean="0">
                <a:solidFill>
                  <a:srgbClr val="FF0000"/>
                </a:solidFill>
                <a:latin typeface="+mj-ea"/>
              </a:rPr>
              <a:t>√ </a:t>
            </a:r>
            <a:r>
              <a:rPr lang="ko-KR" altLang="en-US" sz="1400" b="1" dirty="0" smtClean="0">
                <a:solidFill>
                  <a:srgbClr val="FF0000"/>
                </a:solidFill>
                <a:latin typeface="+mj-ea"/>
              </a:rPr>
              <a:t>보수총액</a:t>
            </a:r>
            <a:r>
              <a:rPr lang="ko-KR" altLang="en-US" sz="1400" b="1" dirty="0" smtClean="0">
                <a:solidFill>
                  <a:schemeClr val="tx1"/>
                </a:solidFill>
                <a:latin typeface="+mj-ea"/>
              </a:rPr>
              <a:t>은 </a:t>
            </a:r>
            <a:r>
              <a:rPr lang="ko-KR" altLang="en-US" sz="1400" b="1" dirty="0" smtClean="0">
                <a:solidFill>
                  <a:srgbClr val="0000FF"/>
                </a:solidFill>
                <a:latin typeface="+mj-ea"/>
              </a:rPr>
              <a:t>건설업 본사와 건설일괄 사업장으로 구분</a:t>
            </a:r>
            <a:r>
              <a:rPr lang="ko-KR" altLang="en-US" sz="1400" b="1" dirty="0" smtClean="0">
                <a:solidFill>
                  <a:schemeClr val="tx1"/>
                </a:solidFill>
                <a:latin typeface="+mj-ea"/>
              </a:rPr>
              <a:t>되어 </a:t>
            </a:r>
            <a:r>
              <a:rPr lang="ko-KR" altLang="en-US" sz="1400" b="1" dirty="0" smtClean="0">
                <a:solidFill>
                  <a:srgbClr val="0000FF"/>
                </a:solidFill>
                <a:latin typeface="+mj-ea"/>
              </a:rPr>
              <a:t>자동계산</a:t>
            </a:r>
            <a:r>
              <a:rPr lang="ko-KR" altLang="en-US" sz="1400" b="1" dirty="0" smtClean="0">
                <a:solidFill>
                  <a:schemeClr val="tx1"/>
                </a:solidFill>
                <a:latin typeface="+mj-ea"/>
              </a:rPr>
              <a:t> 됩니다</a:t>
            </a:r>
            <a:r>
              <a:rPr lang="en-US" altLang="ko-KR" sz="1400" b="1" dirty="0" smtClean="0">
                <a:solidFill>
                  <a:schemeClr val="tx1"/>
                </a:solidFill>
                <a:latin typeface="+mj-ea"/>
              </a:rPr>
              <a:t>.</a:t>
            </a:r>
            <a:endParaRPr lang="en-US" altLang="ko-KR" sz="1400" b="1" dirty="0" smtClean="0">
              <a:solidFill>
                <a:schemeClr val="tx1"/>
              </a:solidFill>
              <a:latin typeface="+mj-ea"/>
              <a:ea typeface="+mj-ea"/>
            </a:endParaRPr>
          </a:p>
          <a:p>
            <a:endParaRPr lang="en-US" altLang="ko-KR" sz="12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2843808" y="1484784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>
                <a:solidFill>
                  <a:srgbClr val="FF0000"/>
                </a:solidFill>
                <a:latin typeface="+mj-ea"/>
              </a:rPr>
              <a:t>√</a:t>
            </a:r>
            <a:endParaRPr lang="ko-KR" altLang="en-US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590" y="1052736"/>
            <a:ext cx="3941776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3" y="980728"/>
            <a:ext cx="4129823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8854576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7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49" name="_x121079560" descr="EMB0000628c619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1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98176" y="195590"/>
            <a:ext cx="871967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600">
                <a:latin typeface="HY헤드라인M" panose="02030600000101010101" pitchFamily="18" charset="-127"/>
                <a:ea typeface="HY헤드라인M" panose="02030600000101010101" pitchFamily="18" charset="-127"/>
              </a:rPr>
              <a:t>2.</a:t>
            </a:r>
            <a:r>
              <a:rPr lang="ko-KR" altLang="en-US" sz="260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260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보험료 산정 계산기</a:t>
            </a:r>
            <a:r>
              <a:rPr lang="en-US" altLang="ko-KR" sz="260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260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_</a:t>
            </a:r>
            <a:r>
              <a:rPr lang="ko-KR" altLang="en-US" sz="260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납부할 추정 보험료 확인</a:t>
            </a:r>
            <a:endParaRPr lang="ko-KR" altLang="en-US" sz="260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198176" y="933451"/>
            <a:ext cx="4085792" cy="3431654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직사각형 34"/>
          <p:cNvSpPr/>
          <p:nvPr/>
        </p:nvSpPr>
        <p:spPr>
          <a:xfrm>
            <a:off x="4716015" y="933451"/>
            <a:ext cx="4104457" cy="3431654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64692"/>
            <a:ext cx="3816424" cy="3228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4027" y="1035076"/>
            <a:ext cx="3888432" cy="3228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모서리가 둥근 직사각형 10"/>
          <p:cNvSpPr/>
          <p:nvPr/>
        </p:nvSpPr>
        <p:spPr>
          <a:xfrm>
            <a:off x="198175" y="4653136"/>
            <a:ext cx="8622297" cy="1944216"/>
          </a:xfrm>
          <a:prstGeom prst="roundRect">
            <a:avLst>
              <a:gd name="adj" fmla="val 7544"/>
            </a:avLst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altLang="ko-KR" sz="1200" b="1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268215" y="1063676"/>
            <a:ext cx="631378" cy="1800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4824027" y="1035076"/>
            <a:ext cx="540061" cy="1800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8172399" y="2852936"/>
            <a:ext cx="540060" cy="59017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8172399" y="1700808"/>
            <a:ext cx="540060" cy="59017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8103875" y="1700808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>
                <a:solidFill>
                  <a:schemeClr val="accent2">
                    <a:lumMod val="75000"/>
                  </a:schemeClr>
                </a:solidFill>
                <a:latin typeface="+mj-ea"/>
              </a:rPr>
              <a:t>√</a:t>
            </a:r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8103875" y="2778693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>
                <a:solidFill>
                  <a:schemeClr val="accent2">
                    <a:lumMod val="75000"/>
                  </a:schemeClr>
                </a:solidFill>
                <a:latin typeface="+mj-ea"/>
              </a:rPr>
              <a:t>√</a:t>
            </a:r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2551090" y="1215096"/>
            <a:ext cx="3607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>
                <a:solidFill>
                  <a:srgbClr val="FF0000"/>
                </a:solidFill>
              </a:rPr>
              <a:t>①</a:t>
            </a: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3534765" y="1209614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>
                <a:solidFill>
                  <a:srgbClr val="FF0000"/>
                </a:solidFill>
              </a:rPr>
              <a:t>②</a:t>
            </a: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4735783" y="4809636"/>
            <a:ext cx="4012681" cy="163121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en-US" altLang="ko-KR" sz="1400" b="1" dirty="0" smtClean="0">
              <a:solidFill>
                <a:schemeClr val="accent2">
                  <a:lumMod val="75000"/>
                </a:schemeClr>
              </a:solidFill>
              <a:latin typeface="+mj-ea"/>
            </a:endParaRPr>
          </a:p>
          <a:p>
            <a:r>
              <a:rPr lang="en-US" altLang="ko-KR" sz="1400" b="1" dirty="0" smtClean="0">
                <a:solidFill>
                  <a:schemeClr val="accent2">
                    <a:lumMod val="75000"/>
                  </a:schemeClr>
                </a:solidFill>
                <a:latin typeface="+mj-ea"/>
              </a:rPr>
              <a:t>√ </a:t>
            </a:r>
            <a:r>
              <a:rPr lang="ko-KR" altLang="en-US" sz="1400" b="1" dirty="0" smtClean="0">
                <a:solidFill>
                  <a:srgbClr val="FF0000"/>
                </a:solidFill>
              </a:rPr>
              <a:t>납부할 금액 </a:t>
            </a:r>
            <a:r>
              <a:rPr lang="en-US" altLang="ko-KR" sz="1400" b="1" dirty="0" smtClean="0">
                <a:solidFill>
                  <a:srgbClr val="FF0000"/>
                </a:solidFill>
              </a:rPr>
              <a:t>(</a:t>
            </a:r>
            <a:r>
              <a:rPr lang="ko-KR" altLang="en-US" sz="1400" b="1" dirty="0" smtClean="0">
                <a:solidFill>
                  <a:srgbClr val="FF0000"/>
                </a:solidFill>
              </a:rPr>
              <a:t>②</a:t>
            </a:r>
            <a:r>
              <a:rPr lang="en-US" altLang="ko-KR" sz="1400" b="1" dirty="0" smtClean="0">
                <a:solidFill>
                  <a:srgbClr val="FF0000"/>
                </a:solidFill>
              </a:rPr>
              <a:t>-</a:t>
            </a:r>
            <a:r>
              <a:rPr lang="ko-KR" altLang="en-US" sz="1400" b="1" dirty="0" smtClean="0">
                <a:solidFill>
                  <a:srgbClr val="FF0000"/>
                </a:solidFill>
              </a:rPr>
              <a:t>①</a:t>
            </a:r>
            <a:r>
              <a:rPr lang="en-US" altLang="ko-KR" sz="1400" b="1" dirty="0" smtClean="0">
                <a:solidFill>
                  <a:srgbClr val="FF0000"/>
                </a:solidFill>
              </a:rPr>
              <a:t>+</a:t>
            </a:r>
            <a:r>
              <a:rPr lang="ko-KR" altLang="en-US" sz="1400" b="1" dirty="0" smtClean="0">
                <a:solidFill>
                  <a:srgbClr val="FF0000"/>
                </a:solidFill>
              </a:rPr>
              <a:t>③</a:t>
            </a:r>
            <a:r>
              <a:rPr lang="en-US" altLang="ko-KR" sz="1400" b="1" dirty="0" smtClean="0">
                <a:solidFill>
                  <a:srgbClr val="FF0000"/>
                </a:solidFill>
              </a:rPr>
              <a:t>)</a:t>
            </a:r>
            <a:r>
              <a:rPr lang="ko-KR" altLang="en-US" sz="1400" b="1" dirty="0" smtClean="0"/>
              <a:t>은</a:t>
            </a:r>
            <a:endParaRPr lang="en-US" altLang="ko-KR" sz="1400" b="1" dirty="0" smtClean="0"/>
          </a:p>
          <a:p>
            <a:r>
              <a:rPr lang="en-US" altLang="ko-KR" sz="1400" b="1" dirty="0"/>
              <a:t> </a:t>
            </a:r>
            <a:r>
              <a:rPr lang="ko-KR" altLang="en-US" sz="1400" b="1" dirty="0" smtClean="0"/>
              <a:t>  </a:t>
            </a:r>
            <a:r>
              <a:rPr lang="ko-KR" altLang="en-US" sz="1400" b="1" dirty="0" smtClean="0">
                <a:solidFill>
                  <a:srgbClr val="0000FF"/>
                </a:solidFill>
              </a:rPr>
              <a:t>납부구분 </a:t>
            </a:r>
            <a:r>
              <a:rPr lang="en-US" altLang="ko-KR" sz="1400" b="1" dirty="0" smtClean="0">
                <a:solidFill>
                  <a:srgbClr val="0000FF"/>
                </a:solidFill>
              </a:rPr>
              <a:t>(</a:t>
            </a:r>
            <a:r>
              <a:rPr lang="ko-KR" altLang="en-US" sz="1400" b="1" dirty="0" smtClean="0">
                <a:solidFill>
                  <a:srgbClr val="0000FF"/>
                </a:solidFill>
              </a:rPr>
              <a:t>일시 및</a:t>
            </a:r>
            <a:r>
              <a:rPr lang="en-US" altLang="ko-KR" sz="1400" b="1" dirty="0" smtClean="0">
                <a:solidFill>
                  <a:srgbClr val="0000FF"/>
                </a:solidFill>
              </a:rPr>
              <a:t> </a:t>
            </a:r>
            <a:r>
              <a:rPr lang="ko-KR" altLang="en-US" sz="1400" b="1" dirty="0" smtClean="0">
                <a:solidFill>
                  <a:srgbClr val="0000FF"/>
                </a:solidFill>
              </a:rPr>
              <a:t>분할납부</a:t>
            </a:r>
            <a:r>
              <a:rPr lang="en-US" altLang="ko-KR" sz="1400" b="1" dirty="0" smtClean="0">
                <a:solidFill>
                  <a:srgbClr val="0000FF"/>
                </a:solidFill>
              </a:rPr>
              <a:t>)</a:t>
            </a:r>
            <a:r>
              <a:rPr lang="ko-KR" altLang="en-US" sz="1400" b="1" dirty="0" smtClean="0"/>
              <a:t>에 따라 </a:t>
            </a:r>
            <a:r>
              <a:rPr lang="ko-KR" altLang="en-US" sz="1400" b="1" dirty="0" smtClean="0">
                <a:solidFill>
                  <a:srgbClr val="0000FF"/>
                </a:solidFill>
              </a:rPr>
              <a:t>계산</a:t>
            </a:r>
            <a:r>
              <a:rPr lang="ko-KR" altLang="en-US" sz="1400" b="1" dirty="0" smtClean="0"/>
              <a:t>되며</a:t>
            </a:r>
            <a:endParaRPr lang="en-US" altLang="ko-KR" sz="1400" b="1" dirty="0" smtClean="0"/>
          </a:p>
          <a:p>
            <a:r>
              <a:rPr lang="ko-KR" altLang="en-US" sz="1400" b="1" dirty="0" smtClean="0"/>
              <a:t>   </a:t>
            </a:r>
            <a:r>
              <a:rPr lang="ko-KR" altLang="en-US" sz="1400" b="1" dirty="0" smtClean="0">
                <a:solidFill>
                  <a:srgbClr val="FF0000"/>
                </a:solidFill>
              </a:rPr>
              <a:t>납부기한</a:t>
            </a:r>
            <a:r>
              <a:rPr lang="ko-KR" altLang="en-US" sz="1400" b="1" dirty="0" smtClean="0"/>
              <a:t>은  </a:t>
            </a:r>
            <a:r>
              <a:rPr lang="ko-KR" altLang="en-US" sz="1400" b="1" dirty="0" smtClean="0">
                <a:solidFill>
                  <a:srgbClr val="0000FF"/>
                </a:solidFill>
              </a:rPr>
              <a:t>법정 납부일로 자동 입력</a:t>
            </a:r>
            <a:r>
              <a:rPr lang="ko-KR" altLang="en-US" sz="1400" b="1" dirty="0" smtClean="0"/>
              <a:t>됩니다</a:t>
            </a:r>
            <a:r>
              <a:rPr lang="en-US" altLang="ko-KR" sz="1400" b="1" dirty="0" smtClean="0"/>
              <a:t>.  </a:t>
            </a:r>
          </a:p>
          <a:p>
            <a:r>
              <a:rPr lang="en-US" altLang="ko-KR" sz="1600" b="1" dirty="0" smtClean="0">
                <a:solidFill>
                  <a:schemeClr val="accent2">
                    <a:lumMod val="75000"/>
                  </a:schemeClr>
                </a:solidFill>
                <a:latin typeface="+mj-ea"/>
              </a:rPr>
              <a:t>√ </a:t>
            </a:r>
            <a:r>
              <a:rPr lang="ko-KR" altLang="en-US" sz="1400" b="1" dirty="0" smtClean="0">
                <a:solidFill>
                  <a:srgbClr val="FF0000"/>
                </a:solidFill>
                <a:latin typeface="+mj-ea"/>
              </a:rPr>
              <a:t>납부할 금액</a:t>
            </a:r>
            <a:r>
              <a:rPr lang="ko-KR" altLang="en-US" sz="1400" b="1" dirty="0" smtClean="0">
                <a:solidFill>
                  <a:schemeClr val="tx1"/>
                </a:solidFill>
                <a:latin typeface="+mj-ea"/>
              </a:rPr>
              <a:t>은</a:t>
            </a:r>
            <a:r>
              <a:rPr lang="ko-KR" altLang="en-US" sz="1400" b="1" dirty="0" smtClean="0">
                <a:solidFill>
                  <a:srgbClr val="FF0000"/>
                </a:solidFill>
                <a:latin typeface="+mj-ea"/>
              </a:rPr>
              <a:t> </a:t>
            </a:r>
            <a:r>
              <a:rPr lang="ko-KR" altLang="en-US" sz="1400" b="1" dirty="0" err="1" smtClean="0">
                <a:solidFill>
                  <a:srgbClr val="0000FF"/>
                </a:solidFill>
                <a:latin typeface="+mj-ea"/>
              </a:rPr>
              <a:t>일시납부에</a:t>
            </a:r>
            <a:r>
              <a:rPr lang="ko-KR" altLang="en-US" sz="1400" b="1" dirty="0" smtClean="0">
                <a:solidFill>
                  <a:srgbClr val="0000FF"/>
                </a:solidFill>
                <a:latin typeface="+mj-ea"/>
              </a:rPr>
              <a:t> 대한 </a:t>
            </a:r>
            <a:r>
              <a:rPr lang="en-US" altLang="ko-KR" sz="1400" b="1" dirty="0" smtClean="0">
                <a:solidFill>
                  <a:srgbClr val="0000FF"/>
                </a:solidFill>
                <a:latin typeface="+mj-ea"/>
              </a:rPr>
              <a:t>3% </a:t>
            </a:r>
            <a:r>
              <a:rPr lang="ko-KR" altLang="en-US" sz="1400" b="1" dirty="0" smtClean="0">
                <a:solidFill>
                  <a:srgbClr val="0000FF"/>
                </a:solidFill>
                <a:latin typeface="+mj-ea"/>
              </a:rPr>
              <a:t>공제 및</a:t>
            </a:r>
            <a:endParaRPr lang="en-US" altLang="ko-KR" sz="1400" b="1" dirty="0" smtClean="0">
              <a:solidFill>
                <a:srgbClr val="0000FF"/>
              </a:solidFill>
              <a:latin typeface="+mj-ea"/>
            </a:endParaRPr>
          </a:p>
          <a:p>
            <a:r>
              <a:rPr lang="ko-KR" altLang="en-US" sz="1400" b="1" dirty="0" smtClean="0">
                <a:solidFill>
                  <a:srgbClr val="0000FF"/>
                </a:solidFill>
              </a:rPr>
              <a:t>    전자신고에 따른 </a:t>
            </a:r>
            <a:r>
              <a:rPr lang="ko-KR" altLang="en-US" sz="1400" b="1" dirty="0" err="1" smtClean="0">
                <a:solidFill>
                  <a:srgbClr val="0000FF"/>
                </a:solidFill>
              </a:rPr>
              <a:t>경감액은</a:t>
            </a:r>
            <a:r>
              <a:rPr lang="ko-KR" altLang="en-US" sz="1400" b="1" dirty="0" smtClean="0">
                <a:solidFill>
                  <a:srgbClr val="0000FF"/>
                </a:solidFill>
              </a:rPr>
              <a:t> 반영되지 않습니다</a:t>
            </a:r>
            <a:r>
              <a:rPr lang="en-US" altLang="ko-KR" sz="1400" b="1" dirty="0" smtClean="0"/>
              <a:t>.</a:t>
            </a:r>
          </a:p>
          <a:p>
            <a:endParaRPr lang="ko-KR" altLang="en-US" sz="1400" b="1" dirty="0"/>
          </a:p>
        </p:txBody>
      </p:sp>
      <p:sp>
        <p:nvSpPr>
          <p:cNvPr id="84" name="모서리가 둥근 사각형 설명선 83"/>
          <p:cNvSpPr/>
          <p:nvPr/>
        </p:nvSpPr>
        <p:spPr>
          <a:xfrm>
            <a:off x="4932040" y="2176380"/>
            <a:ext cx="2592288" cy="786979"/>
          </a:xfrm>
          <a:prstGeom prst="wedgeRoundRectCallout">
            <a:avLst>
              <a:gd name="adj1" fmla="val 30572"/>
              <a:gd name="adj2" fmla="val -79823"/>
              <a:gd name="adj3" fmla="val 16667"/>
            </a:avLst>
          </a:prstGeom>
          <a:solidFill>
            <a:srgbClr val="B50B9D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1300" dirty="0" err="1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개산보험료</a:t>
            </a:r>
            <a:r>
              <a:rPr lang="ko-KR" altLang="en-US" sz="13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보수총액은 전년도 확정 보수총액과 동일하게 입력됩니다</a:t>
            </a:r>
            <a:r>
              <a:rPr lang="en-US" altLang="ko-KR" sz="13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3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수정불가</a:t>
            </a:r>
            <a:r>
              <a:rPr lang="en-US" altLang="ko-KR" sz="13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en-US" sz="130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85" name="모서리가 둥근 사각형 설명선 84"/>
          <p:cNvSpPr/>
          <p:nvPr/>
        </p:nvSpPr>
        <p:spPr>
          <a:xfrm>
            <a:off x="296856" y="2183543"/>
            <a:ext cx="2793222" cy="706373"/>
          </a:xfrm>
          <a:prstGeom prst="wedgeRoundRectCallout">
            <a:avLst>
              <a:gd name="adj1" fmla="val 13218"/>
              <a:gd name="adj2" fmla="val -85225"/>
              <a:gd name="adj3" fmla="val 16667"/>
            </a:avLst>
          </a:prstGeom>
          <a:solidFill>
            <a:srgbClr val="0F6F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30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사업장 정보에 입력된 관리번호의 보수총액이 자동 계산됩니다</a:t>
            </a:r>
            <a:endParaRPr lang="ko-KR" altLang="en-US" sz="13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86" name="직사각형 85"/>
          <p:cNvSpPr/>
          <p:nvPr/>
        </p:nvSpPr>
        <p:spPr>
          <a:xfrm>
            <a:off x="7342227" y="1243696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smtClean="0">
                <a:solidFill>
                  <a:srgbClr val="FF0000"/>
                </a:solidFill>
              </a:rPr>
              <a:t>③</a:t>
            </a:r>
            <a:endParaRPr lang="ko-KR" altLang="en-US" b="1">
              <a:solidFill>
                <a:srgbClr val="FF0000"/>
              </a:solidFill>
            </a:endParaRPr>
          </a:p>
        </p:txBody>
      </p:sp>
      <p:sp>
        <p:nvSpPr>
          <p:cNvPr id="87" name="오른쪽 화살표 86"/>
          <p:cNvSpPr/>
          <p:nvPr/>
        </p:nvSpPr>
        <p:spPr>
          <a:xfrm rot="5400000">
            <a:off x="4336297" y="4304183"/>
            <a:ext cx="346051" cy="318927"/>
          </a:xfrm>
          <a:prstGeom prst="rightArrow">
            <a:avLst>
              <a:gd name="adj1" fmla="val 50000"/>
              <a:gd name="adj2" fmla="val 58960"/>
            </a:avLst>
          </a:prstGeom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0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15" y="4809636"/>
            <a:ext cx="4241107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" name="직사각형 90"/>
          <p:cNvSpPr/>
          <p:nvPr/>
        </p:nvSpPr>
        <p:spPr>
          <a:xfrm>
            <a:off x="2550018" y="5229200"/>
            <a:ext cx="869854" cy="79208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2" name="직선 화살표 연결선 91"/>
          <p:cNvCxnSpPr/>
          <p:nvPr/>
        </p:nvCxnSpPr>
        <p:spPr>
          <a:xfrm>
            <a:off x="3516957" y="5625243"/>
            <a:ext cx="1151829" cy="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186546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8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49" name="_x121079560" descr="EMB0000628c619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98176" y="195590"/>
            <a:ext cx="871967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60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3.</a:t>
            </a:r>
            <a:r>
              <a:rPr lang="ko-KR" altLang="en-US" sz="260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유의 사항 및 향후 추진계획</a:t>
            </a:r>
            <a:endParaRPr lang="ko-KR" altLang="en-US" sz="260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3529" y="908720"/>
            <a:ext cx="8482954" cy="5694811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모서리가 둥근 직사각형 7"/>
          <p:cNvSpPr/>
          <p:nvPr/>
        </p:nvSpPr>
        <p:spPr>
          <a:xfrm>
            <a:off x="676536" y="1929780"/>
            <a:ext cx="7855904" cy="1944216"/>
          </a:xfrm>
          <a:prstGeom prst="roundRect">
            <a:avLst>
              <a:gd name="adj" fmla="val 7544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b="1" dirty="0" smtClean="0">
                <a:solidFill>
                  <a:schemeClr val="tx1"/>
                </a:solidFill>
                <a:latin typeface="+mj-ea"/>
              </a:rPr>
              <a:t>◎ </a:t>
            </a:r>
            <a:r>
              <a:rPr lang="ko-KR" altLang="en-US" b="1" dirty="0" smtClean="0">
                <a:solidFill>
                  <a:srgbClr val="FF0000"/>
                </a:solidFill>
                <a:latin typeface="+mj-ea"/>
              </a:rPr>
              <a:t>보수총액 산정 계산기</a:t>
            </a:r>
            <a:r>
              <a:rPr lang="ko-KR" altLang="en-US" b="1" dirty="0" smtClean="0">
                <a:solidFill>
                  <a:schemeClr val="tx1"/>
                </a:solidFill>
                <a:latin typeface="+mj-ea"/>
              </a:rPr>
              <a:t>는</a:t>
            </a:r>
            <a:r>
              <a:rPr lang="ko-KR" altLang="en-US" b="1" dirty="0" smtClean="0">
                <a:solidFill>
                  <a:srgbClr val="0000FF"/>
                </a:solidFill>
                <a:latin typeface="+mj-ea"/>
              </a:rPr>
              <a:t> </a:t>
            </a:r>
            <a:r>
              <a:rPr lang="ko-KR" altLang="en-US" b="1" dirty="0" smtClean="0">
                <a:solidFill>
                  <a:schemeClr val="tx1"/>
                </a:solidFill>
                <a:latin typeface="+mj-ea"/>
              </a:rPr>
              <a:t>고객에게 이해하기 쉽고 간편하게 보수총액을 </a:t>
            </a:r>
            <a:endParaRPr lang="en-US" altLang="ko-KR" b="1" dirty="0" smtClean="0">
              <a:solidFill>
                <a:schemeClr val="tx1"/>
              </a:solidFill>
              <a:latin typeface="+mj-ea"/>
            </a:endParaRPr>
          </a:p>
          <a:p>
            <a:r>
              <a:rPr lang="en-US" altLang="ko-KR" b="1" dirty="0">
                <a:solidFill>
                  <a:schemeClr val="tx1"/>
                </a:solidFill>
                <a:latin typeface="+mj-ea"/>
              </a:rPr>
              <a:t> </a:t>
            </a:r>
            <a:r>
              <a:rPr lang="en-US" altLang="ko-KR" b="1" dirty="0" smtClean="0">
                <a:solidFill>
                  <a:schemeClr val="tx1"/>
                </a:solidFill>
                <a:latin typeface="+mj-ea"/>
              </a:rPr>
              <a:t>  </a:t>
            </a:r>
            <a:r>
              <a:rPr lang="ko-KR" altLang="en-US" b="1" dirty="0" smtClean="0">
                <a:solidFill>
                  <a:schemeClr val="tx1"/>
                </a:solidFill>
                <a:latin typeface="+mj-ea"/>
              </a:rPr>
              <a:t> 미리 계산해 볼 수 있도록 </a:t>
            </a:r>
            <a:r>
              <a:rPr lang="ko-KR" altLang="en-US" b="1" dirty="0" smtClean="0">
                <a:solidFill>
                  <a:srgbClr val="0000FF"/>
                </a:solidFill>
                <a:latin typeface="+mj-ea"/>
              </a:rPr>
              <a:t>서비스 차원에서 제공</a:t>
            </a:r>
            <a:r>
              <a:rPr lang="ko-KR" altLang="en-US" b="1" dirty="0" smtClean="0">
                <a:solidFill>
                  <a:schemeClr val="tx1"/>
                </a:solidFill>
                <a:latin typeface="+mj-ea"/>
              </a:rPr>
              <a:t>하는</a:t>
            </a:r>
            <a:r>
              <a:rPr lang="ko-KR" altLang="en-US" b="1" dirty="0" smtClean="0">
                <a:solidFill>
                  <a:srgbClr val="FF0000"/>
                </a:solidFill>
                <a:latin typeface="+mj-ea"/>
              </a:rPr>
              <a:t> </a:t>
            </a:r>
            <a:r>
              <a:rPr lang="ko-KR" altLang="en-US" b="1" dirty="0" smtClean="0">
                <a:solidFill>
                  <a:schemeClr val="tx1"/>
                </a:solidFill>
                <a:latin typeface="+mj-ea"/>
              </a:rPr>
              <a:t>것으로 기재항목</a:t>
            </a:r>
            <a:endParaRPr lang="en-US" altLang="ko-KR" b="1" dirty="0" smtClean="0">
              <a:solidFill>
                <a:schemeClr val="tx1"/>
              </a:solidFill>
              <a:latin typeface="+mj-ea"/>
            </a:endParaRPr>
          </a:p>
          <a:p>
            <a:r>
              <a:rPr lang="en-US" altLang="ko-KR" b="1" dirty="0">
                <a:solidFill>
                  <a:schemeClr val="tx1"/>
                </a:solidFill>
                <a:latin typeface="+mj-ea"/>
              </a:rPr>
              <a:t> </a:t>
            </a:r>
            <a:r>
              <a:rPr lang="en-US" altLang="ko-KR" b="1" dirty="0" smtClean="0">
                <a:solidFill>
                  <a:schemeClr val="tx1"/>
                </a:solidFill>
                <a:latin typeface="+mj-ea"/>
              </a:rPr>
              <a:t>  </a:t>
            </a:r>
            <a:r>
              <a:rPr lang="ko-KR" altLang="en-US" b="1" dirty="0" smtClean="0">
                <a:solidFill>
                  <a:schemeClr val="tx1"/>
                </a:solidFill>
                <a:latin typeface="+mj-ea"/>
              </a:rPr>
              <a:t> 누락 등으로 인해 </a:t>
            </a:r>
            <a:r>
              <a:rPr lang="ko-KR" altLang="en-US" b="1" dirty="0" smtClean="0">
                <a:solidFill>
                  <a:srgbClr val="0000FF"/>
                </a:solidFill>
                <a:latin typeface="+mj-ea"/>
              </a:rPr>
              <a:t>실제 정산</a:t>
            </a:r>
            <a:r>
              <a:rPr lang="en-US" altLang="ko-KR" b="1" dirty="0" smtClean="0">
                <a:solidFill>
                  <a:srgbClr val="0000FF"/>
                </a:solidFill>
                <a:latin typeface="+mj-ea"/>
              </a:rPr>
              <a:t>(</a:t>
            </a:r>
            <a:r>
              <a:rPr lang="ko-KR" altLang="en-US" b="1" dirty="0" smtClean="0">
                <a:solidFill>
                  <a:srgbClr val="0000FF"/>
                </a:solidFill>
                <a:latin typeface="+mj-ea"/>
              </a:rPr>
              <a:t>확정</a:t>
            </a:r>
            <a:r>
              <a:rPr lang="en-US" altLang="ko-KR" b="1" dirty="0" smtClean="0">
                <a:solidFill>
                  <a:srgbClr val="0000FF"/>
                </a:solidFill>
                <a:latin typeface="+mj-ea"/>
              </a:rPr>
              <a:t>) </a:t>
            </a:r>
            <a:r>
              <a:rPr lang="ko-KR" altLang="en-US" b="1" dirty="0" smtClean="0">
                <a:solidFill>
                  <a:srgbClr val="0000FF"/>
                </a:solidFill>
                <a:latin typeface="+mj-ea"/>
              </a:rPr>
              <a:t>보험료와 </a:t>
            </a:r>
            <a:r>
              <a:rPr lang="ko-KR" altLang="en-US" b="1" dirty="0">
                <a:solidFill>
                  <a:srgbClr val="0000FF"/>
                </a:solidFill>
                <a:latin typeface="+mj-ea"/>
              </a:rPr>
              <a:t>차이가 </a:t>
            </a:r>
            <a:r>
              <a:rPr lang="ko-KR" altLang="en-US" b="1" dirty="0" smtClean="0">
                <a:solidFill>
                  <a:srgbClr val="0000FF"/>
                </a:solidFill>
                <a:latin typeface="+mj-ea"/>
              </a:rPr>
              <a:t>있을 수 있습니다</a:t>
            </a:r>
            <a:r>
              <a:rPr lang="en-US" altLang="ko-KR" b="1" dirty="0" smtClean="0">
                <a:solidFill>
                  <a:srgbClr val="0000FF"/>
                </a:solidFill>
                <a:latin typeface="+mj-ea"/>
              </a:rPr>
              <a:t>.</a:t>
            </a:r>
            <a:endParaRPr lang="en-US" altLang="ko-KR" b="1" dirty="0">
              <a:solidFill>
                <a:srgbClr val="0000FF"/>
              </a:solidFill>
              <a:latin typeface="+mj-ea"/>
            </a:endParaRPr>
          </a:p>
          <a:p>
            <a:endParaRPr lang="en-US" altLang="ko-KR" sz="500" b="1" dirty="0">
              <a:solidFill>
                <a:schemeClr val="tx1"/>
              </a:solidFill>
              <a:latin typeface="+mj-ea"/>
            </a:endParaRPr>
          </a:p>
          <a:p>
            <a:r>
              <a:rPr lang="ko-KR" altLang="en-US" b="1" dirty="0" smtClean="0">
                <a:solidFill>
                  <a:schemeClr val="tx1"/>
                </a:solidFill>
                <a:latin typeface="+mj-ea"/>
              </a:rPr>
              <a:t>◎ 보험료 산정 계산기에서 </a:t>
            </a:r>
            <a:r>
              <a:rPr lang="ko-KR" altLang="en-US" b="1" dirty="0" smtClean="0">
                <a:solidFill>
                  <a:srgbClr val="FF0000"/>
                </a:solidFill>
                <a:latin typeface="+mj-ea"/>
              </a:rPr>
              <a:t>산정된 보험료</a:t>
            </a:r>
            <a:r>
              <a:rPr lang="ko-KR" altLang="en-US" b="1" dirty="0" smtClean="0">
                <a:solidFill>
                  <a:schemeClr val="tx1"/>
                </a:solidFill>
                <a:latin typeface="+mj-ea"/>
              </a:rPr>
              <a:t>는</a:t>
            </a:r>
            <a:r>
              <a:rPr lang="ko-KR" altLang="en-US" b="1" dirty="0" smtClean="0">
                <a:solidFill>
                  <a:srgbClr val="0000FF"/>
                </a:solidFill>
                <a:latin typeface="+mj-ea"/>
              </a:rPr>
              <a:t> </a:t>
            </a:r>
            <a:r>
              <a:rPr lang="ko-KR" altLang="en-US" b="1" dirty="0" err="1" smtClean="0">
                <a:solidFill>
                  <a:srgbClr val="0000FF"/>
                </a:solidFill>
                <a:latin typeface="+mj-ea"/>
              </a:rPr>
              <a:t>일시납부에</a:t>
            </a:r>
            <a:r>
              <a:rPr lang="ko-KR" altLang="en-US" b="1" dirty="0" smtClean="0">
                <a:solidFill>
                  <a:srgbClr val="0000FF"/>
                </a:solidFill>
                <a:latin typeface="+mj-ea"/>
              </a:rPr>
              <a:t> 의한 </a:t>
            </a:r>
            <a:r>
              <a:rPr lang="en-US" altLang="ko-KR" b="1" dirty="0" smtClean="0">
                <a:solidFill>
                  <a:srgbClr val="0000FF"/>
                </a:solidFill>
                <a:latin typeface="+mj-ea"/>
              </a:rPr>
              <a:t>3% </a:t>
            </a:r>
            <a:r>
              <a:rPr lang="ko-KR" altLang="en-US" b="1" dirty="0" smtClean="0">
                <a:solidFill>
                  <a:srgbClr val="0000FF"/>
                </a:solidFill>
                <a:latin typeface="+mj-ea"/>
              </a:rPr>
              <a:t>공제</a:t>
            </a:r>
            <a:endParaRPr lang="en-US" altLang="ko-KR" b="1" dirty="0" smtClean="0">
              <a:solidFill>
                <a:srgbClr val="0000FF"/>
              </a:solidFill>
              <a:latin typeface="+mj-ea"/>
              <a:ea typeface="+mj-ea"/>
            </a:endParaRPr>
          </a:p>
          <a:p>
            <a:r>
              <a:rPr lang="en-US" altLang="ko-KR" sz="1200" b="1" dirty="0" smtClean="0">
                <a:solidFill>
                  <a:schemeClr val="tx1"/>
                </a:solidFill>
                <a:latin typeface="+mj-ea"/>
                <a:ea typeface="+mj-ea"/>
              </a:rPr>
              <a:t>      </a:t>
            </a:r>
            <a:r>
              <a:rPr lang="ko-KR" altLang="en-US" b="1" dirty="0" smtClean="0">
                <a:solidFill>
                  <a:schemeClr val="tx1"/>
                </a:solidFill>
                <a:latin typeface="+mj-ea"/>
              </a:rPr>
              <a:t>및 </a:t>
            </a:r>
            <a:r>
              <a:rPr lang="ko-KR" altLang="en-US" b="1" dirty="0" err="1">
                <a:solidFill>
                  <a:schemeClr val="tx1"/>
                </a:solidFill>
                <a:latin typeface="+mj-ea"/>
              </a:rPr>
              <a:t>토탈서비스를</a:t>
            </a:r>
            <a:r>
              <a:rPr lang="ko-KR" altLang="en-US" b="1" dirty="0">
                <a:solidFill>
                  <a:schemeClr val="tx1"/>
                </a:solidFill>
                <a:latin typeface="+mj-ea"/>
              </a:rPr>
              <a:t> 이용한 </a:t>
            </a:r>
            <a:r>
              <a:rPr lang="ko-KR" altLang="en-US" b="1" dirty="0" smtClean="0">
                <a:solidFill>
                  <a:srgbClr val="0000FF"/>
                </a:solidFill>
                <a:latin typeface="+mj-ea"/>
              </a:rPr>
              <a:t>전자신고에 따른 </a:t>
            </a:r>
            <a:r>
              <a:rPr lang="ko-KR" altLang="en-US" b="1" dirty="0" err="1">
                <a:solidFill>
                  <a:srgbClr val="0000FF"/>
                </a:solidFill>
                <a:latin typeface="+mj-ea"/>
              </a:rPr>
              <a:t>경감액</a:t>
            </a:r>
            <a:r>
              <a:rPr lang="ko-KR" altLang="en-US" b="1" dirty="0" err="1">
                <a:solidFill>
                  <a:schemeClr val="tx1"/>
                </a:solidFill>
                <a:latin typeface="+mj-ea"/>
              </a:rPr>
              <a:t>은</a:t>
            </a:r>
            <a:r>
              <a:rPr lang="ko-KR" altLang="en-US" b="1" dirty="0">
                <a:solidFill>
                  <a:schemeClr val="tx1"/>
                </a:solidFill>
                <a:latin typeface="+mj-ea"/>
              </a:rPr>
              <a:t> 반영되지 않습니다</a:t>
            </a:r>
            <a:r>
              <a:rPr lang="en-US" altLang="ko-KR" b="1" dirty="0" smtClean="0">
                <a:solidFill>
                  <a:schemeClr val="tx1"/>
                </a:solidFill>
                <a:latin typeface="+mj-ea"/>
              </a:rPr>
              <a:t>.</a:t>
            </a:r>
            <a:endParaRPr lang="en-US" altLang="ko-KR" sz="12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676536" y="4941168"/>
            <a:ext cx="7790928" cy="1224136"/>
          </a:xfrm>
          <a:prstGeom prst="roundRect">
            <a:avLst>
              <a:gd name="adj" fmla="val 7544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b="1" dirty="0">
                <a:solidFill>
                  <a:srgbClr val="FF0000"/>
                </a:solidFill>
                <a:latin typeface="+mj-ea"/>
              </a:rPr>
              <a:t>√</a:t>
            </a:r>
            <a:r>
              <a:rPr lang="en-US" altLang="ko-KR" b="1" dirty="0">
                <a:solidFill>
                  <a:schemeClr val="accent2">
                    <a:lumMod val="75000"/>
                  </a:schemeClr>
                </a:solidFill>
                <a:latin typeface="+mj-ea"/>
              </a:rPr>
              <a:t> </a:t>
            </a:r>
            <a:r>
              <a:rPr lang="ko-KR" altLang="en-US" b="1" dirty="0" err="1" smtClean="0">
                <a:solidFill>
                  <a:schemeClr val="tx1"/>
                </a:solidFill>
                <a:latin typeface="+mj-ea"/>
              </a:rPr>
              <a:t>토탈서비스</a:t>
            </a:r>
            <a:r>
              <a:rPr lang="ko-KR" altLang="en-US" b="1" dirty="0" smtClean="0">
                <a:solidFill>
                  <a:schemeClr val="tx1"/>
                </a:solidFill>
                <a:latin typeface="+mj-ea"/>
              </a:rPr>
              <a:t> 보험료신고 </a:t>
            </a:r>
            <a:r>
              <a:rPr lang="ko-KR" altLang="en-US" b="1" dirty="0" smtClean="0">
                <a:solidFill>
                  <a:srgbClr val="FF0000"/>
                </a:solidFill>
                <a:latin typeface="+mj-ea"/>
              </a:rPr>
              <a:t>보수총액 산정 계산기에서 산정된 보수총액</a:t>
            </a:r>
            <a:r>
              <a:rPr lang="ko-KR" altLang="en-US" b="1" dirty="0" smtClean="0">
                <a:solidFill>
                  <a:schemeClr val="tx1"/>
                </a:solidFill>
                <a:latin typeface="+mj-ea"/>
              </a:rPr>
              <a:t>을</a:t>
            </a:r>
            <a:r>
              <a:rPr lang="ko-KR" altLang="en-US" b="1" dirty="0" smtClean="0">
                <a:solidFill>
                  <a:srgbClr val="FF0000"/>
                </a:solidFill>
                <a:latin typeface="+mj-ea"/>
              </a:rPr>
              <a:t>    </a:t>
            </a:r>
            <a:endParaRPr lang="en-US" altLang="ko-KR" b="1" dirty="0" smtClean="0">
              <a:solidFill>
                <a:srgbClr val="FF0000"/>
              </a:solidFill>
              <a:latin typeface="+mj-ea"/>
              <a:ea typeface="+mj-ea"/>
            </a:endParaRPr>
          </a:p>
          <a:p>
            <a:r>
              <a:rPr lang="en-US" altLang="ko-KR" b="1" dirty="0" smtClean="0">
                <a:solidFill>
                  <a:schemeClr val="tx1"/>
                </a:solidFill>
                <a:latin typeface="+mj-ea"/>
                <a:ea typeface="+mj-ea"/>
              </a:rPr>
              <a:t>   </a:t>
            </a:r>
            <a:r>
              <a:rPr lang="ko-KR" altLang="en-US" b="1" dirty="0" smtClean="0">
                <a:solidFill>
                  <a:srgbClr val="FF0000"/>
                </a:solidFill>
                <a:latin typeface="+mj-ea"/>
                <a:ea typeface="+mj-ea"/>
              </a:rPr>
              <a:t>보험료신고서 화면으로 연계</a:t>
            </a:r>
            <a:r>
              <a:rPr lang="ko-KR" altLang="en-US" b="1" dirty="0" smtClean="0">
                <a:solidFill>
                  <a:schemeClr val="tx1"/>
                </a:solidFill>
                <a:latin typeface="+mj-ea"/>
                <a:ea typeface="+mj-ea"/>
              </a:rPr>
              <a:t>해</a:t>
            </a:r>
            <a:r>
              <a:rPr lang="ko-KR" altLang="en-US" b="1" dirty="0" smtClean="0">
                <a:solidFill>
                  <a:srgbClr val="FF0000"/>
                </a:solidFill>
                <a:latin typeface="+mj-ea"/>
                <a:ea typeface="+mj-ea"/>
              </a:rPr>
              <a:t> 바로 접수 </a:t>
            </a:r>
            <a:r>
              <a:rPr lang="ko-KR" altLang="en-US" b="1" dirty="0" smtClean="0">
                <a:solidFill>
                  <a:schemeClr val="tx1"/>
                </a:solidFill>
                <a:latin typeface="+mj-ea"/>
                <a:ea typeface="+mj-ea"/>
              </a:rPr>
              <a:t>할 수 있도록 </a:t>
            </a:r>
            <a:r>
              <a:rPr lang="ko-KR" altLang="en-US" b="1" dirty="0" smtClean="0">
                <a:solidFill>
                  <a:srgbClr val="0000FF"/>
                </a:solidFill>
                <a:latin typeface="+mj-ea"/>
                <a:ea typeface="+mj-ea"/>
              </a:rPr>
              <a:t>전산 개발 추진</a:t>
            </a:r>
            <a:r>
              <a:rPr lang="en-US" altLang="ko-KR" b="1" dirty="0" smtClean="0">
                <a:solidFill>
                  <a:srgbClr val="0000FF"/>
                </a:solidFill>
                <a:latin typeface="+mj-ea"/>
                <a:ea typeface="+mj-ea"/>
              </a:rPr>
              <a:t>     </a:t>
            </a:r>
            <a:endParaRPr lang="en-US" altLang="ko-KR" b="1" dirty="0">
              <a:solidFill>
                <a:srgbClr val="0000FF"/>
              </a:solidFill>
              <a:latin typeface="+mj-ea"/>
              <a:ea typeface="+mj-e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06860" y="4220507"/>
            <a:ext cx="2016224" cy="43088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220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향후 추진계획</a:t>
            </a:r>
            <a:endParaRPr lang="ko-KR" altLang="en-US" sz="220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25563" y="1268179"/>
            <a:ext cx="1440160" cy="43088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220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유의 사항</a:t>
            </a:r>
            <a:endParaRPr lang="ko-KR" altLang="en-US" sz="220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75424541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9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771236" y="2603392"/>
            <a:ext cx="769545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sz="60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감사합니다</a:t>
            </a:r>
            <a:r>
              <a:rPr lang="en-US" altLang="ko-KR" sz="60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.</a:t>
            </a:r>
            <a:endParaRPr lang="ko-KR" altLang="en-US" sz="6000" b="1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pSp>
        <p:nvGrpSpPr>
          <p:cNvPr id="13" name="그룹 12"/>
          <p:cNvGrpSpPr/>
          <p:nvPr/>
        </p:nvGrpSpPr>
        <p:grpSpPr>
          <a:xfrm>
            <a:off x="3134041" y="4927180"/>
            <a:ext cx="3092587" cy="1085924"/>
            <a:chOff x="3534085" y="5551488"/>
            <a:chExt cx="3092587" cy="1085924"/>
          </a:xfrm>
        </p:grpSpPr>
        <p:pic>
          <p:nvPicPr>
            <p:cNvPr id="14" name="Picture 2" descr="근로복지공단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2866" r="71710"/>
            <a:stretch/>
          </p:blipFill>
          <p:spPr bwMode="auto">
            <a:xfrm>
              <a:off x="3534085" y="5551488"/>
              <a:ext cx="657532" cy="9343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4069561" y="5621749"/>
              <a:ext cx="2557111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3000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근로복지공단</a:t>
              </a:r>
              <a:endParaRPr lang="en-US" altLang="ko-KR" sz="3000" dirty="0" smtClean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algn="ctr"/>
              <a:r>
                <a:rPr lang="ko-KR" altLang="en-US" sz="3000" spc="700" dirty="0" err="1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보험재정부</a:t>
              </a:r>
              <a:endParaRPr lang="ko-KR" altLang="en-US" sz="3000" spc="700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11752237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3_광장">
  <a:themeElements>
    <a:clrScheme name="광장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광장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광장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1567</TotalTime>
  <Words>483</Words>
  <Application>Microsoft Office PowerPoint</Application>
  <PresentationFormat>화면 슬라이드 쇼(4:3)</PresentationFormat>
  <Paragraphs>104</Paragraphs>
  <Slides>9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0" baseType="lpstr">
      <vt:lpstr>3_광장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이은실</dc:creator>
  <cp:lastModifiedBy>최창선</cp:lastModifiedBy>
  <cp:revision>98</cp:revision>
  <cp:lastPrinted>2016-02-24T07:07:47Z</cp:lastPrinted>
  <dcterms:created xsi:type="dcterms:W3CDTF">2016-02-12T04:26:53Z</dcterms:created>
  <dcterms:modified xsi:type="dcterms:W3CDTF">2016-03-02T01:37:13Z</dcterms:modified>
</cp:coreProperties>
</file>