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8" r:id="rId3"/>
    <p:sldId id="259" r:id="rId4"/>
    <p:sldId id="257" r:id="rId5"/>
    <p:sldId id="264" r:id="rId6"/>
    <p:sldId id="265" r:id="rId7"/>
    <p:sldId id="267" r:id="rId8"/>
    <p:sldId id="268" r:id="rId9"/>
    <p:sldId id="269" r:id="rId10"/>
    <p:sldId id="261" r:id="rId11"/>
    <p:sldId id="270" r:id="rId12"/>
    <p:sldId id="272" r:id="rId13"/>
    <p:sldId id="273" r:id="rId14"/>
    <p:sldId id="274" r:id="rId15"/>
    <p:sldId id="263" r:id="rId16"/>
    <p:sldId id="275" r:id="rId17"/>
    <p:sldId id="276" r:id="rId18"/>
    <p:sldId id="277" r:id="rId19"/>
    <p:sldId id="278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62" r:id="rId29"/>
    <p:sldId id="288" r:id="rId30"/>
    <p:sldId id="290" r:id="rId31"/>
    <p:sldId id="291" r:id="rId32"/>
    <p:sldId id="292" r:id="rId33"/>
    <p:sldId id="293" r:id="rId34"/>
    <p:sldId id="294" r:id="rId35"/>
    <p:sldId id="295" r:id="rId36"/>
    <p:sldId id="298" r:id="rId37"/>
    <p:sldId id="296" r:id="rId38"/>
    <p:sldId id="260" r:id="rId3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CCFF"/>
    <a:srgbClr val="CCFFFF"/>
    <a:srgbClr val="FFCCFF"/>
    <a:srgbClr val="FFFFCC"/>
    <a:srgbClr val="FFCC99"/>
    <a:srgbClr val="CCECFF"/>
    <a:srgbClr val="001326"/>
    <a:srgbClr val="002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F8B926-CA1A-4701-AC1E-50B2E23D0D81}" type="datetimeFigureOut">
              <a:rPr lang="ko-KR" altLang="en-US"/>
              <a:pPr>
                <a:defRPr/>
              </a:pPr>
              <a:t>2013-06-28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2021080-BB0C-4008-8554-2056A896F76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335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F35E27-C244-495B-99F7-6EE1601B1968}" type="slidenum">
              <a:rPr lang="ko-KR" altLang="en-US" smtClean="0"/>
              <a:pPr/>
              <a:t>8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4198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1541D1-A253-47D6-827B-8E3E22BA6AF3}" type="slidenum">
              <a:rPr lang="ko-KR" altLang="en-US" smtClean="0"/>
              <a:pPr/>
              <a:t>9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10_mai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01"/>
          <p:cNvPicPr>
            <a:picLocks noChangeAspect="1" noChangeArrowheads="1"/>
          </p:cNvPicPr>
          <p:nvPr userDrawn="1"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7000875" y="6237288"/>
            <a:ext cx="18923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1613" y="0"/>
            <a:ext cx="2135187" cy="612616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44463" y="0"/>
            <a:ext cx="625475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07_mast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463" y="0"/>
            <a:ext cx="730726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pic>
        <p:nvPicPr>
          <p:cNvPr id="1028" name="Picture 8" descr="01"/>
          <p:cNvPicPr>
            <a:picLocks noChangeAspect="1" noChangeArrowheads="1"/>
          </p:cNvPicPr>
          <p:nvPr userDrawn="1"/>
        </p:nvPicPr>
        <p:blipFill>
          <a:blip r:embed="rId14" cstate="print">
            <a:lum contrast="12000"/>
          </a:blip>
          <a:srcRect/>
          <a:stretch>
            <a:fillRect/>
          </a:stretch>
        </p:blipFill>
        <p:spPr bwMode="auto">
          <a:xfrm>
            <a:off x="7470775" y="260350"/>
            <a:ext cx="15192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>
    <p:zoom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Y견고딕" pitchFamily="18" charset="-127"/>
          <a:ea typeface="HY견고딕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Y견고딕" pitchFamily="18" charset="-127"/>
          <a:ea typeface="HY견고딕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Y견고딕" pitchFamily="18" charset="-127"/>
          <a:ea typeface="HY견고딕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Y견고딕" pitchFamily="18" charset="-127"/>
          <a:ea typeface="HY견고딕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Y견고딕" pitchFamily="18" charset="-127"/>
          <a:ea typeface="HY견고딕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Y견고딕" pitchFamily="18" charset="-127"/>
          <a:ea typeface="HY견고딕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Y견고딕" pitchFamily="18" charset="-127"/>
          <a:ea typeface="HY견고딕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Y견고딕" pitchFamily="18" charset="-127"/>
          <a:ea typeface="HY견고딕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743075"/>
            <a:ext cx="9144000" cy="1973957"/>
          </a:xfrm>
          <a:effectLst>
            <a:outerShdw dist="35921" dir="2700000" algn="ctr" rotWithShape="0">
              <a:schemeClr val="bg1"/>
            </a:outerShdw>
          </a:effectLst>
        </p:spPr>
        <p:txBody>
          <a:bodyPr anchorCtr="1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altLang="ko-KR" sz="2400" b="1" spc="-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&lt;2013. 7. 1. </a:t>
            </a:r>
            <a:r>
              <a:rPr lang="ko-KR" altLang="en-US" sz="2400" b="1" spc="-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「고용보험 및 산업재해보상보험의 보험료징수 등에</a:t>
            </a:r>
            <a:r>
              <a:rPr lang="en-US" altLang="ko-KR" sz="2400" b="1" spc="-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b="1" spc="-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400" b="1" spc="-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관한 법률 시행령」 개정에 따른</a:t>
            </a:r>
            <a:r>
              <a:rPr lang="en-US" altLang="ko-KR" sz="2400" b="1" spc="-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b="1" spc="-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spc="-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ko-KR" altLang="en-US" b="1" spc="-1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</a:br>
            <a:r>
              <a:rPr lang="ko-KR" alt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Y헤드라인M" pitchFamily="18" charset="-127"/>
                <a:ea typeface="HY헤드라인M" pitchFamily="18" charset="-127"/>
              </a:rPr>
              <a:t>고용보험 실업급여 보험료율 인상 </a:t>
            </a:r>
            <a:r>
              <a:rPr lang="en-US" altLang="ko-K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Y헤드라인M" pitchFamily="18" charset="-127"/>
                <a:ea typeface="HY헤드라인M" pitchFamily="18" charset="-127"/>
              </a:rPr>
              <a:t>Q &amp; A</a:t>
            </a:r>
            <a:r>
              <a:rPr lang="en-US" altLang="ko-KR" b="1" spc="-100" dirty="0" smtClean="0"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10_contents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6" descr="01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7470775" y="260350"/>
            <a:ext cx="15192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5" descr="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6150" y="2590800"/>
            <a:ext cx="7802563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1878013" y="2684463"/>
            <a:ext cx="4854575" cy="522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ko-KR" altLang="en-US" sz="28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실업급여 보험료율 인상 개요</a:t>
            </a:r>
          </a:p>
        </p:txBody>
      </p:sp>
      <p:sp>
        <p:nvSpPr>
          <p:cNvPr id="7" name="AutoShape 89"/>
          <p:cNvSpPr>
            <a:spLocks noChangeArrowheads="1"/>
          </p:cNvSpPr>
          <p:nvPr/>
        </p:nvSpPr>
        <p:spPr bwMode="auto">
          <a:xfrm>
            <a:off x="1116013" y="2746375"/>
            <a:ext cx="357187" cy="3952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800" b="1" dirty="0">
                <a:solidFill>
                  <a:srgbClr val="002436"/>
                </a:solidFill>
                <a:latin typeface="+mj-lt"/>
                <a:ea typeface="HY견명조" pitchFamily="18" charset="-127"/>
              </a:rPr>
              <a:t>II</a:t>
            </a:r>
            <a:r>
              <a:rPr lang="en-US" altLang="ko-KR" sz="2300" b="1" dirty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600" dirty="0" smtClean="0">
                <a:ea typeface="HY견명조" pitchFamily="18" charset="-127"/>
              </a:rPr>
              <a:t>II</a:t>
            </a:r>
            <a:r>
              <a:rPr lang="en-US" altLang="ko-KR" sz="2600" dirty="0" smtClean="0">
                <a:ea typeface="HY헤드라인M" pitchFamily="18" charset="-127"/>
              </a:rPr>
              <a:t>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실업급여 보험료율 인상 개요</a:t>
            </a:r>
            <a:endParaRPr lang="ko-KR" altLang="ko-KR" sz="2600" dirty="0" smtClean="0"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313308"/>
              </p:ext>
            </p:extLst>
          </p:nvPr>
        </p:nvGraphicFramePr>
        <p:xfrm>
          <a:off x="250825" y="1268413"/>
          <a:ext cx="8568951" cy="487534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4275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고용보험 실업급여 보험료율을 인상한 이유가 무엇인가요</a:t>
                      </a:r>
                      <a:r>
                        <a:rPr lang="en-US" altLang="ko-KR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400" b="1" spc="-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08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실업급여는 근로자가 실업한 기간 동안 최소한의 소득을 유지하면서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보다 나은 일자리로 취업하는데 큰 힘이 되는 제도로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고용보험법 제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84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조제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항제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호에 따른 법정 적립금은 해당 연도 지출액의 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1.5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배 이상 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배 미만을 유지하여야 하지만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en-US" altLang="ko-KR" sz="2000" b="1" kern="1200" spc="-15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'09</a:t>
                      </a:r>
                      <a:r>
                        <a:rPr lang="ko-KR" altLang="en-US" sz="2000" b="1" kern="1200" spc="-15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 금융위기 이후 큰 폭의 지출증가</a:t>
                      </a:r>
                      <a:r>
                        <a:rPr lang="ko-KR" altLang="en-US" sz="2000" b="0" kern="1200" spc="-1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로</a:t>
                      </a:r>
                      <a:r>
                        <a:rPr lang="ko-KR" altLang="en-US" sz="2000" b="0" kern="1200" spc="-15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12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 말 기준 법정 적립금이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0" kern="1200" spc="-17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0.4</a:t>
                      </a:r>
                      <a:r>
                        <a:rPr lang="ko-KR" altLang="en-US" sz="2000" b="0" kern="1200" spc="-17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배에 불과하여 불가피하게 실업급여 보험료율을 인상하게 되었습니다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 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실업급여 적립금 배율 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: 0.6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배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(2010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년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) → 0.4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배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(2011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년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) → 0.4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배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(2012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년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)</a:t>
                      </a:r>
                      <a:r>
                        <a:rPr lang="ko-KR" altLang="en-US" sz="1900" b="0" kern="1200" spc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32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620312"/>
              </p:ext>
            </p:extLst>
          </p:nvPr>
        </p:nvGraphicFramePr>
        <p:xfrm>
          <a:off x="250825" y="1268413"/>
          <a:ext cx="8568951" cy="487534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4275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고용보험 실업급여 </a:t>
                      </a:r>
                      <a:r>
                        <a:rPr lang="ko-KR" altLang="en-US" sz="2400" b="1" spc="-150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보험료율이</a:t>
                      </a:r>
                      <a:r>
                        <a:rPr lang="ko-KR" altLang="en-US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언제부터 얼마나 인상되나요</a:t>
                      </a:r>
                      <a:r>
                        <a:rPr lang="en-US" altLang="ko-KR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400" b="1" spc="-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08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34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  <p:grpSp>
        <p:nvGrpSpPr>
          <p:cNvPr id="14350" name="그룹 11"/>
          <p:cNvGrpSpPr>
            <a:grpSpLocks/>
          </p:cNvGrpSpPr>
          <p:nvPr/>
        </p:nvGrpSpPr>
        <p:grpSpPr bwMode="auto">
          <a:xfrm>
            <a:off x="2373313" y="2781300"/>
            <a:ext cx="4719637" cy="3146425"/>
            <a:chOff x="2373579" y="2802893"/>
            <a:chExt cx="4718701" cy="3146387"/>
          </a:xfrm>
        </p:grpSpPr>
        <p:sp>
          <p:nvSpPr>
            <p:cNvPr id="6" name="Rectangle 54"/>
            <p:cNvSpPr>
              <a:spLocks noChangeArrowheads="1"/>
            </p:cNvSpPr>
            <p:nvPr/>
          </p:nvSpPr>
          <p:spPr bwMode="auto">
            <a:xfrm>
              <a:off x="2373579" y="5588922"/>
              <a:ext cx="4358410" cy="360358"/>
            </a:xfrm>
            <a:prstGeom prst="rect">
              <a:avLst/>
            </a:prstGeom>
            <a:solidFill>
              <a:srgbClr val="CC33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989000" prstMaterial="legacyMatte">
              <a:bevelT w="13500" h="13500" prst="angle"/>
              <a:bevelB w="13500" h="13500" prst="angle"/>
              <a:extrusionClr>
                <a:srgbClr val="CC3300"/>
              </a:extrusionClr>
            </a:sp3d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r>
                <a:rPr lang="en-US" altLang="ko-K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  </a:t>
              </a:r>
              <a:r>
                <a: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2013</a:t>
              </a:r>
              <a:r>
                <a:rPr lang="ko-KR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년 </a:t>
              </a:r>
              <a:r>
                <a: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7</a:t>
              </a:r>
              <a:r>
                <a:rPr lang="ko-KR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월 </a:t>
              </a:r>
              <a:r>
                <a:rPr lang="en-US" altLang="ko-K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1</a:t>
              </a:r>
              <a:r>
                <a:rPr lang="ko-KR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일 부터</a:t>
              </a:r>
              <a:endParaRPr lang="en-US" altLang="ko-K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352" name="Freeform 52"/>
            <p:cNvSpPr>
              <a:spLocks/>
            </p:cNvSpPr>
            <p:nvPr/>
          </p:nvSpPr>
          <p:spPr bwMode="auto">
            <a:xfrm>
              <a:off x="2735036" y="2802893"/>
              <a:ext cx="4357244" cy="2426307"/>
            </a:xfrm>
            <a:custGeom>
              <a:avLst/>
              <a:gdLst>
                <a:gd name="T0" fmla="*/ 0 w 1348"/>
                <a:gd name="T1" fmla="*/ 2147483647 h 1432"/>
                <a:gd name="T2" fmla="*/ 0 w 1348"/>
                <a:gd name="T3" fmla="*/ 2147483647 h 1432"/>
                <a:gd name="T4" fmla="*/ 2147483647 w 1348"/>
                <a:gd name="T5" fmla="*/ 0 h 1432"/>
                <a:gd name="T6" fmla="*/ 2147483647 w 1348"/>
                <a:gd name="T7" fmla="*/ 2147483647 h 1432"/>
                <a:gd name="T8" fmla="*/ 0 w 1348"/>
                <a:gd name="T9" fmla="*/ 2147483647 h 14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8"/>
                <a:gd name="T16" fmla="*/ 0 h 1432"/>
                <a:gd name="T17" fmla="*/ 1348 w 1348"/>
                <a:gd name="T18" fmla="*/ 1432 h 14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8" h="1432">
                  <a:moveTo>
                    <a:pt x="0" y="1432"/>
                  </a:moveTo>
                  <a:lnTo>
                    <a:pt x="0" y="556"/>
                  </a:lnTo>
                  <a:lnTo>
                    <a:pt x="1348" y="0"/>
                  </a:lnTo>
                  <a:lnTo>
                    <a:pt x="1348" y="1432"/>
                  </a:lnTo>
                  <a:lnTo>
                    <a:pt x="0" y="1432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AutoShape 89"/>
            <p:cNvSpPr>
              <a:spLocks noChangeArrowheads="1"/>
            </p:cNvSpPr>
            <p:nvPr/>
          </p:nvSpPr>
          <p:spPr bwMode="auto">
            <a:xfrm>
              <a:off x="3419534" y="4149077"/>
              <a:ext cx="720582" cy="1314434"/>
            </a:xfrm>
            <a:prstGeom prst="can">
              <a:avLst>
                <a:gd name="adj" fmla="val 39826"/>
              </a:avLst>
            </a:prstGeom>
            <a:gradFill rotWithShape="1">
              <a:gsLst>
                <a:gs pos="0">
                  <a:srgbClr val="FF3399"/>
                </a:gs>
                <a:gs pos="50000">
                  <a:srgbClr val="FF99CC"/>
                </a:gs>
                <a:gs pos="100000">
                  <a:srgbClr val="FF33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altLang="ko-KR" sz="2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Bookman Old Style" pitchFamily="18" charset="0"/>
                </a:rPr>
                <a:t>1.1</a:t>
              </a:r>
              <a:r>
                <a:rPr lang="en-US" altLang="ko-KR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Bookman Old Style" pitchFamily="18" charset="0"/>
                </a:rPr>
                <a:t>%</a:t>
              </a:r>
            </a:p>
          </p:txBody>
        </p:sp>
        <p:sp>
          <p:nvSpPr>
            <p:cNvPr id="9" name="AutoShape 89"/>
            <p:cNvSpPr>
              <a:spLocks noChangeArrowheads="1"/>
            </p:cNvSpPr>
            <p:nvPr/>
          </p:nvSpPr>
          <p:spPr bwMode="auto">
            <a:xfrm>
              <a:off x="5292412" y="3572822"/>
              <a:ext cx="718995" cy="1851003"/>
            </a:xfrm>
            <a:prstGeom prst="can">
              <a:avLst>
                <a:gd name="adj" fmla="val 56051"/>
              </a:avLst>
            </a:prstGeom>
            <a:gradFill rotWithShape="1">
              <a:gsLst>
                <a:gs pos="0">
                  <a:srgbClr val="FF3399"/>
                </a:gs>
                <a:gs pos="50000">
                  <a:srgbClr val="FF99CC"/>
                </a:gs>
                <a:gs pos="100000">
                  <a:srgbClr val="FF33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r>
                <a:rPr lang="en-US" altLang="ko-KR" sz="2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Bookman Old Style" pitchFamily="18" charset="0"/>
                </a:rPr>
                <a:t>1.3</a:t>
              </a:r>
              <a:r>
                <a:rPr lang="en-US" altLang="ko-KR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Bookman Old Style" pitchFamily="18" charset="0"/>
                </a:rPr>
                <a:t>%</a:t>
              </a:r>
            </a:p>
          </p:txBody>
        </p:sp>
        <p:sp>
          <p:nvSpPr>
            <p:cNvPr id="14355" name="Freeform 15"/>
            <p:cNvSpPr>
              <a:spLocks/>
            </p:cNvSpPr>
            <p:nvPr/>
          </p:nvSpPr>
          <p:spPr bwMode="auto">
            <a:xfrm rot="4808996" flipV="1">
              <a:off x="4270482" y="3266727"/>
              <a:ext cx="611295" cy="1054844"/>
            </a:xfrm>
            <a:custGeom>
              <a:avLst/>
              <a:gdLst>
                <a:gd name="T0" fmla="*/ 2147483647 w 405"/>
                <a:gd name="T1" fmla="*/ 0 h 576"/>
                <a:gd name="T2" fmla="*/ 2147483647 w 405"/>
                <a:gd name="T3" fmla="*/ 2147483647 h 576"/>
                <a:gd name="T4" fmla="*/ 0 w 405"/>
                <a:gd name="T5" fmla="*/ 2147483647 h 576"/>
                <a:gd name="T6" fmla="*/ 2147483647 w 405"/>
                <a:gd name="T7" fmla="*/ 2147483647 h 576"/>
                <a:gd name="T8" fmla="*/ 2147483647 w 405"/>
                <a:gd name="T9" fmla="*/ 2147483647 h 576"/>
                <a:gd name="T10" fmla="*/ 2147483647 w 405"/>
                <a:gd name="T11" fmla="*/ 2147483647 h 576"/>
                <a:gd name="T12" fmla="*/ 2147483647 w 405"/>
                <a:gd name="T13" fmla="*/ 2147483647 h 576"/>
                <a:gd name="T14" fmla="*/ 2147483647 w 405"/>
                <a:gd name="T15" fmla="*/ 0 h 5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576"/>
                <a:gd name="T26" fmla="*/ 405 w 405"/>
                <a:gd name="T27" fmla="*/ 576 h 5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576">
                  <a:moveTo>
                    <a:pt x="228" y="0"/>
                  </a:moveTo>
                  <a:cubicBezTo>
                    <a:pt x="228" y="0"/>
                    <a:pt x="64" y="100"/>
                    <a:pt x="119" y="301"/>
                  </a:cubicBezTo>
                  <a:cubicBezTo>
                    <a:pt x="59" y="287"/>
                    <a:pt x="0" y="274"/>
                    <a:pt x="0" y="274"/>
                  </a:cubicBezTo>
                  <a:lnTo>
                    <a:pt x="164" y="576"/>
                  </a:lnTo>
                  <a:lnTo>
                    <a:pt x="393" y="365"/>
                  </a:lnTo>
                  <a:cubicBezTo>
                    <a:pt x="405" y="322"/>
                    <a:pt x="315" y="342"/>
                    <a:pt x="237" y="320"/>
                  </a:cubicBezTo>
                  <a:cubicBezTo>
                    <a:pt x="210" y="164"/>
                    <a:pt x="301" y="36"/>
                    <a:pt x="301" y="36"/>
                  </a:cubicBezTo>
                  <a:lnTo>
                    <a:pt x="22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C1"/>
                </a:gs>
                <a:gs pos="100000">
                  <a:srgbClr val="FFFF00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Bottom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C1"/>
              </a:extrusionClr>
            </a:sp3d>
          </p:spPr>
          <p:txBody>
            <a:bodyPr wrap="none" anchor="ctr">
              <a:flatTx/>
            </a:bodyPr>
            <a:lstStyle/>
            <a:p>
              <a:endParaRPr lang="ko-KR" altLang="en-US"/>
            </a:p>
          </p:txBody>
        </p:sp>
        <p:sp>
          <p:nvSpPr>
            <p:cNvPr id="11" name="Text Box 30"/>
            <p:cNvSpPr txBox="1">
              <a:spLocks noChangeArrowheads="1"/>
            </p:cNvSpPr>
            <p:nvPr/>
          </p:nvSpPr>
          <p:spPr bwMode="auto">
            <a:xfrm>
              <a:off x="3923886" y="2853691"/>
              <a:ext cx="1447885" cy="52321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ko-KR" sz="28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Bookman Old Style" pitchFamily="18" charset="0"/>
                </a:rPr>
                <a:t>0.2%p</a:t>
              </a:r>
            </a:p>
          </p:txBody>
        </p:sp>
      </p:grp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45058" y="44624"/>
            <a:ext cx="730726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HY견명조" pitchFamily="18" charset="-127"/>
                <a:cs typeface="+mj-cs"/>
              </a:rPr>
              <a:t>II</a:t>
            </a: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HY헤드라인M" pitchFamily="18" charset="-127"/>
                <a:cs typeface="+mj-cs"/>
              </a:rPr>
              <a:t>.</a:t>
            </a: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HY견명조" pitchFamily="18" charset="-127"/>
                <a:cs typeface="+mj-cs"/>
              </a:rPr>
              <a:t> </a:t>
            </a:r>
            <a:r>
              <a:rPr kumimoji="1" lang="ko-KR" alt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실업급여 보험료율 인상 개요</a:t>
            </a:r>
            <a:endParaRPr kumimoji="1" lang="ko-KR" altLang="ko-KR" sz="2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01107"/>
              </p:ext>
            </p:extLst>
          </p:nvPr>
        </p:nvGraphicFramePr>
        <p:xfrm>
          <a:off x="250825" y="1268413"/>
          <a:ext cx="8568951" cy="461877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-18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고용보험 실업급여 </a:t>
                      </a:r>
                      <a:r>
                        <a:rPr lang="ko-KR" altLang="en-US" sz="2200" b="1" spc="-180" baseline="0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보험료율</a:t>
                      </a:r>
                      <a:r>
                        <a:rPr lang="ko-KR" altLang="en-US" sz="2200" b="1" spc="-18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인상으로 금년 </a:t>
                      </a:r>
                      <a:r>
                        <a:rPr lang="en-US" altLang="ko-KR" sz="2200" b="1" spc="-18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  <a:r>
                        <a:rPr lang="ko-KR" altLang="en-US" sz="2200" b="1" spc="-18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월 </a:t>
                      </a:r>
                      <a:r>
                        <a:rPr lang="en-US" altLang="ko-KR" sz="2200" b="1" spc="-18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2200" b="1" spc="-18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일 이후 보험가입자</a:t>
                      </a:r>
                      <a:r>
                        <a:rPr lang="en-US" altLang="ko-KR" sz="2200" b="1" spc="-15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2200" b="1" spc="-15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사업주</a:t>
                      </a:r>
                      <a:r>
                        <a:rPr lang="en-US" altLang="ko-KR" sz="2200" b="1" spc="-15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2200" b="1" spc="-15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근로자</a:t>
                      </a:r>
                      <a:r>
                        <a:rPr lang="en-US" altLang="ko-KR" sz="2200" b="1" spc="-15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22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가 추가로 부담하는 보험료는 어떻게 되나요</a:t>
                      </a:r>
                      <a:r>
                        <a:rPr lang="en-US" altLang="ko-KR" sz="22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-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393655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6182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실업급여 </a:t>
                      </a:r>
                      <a:r>
                        <a:rPr lang="ko-KR" altLang="en-US" sz="2000" b="0" kern="1200" spc="-200" baseline="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보험료율이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1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1.1%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에서 </a:t>
                      </a:r>
                      <a:r>
                        <a:rPr lang="en-US" altLang="ko-KR" sz="2000" b="1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1.3%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로 </a:t>
                      </a:r>
                      <a:r>
                        <a:rPr lang="en-US" altLang="ko-KR" sz="2000" b="1" kern="1200" spc="-200" baseline="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0.2%p</a:t>
                      </a:r>
                      <a:r>
                        <a:rPr lang="en-US" altLang="ko-KR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인상되어 </a:t>
                      </a:r>
                      <a:r>
                        <a:rPr lang="ko-KR" altLang="en-US" sz="2000" b="1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사업주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와 </a:t>
                      </a:r>
                      <a:r>
                        <a:rPr lang="ko-KR" altLang="en-US" sz="2000" b="1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근로자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는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각각 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0.55%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에서 </a:t>
                      </a:r>
                      <a:r>
                        <a:rPr lang="en-US" altLang="ko-KR" sz="2000" b="1" kern="1200" spc="-15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0.65%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로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1" kern="1200" spc="-15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0.1%p </a:t>
                      </a:r>
                      <a:r>
                        <a:rPr lang="ko-KR" altLang="en-US" sz="2000" b="1" kern="1200" spc="-15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씩 인상된 보험료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를 부담하게 되며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</a:pPr>
                      <a:endParaRPr lang="en-US" altLang="ko-KR" sz="9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월평균보수가 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100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만원인 근로자 기준으로 할 때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사업주와 근로자는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 보험료가 </a:t>
                      </a:r>
                      <a:r>
                        <a:rPr lang="en-US" altLang="ko-KR" sz="2000" b="1" kern="1200" spc="-5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5,500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원</a:t>
                      </a:r>
                      <a:r>
                        <a:rPr lang="en-US" altLang="ko-KR" sz="2000" b="1" kern="1200" spc="-5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(0.55%)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에서 </a:t>
                      </a:r>
                      <a:r>
                        <a:rPr lang="en-US" altLang="ko-KR" sz="2000" b="1" kern="1200" spc="-50" baseline="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6,500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원</a:t>
                      </a:r>
                      <a:r>
                        <a:rPr lang="en-US" altLang="ko-KR" sz="2000" b="1" kern="1200" spc="-50" baseline="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(0.65%)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으로 인상</a:t>
                      </a:r>
                      <a:r>
                        <a:rPr lang="ko-KR" altLang="en-US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되므로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각각 </a:t>
                      </a:r>
                      <a:r>
                        <a:rPr lang="en-US" altLang="ko-KR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1,000</a:t>
                      </a:r>
                      <a:r>
                        <a:rPr lang="ko-KR" altLang="en-US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원의 보험료를 추가 부담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하게 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37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463" y="0"/>
            <a:ext cx="7307262" cy="9080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2600" dirty="0" smtClean="0">
                <a:ea typeface="HY견명조" pitchFamily="18" charset="-127"/>
              </a:rPr>
              <a:t>II</a:t>
            </a:r>
            <a:r>
              <a:rPr lang="en-US" altLang="ko-KR" sz="2600" dirty="0" smtClean="0">
                <a:ea typeface="HY헤드라인M" pitchFamily="18" charset="-127"/>
              </a:rPr>
              <a:t>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실업급여 보험료율 인상 개요</a:t>
            </a:r>
            <a:endParaRPr lang="ko-KR" altLang="ko-KR" sz="2600" dirty="0" smtClean="0">
              <a:latin typeface="+mj-ea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766426"/>
              </p:ext>
            </p:extLst>
          </p:nvPr>
        </p:nvGraphicFramePr>
        <p:xfrm>
          <a:off x="251520" y="1640428"/>
          <a:ext cx="8568951" cy="3440439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385136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인상된 실업급여 </a:t>
                      </a:r>
                      <a:r>
                        <a:rPr lang="ko-KR" altLang="en-US" sz="2400" b="1" spc="-150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보험료율을</a:t>
                      </a:r>
                      <a:r>
                        <a:rPr lang="ko-KR" altLang="en-US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적용 받게 되는 대상 사업장은</a:t>
                      </a:r>
                      <a:r>
                        <a:rPr lang="en-US" altLang="ko-KR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400" b="1" spc="-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</a:tr>
              <a:tr h="294368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5179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marR="0" indent="-360000" algn="just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금년 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7. 1.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현재 사업을 영위하고 있는 고용보험 적용사업장과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7. 1. 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이후 </a:t>
                      </a:r>
                      <a:r>
                        <a:rPr lang="ko-KR" altLang="en-US" sz="2000" b="0" kern="1200" spc="-1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신규로 고용보험관계가 성립된 사업장이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1" kern="1200" spc="-1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7. 1. </a:t>
                      </a:r>
                      <a:r>
                        <a:rPr lang="ko-KR" altLang="en-US" sz="2000" b="1" kern="1200" spc="-1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인상된 실업급여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보험료율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en-US" altLang="ko-KR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1.3%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을 적용받게 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39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463" y="0"/>
            <a:ext cx="7307262" cy="9080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2600" dirty="0" smtClean="0">
                <a:ea typeface="HY견명조" pitchFamily="18" charset="-127"/>
              </a:rPr>
              <a:t>II</a:t>
            </a:r>
            <a:r>
              <a:rPr lang="en-US" altLang="ko-KR" sz="2600" dirty="0" smtClean="0">
                <a:ea typeface="HY헤드라인M" pitchFamily="18" charset="-127"/>
              </a:rPr>
              <a:t>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실업급여 보험료율 인상 개요</a:t>
            </a:r>
            <a:endParaRPr lang="ko-KR" altLang="ko-KR" sz="2600" dirty="0" smtClean="0">
              <a:latin typeface="+mj-ea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10_contents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6" descr="01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7470775" y="260350"/>
            <a:ext cx="15192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5" descr="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6150" y="2590800"/>
            <a:ext cx="7802563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1547813" y="2684463"/>
            <a:ext cx="7407275" cy="522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ko-KR" altLang="en-US" sz="2800" spc="-3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실업급여 보험료율 인상 관련 보험료 부과</a:t>
            </a:r>
            <a:r>
              <a:rPr lang="en-US" altLang="ko-KR" sz="2800" spc="-3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800" spc="-3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신고 등</a:t>
            </a:r>
          </a:p>
        </p:txBody>
      </p:sp>
      <p:sp>
        <p:nvSpPr>
          <p:cNvPr id="7" name="AutoShape 90"/>
          <p:cNvSpPr>
            <a:spLocks noChangeArrowheads="1"/>
          </p:cNvSpPr>
          <p:nvPr/>
        </p:nvSpPr>
        <p:spPr bwMode="auto">
          <a:xfrm>
            <a:off x="1116013" y="2744788"/>
            <a:ext cx="357187" cy="39687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800" b="1" dirty="0">
                <a:solidFill>
                  <a:srgbClr val="002436"/>
                </a:solidFill>
                <a:latin typeface="+mj-lt"/>
                <a:ea typeface="HY견명조" pitchFamily="18" charset="-127"/>
              </a:rPr>
              <a:t>III</a:t>
            </a:r>
            <a:r>
              <a:rPr lang="en-US" altLang="ko-KR" sz="2300" b="1" dirty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1. </a:t>
            </a:r>
            <a:r>
              <a:rPr lang="ko-KR" altLang="en-US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부과고지사업장</a:t>
            </a:r>
            <a:r>
              <a:rPr lang="en-US" altLang="ko-KR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(</a:t>
            </a:r>
            <a:r>
              <a:rPr lang="ko-KR" altLang="en-US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건설</a:t>
            </a:r>
            <a:r>
              <a:rPr lang="en-US" altLang="ko-KR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·</a:t>
            </a:r>
            <a:r>
              <a:rPr lang="ko-KR" altLang="en-US" sz="20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벌목업</a:t>
            </a:r>
            <a:r>
              <a:rPr lang="ko-KR" altLang="en-US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 을 제외한 전 사업장</a:t>
            </a:r>
            <a:r>
              <a:rPr lang="en-US" altLang="ko-KR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)</a:t>
            </a:r>
            <a:endParaRPr lang="ko-KR" altLang="ko-KR" sz="20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622142"/>
              </p:ext>
            </p:extLst>
          </p:nvPr>
        </p:nvGraphicFramePr>
        <p:xfrm>
          <a:off x="250825" y="1340768"/>
          <a:ext cx="8568951" cy="513589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4275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en-US" altLang="ko-KR" sz="22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’13</a:t>
                      </a:r>
                      <a:r>
                        <a:rPr lang="ko-KR" altLang="en-US" sz="22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년 </a:t>
                      </a:r>
                      <a:r>
                        <a:rPr lang="en-US" altLang="ko-KR" sz="22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  <a:r>
                        <a:rPr lang="ko-KR" altLang="en-US" sz="22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월 이후 고용보험 실업급여 월별보험료 산정방식은 어떻게 되나요</a:t>
                      </a:r>
                      <a:r>
                        <a:rPr lang="en-US" altLang="ko-KR" sz="22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-3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08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‘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13. 7. 1. 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이후에는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근로자 개인별 월평균 보수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인상된 실업급여 보험료율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(13/1,000)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을 적용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산정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부과 하며 세부 산정방식은 다음과 같습니다</a:t>
                      </a:r>
                      <a:r>
                        <a:rPr lang="en-US" altLang="ko-KR" sz="16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.(</a:t>
                      </a:r>
                      <a:r>
                        <a:rPr lang="ko-KR" altLang="en-US" sz="16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기존 성립사업장</a:t>
                      </a:r>
                      <a:r>
                        <a:rPr lang="en-US" altLang="ko-KR" sz="16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7</a:t>
                      </a:r>
                      <a:r>
                        <a:rPr lang="ko-KR" altLang="en-US" sz="16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 이후 신규성립 사업장 산정방식 동일</a:t>
                      </a:r>
                      <a:r>
                        <a:rPr lang="en-US" altLang="ko-KR" sz="16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사업장 실업급여 월별보험료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=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사업주부담 실업급여 월별보험료</a:t>
                      </a:r>
                      <a:r>
                        <a:rPr lang="en-US" altLang="ko-KR" sz="19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(①) +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9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                      </a:t>
                      </a:r>
                      <a:r>
                        <a:rPr lang="en-US" altLang="ko-KR" sz="1900" b="0" kern="120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근로자부담 실업급여 월별보험료</a:t>
                      </a:r>
                      <a:r>
                        <a:rPr lang="en-US" altLang="ko-KR" sz="19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(②)</a:t>
                      </a:r>
                      <a:r>
                        <a:rPr lang="ko-KR" altLang="en-US" sz="19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①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사업주부담 실업급여 월별보험료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= (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개인별월평균보수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× 6.5/1,000)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의 합산액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②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근로자부담 실업급여 월별보험료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= (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개인별월평균보수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× 6.5/1,000)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의 합산액</a:t>
                      </a:r>
                      <a:r>
                        <a:rPr lang="ko-KR" altLang="en-US" sz="19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44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1. </a:t>
            </a:r>
            <a:r>
              <a:rPr lang="ko-KR" alt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부과고지사업장</a:t>
            </a: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(</a:t>
            </a:r>
            <a:r>
              <a:rPr lang="ko-KR" alt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건설</a:t>
            </a: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·</a:t>
            </a:r>
            <a:r>
              <a:rPr lang="ko-KR" altLang="en-US" sz="20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벌목업</a:t>
            </a:r>
            <a:r>
              <a:rPr lang="ko-KR" alt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 을 제외한 전 사업장</a:t>
            </a: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904764"/>
              </p:ext>
            </p:extLst>
          </p:nvPr>
        </p:nvGraphicFramePr>
        <p:xfrm>
          <a:off x="250825" y="1326282"/>
          <a:ext cx="8568951" cy="5159411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859948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en-US" altLang="ko-KR" sz="22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’12</a:t>
                      </a:r>
                      <a:r>
                        <a:rPr lang="ko-KR" altLang="en-US" sz="22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년도 보수총액을 미신고 한 사업장이 </a:t>
                      </a:r>
                      <a:r>
                        <a:rPr lang="en-US" altLang="ko-KR" sz="22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  <a:r>
                        <a:rPr lang="ko-KR" altLang="en-US" sz="22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월 이후에 보수총액신고를</a:t>
                      </a:r>
                      <a:endParaRPr lang="en-US" altLang="ko-KR" sz="2200" b="1" spc="-150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하는 경우 신고 및 산정</a:t>
                      </a:r>
                      <a:r>
                        <a:rPr lang="ko-KR" altLang="en-US" sz="2200" b="1" spc="-15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방식은 어떻게 되나요</a:t>
                      </a:r>
                      <a:r>
                        <a:rPr lang="en-US" altLang="ko-KR" sz="2200" b="1" spc="-15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-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30755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705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7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 이후에도 신고내용 및 방식은 기존과 같습니다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</a:p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</a:pPr>
                      <a:endParaRPr lang="en-US" altLang="ko-KR" sz="8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-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즉</a:t>
                      </a:r>
                      <a:r>
                        <a:rPr lang="en-US" altLang="ko-KR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기존의 ‘</a:t>
                      </a:r>
                      <a:r>
                        <a:rPr lang="en-US" altLang="ko-KR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12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보수총액신고서식＊으로 ’</a:t>
                      </a:r>
                      <a:r>
                        <a:rPr lang="en-US" altLang="ko-KR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12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연간 보수총액을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신고하시면 되며</a:t>
                      </a:r>
                      <a:r>
                        <a:rPr lang="en-US" altLang="ko-KR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공단에서는 이를 기준으로 산정된 월평균 보수에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인상된 실업급여 </a:t>
                      </a:r>
                      <a:r>
                        <a:rPr lang="ko-KR" altLang="en-US" sz="2000" b="0" kern="1200" spc="-30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보험료율을</a:t>
                      </a:r>
                      <a:r>
                        <a:rPr lang="ko-KR" altLang="en-US" sz="2000" b="0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곱하여 실업급여 보험료를 산정 부과하게 됩니다</a:t>
                      </a:r>
                      <a:r>
                        <a:rPr lang="en-US" altLang="ko-KR" sz="2000" b="0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endParaRPr lang="en-US" altLang="ko-KR" sz="1900" b="0" kern="1200" spc="-3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lnSpc>
                          <a:spcPct val="150000"/>
                        </a:lnSpc>
                      </a:pPr>
                      <a:endParaRPr lang="en-US" altLang="ko-KR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18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* 신고서식은 </a:t>
                      </a:r>
                      <a:r>
                        <a:rPr lang="ko-KR" altLang="en-US" sz="1800" b="0" kern="1200" spc="3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“</a:t>
                      </a:r>
                      <a:r>
                        <a:rPr lang="ko-KR" altLang="en-US" sz="1800" b="1" kern="1200" spc="20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근로복지공단 홈페이지→서식자료 찾기→보수총액</a:t>
                      </a:r>
                      <a:r>
                        <a:rPr lang="en-US" altLang="ko-KR" sz="1800" b="0" kern="1200" spc="3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”</a:t>
                      </a:r>
                      <a:r>
                        <a:rPr lang="en-US" altLang="ko-KR" sz="18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r>
                        <a:rPr lang="ko-KR" altLang="en-US" sz="18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에서 확인</a:t>
                      </a:r>
                      <a:r>
                        <a:rPr lang="en-US" altLang="ko-KR" sz="18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18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다운받아 사용 하실 수 있습니다</a:t>
                      </a:r>
                      <a:r>
                        <a:rPr lang="en-US" altLang="ko-KR" sz="18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 </a:t>
                      </a:r>
                      <a:r>
                        <a:rPr lang="en-US" altLang="ko-K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46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1. </a:t>
            </a:r>
            <a:r>
              <a:rPr lang="ko-KR" alt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부과고지사업장</a:t>
            </a: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(</a:t>
            </a:r>
            <a:r>
              <a:rPr lang="ko-KR" alt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건설</a:t>
            </a: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·</a:t>
            </a:r>
            <a:r>
              <a:rPr lang="ko-KR" altLang="en-US" sz="20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벌목업</a:t>
            </a:r>
            <a:r>
              <a:rPr lang="ko-KR" alt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 을 제외한 전 사업장</a:t>
            </a: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790269"/>
              </p:ext>
            </p:extLst>
          </p:nvPr>
        </p:nvGraphicFramePr>
        <p:xfrm>
          <a:off x="250825" y="1479555"/>
          <a:ext cx="8568951" cy="534773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822506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월 이후 연도 중 소멸되는 사업장의 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’13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년도 정산보험료는</a:t>
                      </a:r>
                      <a:endParaRPr lang="en-US" altLang="ko-KR" sz="2200" b="1" spc="0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어떠한 방식으로 신고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·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산정하게 되나요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0005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332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>
                        <a:lnSpc>
                          <a:spcPct val="12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13. 7. 1.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이후에 연도 중 소멸된 사업장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은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사업장에서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’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보수총액을 </a:t>
                      </a:r>
                      <a:r>
                        <a:rPr lang="ko-KR" altLang="en-US" sz="2000" b="1" kern="120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변경 전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 기간별로 분리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(1.1~6.30, 7.1~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사업종료일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 신고*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하고 공단에서는 이를 기준으로 변경 전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 </a:t>
                      </a:r>
                      <a:r>
                        <a:rPr lang="ko-KR" altLang="en-US" sz="2000" b="0" kern="120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보험료율을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반영하여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‘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정산보험료를 산정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하게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  </a:t>
                      </a:r>
                    </a:p>
                    <a:p>
                      <a:endParaRPr lang="ko-KR" altLang="en-US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432000">
                        <a:lnSpc>
                          <a:spcPct val="12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다만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b="0" kern="120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변경 전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 구분 없이 연간 보수총액을 신고한 경우에는 신고한 보수총액을 근로자 개인별 근무 개월 수에 비례하여 산정하게 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</a:t>
                      </a:r>
                      <a:endParaRPr lang="en-US" altLang="ko-KR" sz="19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 * 신고서식은 “</a:t>
                      </a:r>
                      <a:r>
                        <a:rPr lang="ko-KR" altLang="en-US" sz="2000" b="1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근로복지공단 홈페이지→서식자료 찾기→보수총액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” 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에서 확인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다운받아 사용 하실 수 있습니다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 </a:t>
                      </a: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ko-KR" alt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49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 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463564"/>
              </p:ext>
            </p:extLst>
          </p:nvPr>
        </p:nvGraphicFramePr>
        <p:xfrm>
          <a:off x="250825" y="1551254"/>
          <a:ext cx="8568951" cy="471520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59344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-300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보험료율</a:t>
                      </a:r>
                      <a:r>
                        <a:rPr lang="ko-KR" altLang="en-US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인상에 따른 증액보험료는 어떻게 산정하나요</a:t>
                      </a:r>
                      <a:r>
                        <a:rPr lang="en-US" altLang="ko-KR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400" b="1" spc="-3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8852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endParaRPr lang="ko-KR" altLang="en-US" sz="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972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>
                        <a:lnSpc>
                          <a:spcPct val="12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개산보험료* 신고시의 연간 보수추정액 중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</a:t>
                      </a:r>
                      <a:r>
                        <a:rPr lang="en-US" altLang="ko-KR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13. 7. 1.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이후 기간에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대한 보수추정액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인상된 </a:t>
                      </a:r>
                      <a:r>
                        <a:rPr lang="ko-KR" altLang="en-US" sz="2000" b="1" kern="1200" spc="-100" baseline="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r>
                        <a:rPr lang="en-US" altLang="ko-KR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(0.2%)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을 적용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 증액보험료를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부과하여 사업장에 고지하게 되는데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altLang="ko-KR" sz="2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  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* 개산보험료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: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자진신고사업장이 매년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3.31.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까지 당해연도에 사용할 모든 근로자의 보수총액 추정액에</a:t>
                      </a:r>
                      <a:endParaRPr lang="en-US" altLang="ko-KR" sz="2000" b="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        </a:t>
                      </a:r>
                      <a:r>
                        <a:rPr lang="ko-KR" altLang="en-US" sz="2000" b="0" kern="1200" dirty="0" err="1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보험료율을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곱하여 산정하는 보험료</a:t>
                      </a:r>
                      <a:endParaRPr lang="en-US" altLang="ko-KR" sz="2000" b="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 marL="360000" indent="-360000" algn="l" defTabSz="914400" rtl="0" eaLnBrk="1" latinLnBrk="1" hangingPunct="1">
                        <a:lnSpc>
                          <a:spcPct val="120000"/>
                        </a:lnSpc>
                      </a:pPr>
                      <a:endParaRPr lang="en-US" altLang="ko-KR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l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1" kern="1200" spc="-30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보험관계가</a:t>
                      </a:r>
                      <a:r>
                        <a:rPr lang="ko-KR" altLang="en-US" sz="2000" b="1" kern="1200" spc="-3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‘</a:t>
                      </a:r>
                      <a:r>
                        <a:rPr lang="en-US" altLang="ko-KR" sz="2000" b="1" kern="1200" spc="-3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13. 1. 1.</a:t>
                      </a:r>
                      <a:r>
                        <a:rPr lang="ko-KR" altLang="en-US" sz="2000" b="1" kern="1200" spc="-3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‘</a:t>
                      </a:r>
                      <a:r>
                        <a:rPr lang="en-US" altLang="ko-KR" sz="2000" b="1" kern="1200" spc="-3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13. 12. 31. </a:t>
                      </a:r>
                      <a:r>
                        <a:rPr lang="ko-KR" altLang="en-US" sz="2000" b="1" kern="1200" spc="-3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까지 </a:t>
                      </a:r>
                      <a:r>
                        <a:rPr lang="en-US" altLang="ko-KR" sz="2000" b="1" kern="1200" spc="-30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</a:t>
                      </a:r>
                      <a:r>
                        <a:rPr lang="ko-KR" altLang="en-US" sz="2000" b="1" kern="1200" spc="-30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년간 유지되는 경우</a:t>
                      </a:r>
                      <a:r>
                        <a:rPr lang="ko-KR" altLang="en-US" sz="2000" b="0" kern="1200" spc="-3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에는</a:t>
                      </a:r>
                      <a:r>
                        <a:rPr lang="ko-KR" altLang="en-US" sz="2000" b="0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spc="-300" baseline="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월할</a:t>
                      </a:r>
                      <a:r>
                        <a:rPr lang="ko-KR" altLang="en-US" sz="2000" b="1" kern="1200" spc="-3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계산</a:t>
                      </a:r>
                      <a:r>
                        <a:rPr lang="ko-KR" altLang="en-US" sz="2000" b="0" kern="1200" spc="-3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</a:t>
                      </a:r>
                      <a:r>
                        <a:rPr lang="ko-KR" altLang="en-US" sz="2000" b="0" kern="1200" spc="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7. 1. 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이후 기간에 대한 </a:t>
                      </a:r>
                      <a:r>
                        <a:rPr lang="ko-KR" altLang="en-US" sz="2000" b="0" kern="1200" spc="-200" baseline="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보수추정액을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산정하여</a:t>
                      </a:r>
                      <a:r>
                        <a:rPr lang="ko-KR" altLang="en-US" sz="2000" b="0" kern="1200" spc="-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증액보험료를 산정</a:t>
                      </a:r>
                      <a:r>
                        <a:rPr lang="en-US" altLang="ko-KR" sz="2000" b="0" kern="1200" spc="-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spc="-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부과하며</a:t>
                      </a:r>
                      <a:r>
                        <a:rPr lang="en-US" altLang="ko-KR" sz="2000" b="0" kern="1200" spc="-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</a:t>
                      </a:r>
                      <a:r>
                        <a:rPr lang="ko-KR" altLang="en-US" sz="2000" b="0" kern="1200" spc="-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marL="360000" indent="-360000" algn="l" defTabSz="914400" rtl="0" eaLnBrk="1" latinLnBrk="1" hangingPunct="1">
                        <a:lnSpc>
                          <a:spcPct val="120000"/>
                        </a:lnSpc>
                      </a:pPr>
                      <a:endParaRPr lang="en-US" altLang="ko-KR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l" defTabSz="914400" rtl="0" eaLnBrk="1" latinLnBrk="1" hangingPunct="1">
                        <a:lnSpc>
                          <a:spcPct val="12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보험관계가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‘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13. 7. 1.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이후 ’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13. 12. 31.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전에 소멸함으로써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</a:t>
                      </a:r>
                      <a:r>
                        <a:rPr lang="en-US" altLang="ko-KR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13. 1. 1.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</a:t>
                      </a:r>
                      <a:r>
                        <a:rPr lang="en-US" altLang="ko-KR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13. 12. 31.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까지 </a:t>
                      </a:r>
                      <a:r>
                        <a:rPr lang="en-US" altLang="ko-KR" sz="2000" b="1" kern="1200" spc="-15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</a:t>
                      </a:r>
                      <a:r>
                        <a:rPr lang="ko-KR" altLang="en-US" sz="2000" b="1" kern="1200" spc="-15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년간 유지되지 </a:t>
                      </a:r>
                      <a:r>
                        <a:rPr lang="ko-KR" altLang="en-US" sz="2000" b="1" kern="1200" spc="-15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않는</a:t>
                      </a:r>
                      <a:r>
                        <a:rPr lang="ko-KR" altLang="en-US" sz="2000" b="1" kern="1200" spc="-15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경우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에는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일할 계산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 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7. 1.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이후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기간에 대한 </a:t>
                      </a:r>
                      <a:r>
                        <a:rPr lang="ko-KR" altLang="en-US" sz="2000" b="0" kern="1200" spc="-15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보수추정액을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산정하여 증액보험료를 산정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부과하게 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endParaRPr lang="ko-KR" altLang="en-US" sz="2000" b="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51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10_cont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83" descr="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475" y="1557338"/>
            <a:ext cx="68770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84" descr="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475" y="2330450"/>
            <a:ext cx="68770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5" descr="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475" y="3105150"/>
            <a:ext cx="68770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6" descr="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475" y="3879850"/>
            <a:ext cx="68770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5" descr="01"/>
          <p:cNvPicPr>
            <a:picLocks noChangeAspect="1" noChangeArrowheads="1"/>
          </p:cNvPicPr>
          <p:nvPr/>
        </p:nvPicPr>
        <p:blipFill>
          <a:blip r:embed="rId4" cstate="print">
            <a:lum contrast="12000"/>
          </a:blip>
          <a:srcRect/>
          <a:stretch>
            <a:fillRect/>
          </a:stretch>
        </p:blipFill>
        <p:spPr bwMode="auto">
          <a:xfrm>
            <a:off x="7470775" y="260350"/>
            <a:ext cx="15192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1763713" y="1646238"/>
            <a:ext cx="3262312" cy="460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보험료 부과 징수 개요</a:t>
            </a:r>
          </a:p>
        </p:txBody>
      </p:sp>
      <p:sp>
        <p:nvSpPr>
          <p:cNvPr id="5188" name="Rectangle 68"/>
          <p:cNvSpPr>
            <a:spLocks noChangeArrowheads="1"/>
          </p:cNvSpPr>
          <p:nvPr/>
        </p:nvSpPr>
        <p:spPr bwMode="auto">
          <a:xfrm>
            <a:off x="1763713" y="2419350"/>
            <a:ext cx="4186237" cy="460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실업급여 보험료율 인상 개요</a:t>
            </a:r>
          </a:p>
        </p:txBody>
      </p:sp>
      <p:sp>
        <p:nvSpPr>
          <p:cNvPr id="5192" name="Rectangle 72"/>
          <p:cNvSpPr>
            <a:spLocks noChangeArrowheads="1"/>
          </p:cNvSpPr>
          <p:nvPr/>
        </p:nvSpPr>
        <p:spPr bwMode="auto">
          <a:xfrm>
            <a:off x="1763713" y="3194050"/>
            <a:ext cx="6743700" cy="460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ko-KR" altLang="en-US" sz="2400" spc="-15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실업급여 보험료율 인상 관련 보험료 부과</a:t>
            </a:r>
            <a:r>
              <a:rPr lang="en-US" altLang="ko-KR" sz="2400" spc="-15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400" spc="-15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신고 등</a:t>
            </a:r>
          </a:p>
        </p:txBody>
      </p:sp>
      <p:sp>
        <p:nvSpPr>
          <p:cNvPr id="5196" name="Rectangle 76"/>
          <p:cNvSpPr>
            <a:spLocks noChangeArrowheads="1"/>
          </p:cNvSpPr>
          <p:nvPr/>
        </p:nvSpPr>
        <p:spPr bwMode="auto">
          <a:xfrm>
            <a:off x="1763713" y="3968750"/>
            <a:ext cx="1825625" cy="460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ko-KR" altLang="en-US" sz="24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보험료 정산</a:t>
            </a:r>
          </a:p>
        </p:txBody>
      </p:sp>
      <p:sp>
        <p:nvSpPr>
          <p:cNvPr id="5208" name="AutoShape 88"/>
          <p:cNvSpPr>
            <a:spLocks noChangeArrowheads="1"/>
          </p:cNvSpPr>
          <p:nvPr/>
        </p:nvSpPr>
        <p:spPr bwMode="auto">
          <a:xfrm>
            <a:off x="1306513" y="1649413"/>
            <a:ext cx="357187" cy="395287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b="1" dirty="0">
                <a:solidFill>
                  <a:srgbClr val="002436"/>
                </a:solidFill>
                <a:latin typeface="+mj-lt"/>
                <a:ea typeface="HY견명조" pitchFamily="18" charset="-127"/>
              </a:rPr>
              <a:t>I</a:t>
            </a:r>
            <a:r>
              <a:rPr lang="en-US" altLang="ko-KR" sz="2300" b="1" dirty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</a:p>
        </p:txBody>
      </p:sp>
      <p:sp>
        <p:nvSpPr>
          <p:cNvPr id="5209" name="AutoShape 89"/>
          <p:cNvSpPr>
            <a:spLocks noChangeArrowheads="1"/>
          </p:cNvSpPr>
          <p:nvPr/>
        </p:nvSpPr>
        <p:spPr bwMode="auto">
          <a:xfrm>
            <a:off x="1306513" y="2428875"/>
            <a:ext cx="357187" cy="3952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b="1" dirty="0">
                <a:solidFill>
                  <a:srgbClr val="002436"/>
                </a:solidFill>
                <a:latin typeface="+mj-lt"/>
                <a:ea typeface="HY견명조" pitchFamily="18" charset="-127"/>
              </a:rPr>
              <a:t>II</a:t>
            </a:r>
            <a:r>
              <a:rPr lang="en-US" altLang="ko-KR" sz="2300" b="1" dirty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</a:p>
        </p:txBody>
      </p:sp>
      <p:sp>
        <p:nvSpPr>
          <p:cNvPr id="5210" name="AutoShape 90"/>
          <p:cNvSpPr>
            <a:spLocks noChangeArrowheads="1"/>
          </p:cNvSpPr>
          <p:nvPr/>
        </p:nvSpPr>
        <p:spPr bwMode="auto">
          <a:xfrm>
            <a:off x="1306513" y="3209925"/>
            <a:ext cx="357187" cy="396875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b="1" dirty="0">
                <a:solidFill>
                  <a:srgbClr val="002436"/>
                </a:solidFill>
                <a:latin typeface="+mj-lt"/>
                <a:ea typeface="HY견명조" pitchFamily="18" charset="-127"/>
              </a:rPr>
              <a:t>III</a:t>
            </a:r>
            <a:r>
              <a:rPr lang="en-US" altLang="ko-KR" sz="2300" b="1" dirty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</a:p>
        </p:txBody>
      </p:sp>
      <p:sp>
        <p:nvSpPr>
          <p:cNvPr id="5211" name="AutoShape 91"/>
          <p:cNvSpPr>
            <a:spLocks noChangeArrowheads="1"/>
          </p:cNvSpPr>
          <p:nvPr/>
        </p:nvSpPr>
        <p:spPr bwMode="auto">
          <a:xfrm>
            <a:off x="1306513" y="3990975"/>
            <a:ext cx="357187" cy="3952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b="1" dirty="0">
                <a:solidFill>
                  <a:srgbClr val="002436"/>
                </a:solidFill>
                <a:latin typeface="+mj-lt"/>
                <a:ea typeface="HY견명조" pitchFamily="18" charset="-127"/>
              </a:rPr>
              <a:t>IV</a:t>
            </a:r>
            <a:r>
              <a:rPr lang="en-US" altLang="ko-KR" sz="2300" b="1" dirty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8310" y="332657"/>
            <a:ext cx="33575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5400" dirty="0">
                <a:effectLst>
                  <a:reflection blurRad="6350" stA="55000" endA="300" endPos="45500" dir="5400000" sy="-100000" algn="bl" rotWithShape="0"/>
                </a:effectLst>
                <a:latin typeface="HY헤드라인M" pitchFamily="18" charset="-127"/>
                <a:ea typeface="HY헤드라인M" pitchFamily="18" charset="-127"/>
              </a:rPr>
              <a:t>CONTENTS</a:t>
            </a:r>
            <a:endParaRPr lang="ko-KR" altLang="en-US" sz="5400" dirty="0">
              <a:effectLst>
                <a:reflection blurRad="6350" stA="55000" endA="300" endPos="45500" dir="5400000" sy="-100000" algn="bl" rotWithShape="0"/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 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227836"/>
              </p:ext>
            </p:extLst>
          </p:nvPr>
        </p:nvGraphicFramePr>
        <p:xfrm>
          <a:off x="250825" y="1231273"/>
          <a:ext cx="8568951" cy="5222063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222063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&lt;</a:t>
                      </a:r>
                      <a:r>
                        <a:rPr lang="ko-KR" altLang="en-US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 산정 예시</a:t>
                      </a:r>
                      <a:r>
                        <a:rPr lang="en-US" altLang="ko-KR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&gt;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9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19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en-US" altLang="ko-KR" sz="2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월할계산</a:t>
                      </a:r>
                      <a:r>
                        <a:rPr lang="en-US" altLang="ko-KR" sz="2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lang="ko-KR" altLang="en-US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보험관계가 ‘</a:t>
                      </a:r>
                      <a:r>
                        <a:rPr lang="en-US" altLang="ko-KR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13.1.1</a:t>
                      </a:r>
                      <a:r>
                        <a:rPr lang="ko-KR" altLang="en-US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’</a:t>
                      </a:r>
                      <a:r>
                        <a:rPr lang="en-US" altLang="ko-KR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13.12.31</a:t>
                      </a:r>
                      <a:r>
                        <a:rPr lang="ko-KR" altLang="en-US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까지 유지 </a:t>
                      </a:r>
                      <a:endParaRPr lang="en-US" altLang="ko-KR" sz="20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9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9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9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0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en-US" altLang="ko-KR" sz="2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일할계산</a:t>
                      </a:r>
                      <a:r>
                        <a:rPr lang="en-US" altLang="ko-KR" sz="2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lang="ko-KR" altLang="en-US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보험관계가 ‘</a:t>
                      </a:r>
                      <a:r>
                        <a:rPr lang="en-US" altLang="ko-KR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13.1.1.</a:t>
                      </a:r>
                      <a:r>
                        <a:rPr lang="ko-KR" altLang="en-US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‘</a:t>
                      </a:r>
                      <a:r>
                        <a:rPr lang="en-US" altLang="ko-KR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13.12.31.</a:t>
                      </a:r>
                      <a:r>
                        <a:rPr lang="ko-KR" altLang="en-US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까지 未유지</a:t>
                      </a:r>
                      <a:endParaRPr lang="en-US" altLang="ko-KR" sz="20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9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9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9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9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u="none" kern="120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 ※ </a:t>
                      </a:r>
                      <a:r>
                        <a:rPr lang="ko-KR" altLang="en-US" sz="2000" u="sng" kern="1200" dirty="0" err="1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성립일이</a:t>
                      </a:r>
                      <a:r>
                        <a:rPr lang="ko-KR" altLang="en-US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r>
                        <a:rPr lang="en-US" altLang="ko-KR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2013. 1. 1. </a:t>
                      </a:r>
                      <a:r>
                        <a:rPr lang="ko-KR" altLang="en-US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전인 경우는 </a:t>
                      </a:r>
                      <a:r>
                        <a:rPr lang="en-US" altLang="ko-KR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2013. 1. 1.</a:t>
                      </a:r>
                      <a:r>
                        <a:rPr lang="ko-KR" altLang="en-US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기준으로</a:t>
                      </a:r>
                      <a:r>
                        <a:rPr lang="en-US" altLang="ko-KR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,</a:t>
                      </a:r>
                      <a:r>
                        <a:rPr lang="ko-KR" altLang="en-US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      </a:t>
                      </a:r>
                      <a:r>
                        <a:rPr lang="ko-KR" altLang="en-US" sz="2000" kern="120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</a:t>
                      </a:r>
                      <a:r>
                        <a:rPr lang="ko-KR" altLang="en-US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종료일이</a:t>
                      </a:r>
                      <a:r>
                        <a:rPr lang="ko-KR" altLang="en-US" sz="2000" u="sng" kern="120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r>
                        <a:rPr lang="en-US" altLang="ko-KR" sz="2000" u="sng" kern="120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2013</a:t>
                      </a:r>
                      <a:r>
                        <a:rPr lang="en-US" altLang="ko-KR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 12. 31. </a:t>
                      </a:r>
                      <a:r>
                        <a:rPr lang="ko-KR" altLang="en-US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후인 경우는 </a:t>
                      </a:r>
                      <a:r>
                        <a:rPr lang="en-US" altLang="ko-KR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2013. 12. 31.</a:t>
                      </a:r>
                      <a:r>
                        <a:rPr lang="ko-KR" altLang="en-US" sz="2000" u="sng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기준으로 일할계산</a:t>
                      </a:r>
                      <a:r>
                        <a:rPr lang="ko-KR" altLang="en-US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endParaRPr lang="en-US" altLang="ko-KR" sz="200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5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331913" y="2444750"/>
          <a:ext cx="6552729" cy="8409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1660"/>
                <a:gridCol w="356127"/>
                <a:gridCol w="2279210"/>
                <a:gridCol w="569803"/>
                <a:gridCol w="925929"/>
              </a:tblGrid>
              <a:tr h="31692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latin typeface="맑은 고딕" pitchFamily="50" charset="-127"/>
                          <a:ea typeface="맑은 고딕" pitchFamily="50" charset="-127"/>
                        </a:rPr>
                        <a:t>’13</a:t>
                      </a:r>
                      <a:r>
                        <a:rPr lang="ko-KR" alt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년 연간 보수총액</a:t>
                      </a:r>
                      <a:endParaRPr lang="ko-KR" alt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algn="ctr" latinLnBrk="1"/>
                      <a:endParaRPr lang="ko-KR" alt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latin typeface="맑은 고딕" pitchFamily="50" charset="-127"/>
                          <a:ea typeface="맑은 고딕" pitchFamily="50" charset="-127"/>
                        </a:rPr>
                        <a:t>6</a:t>
                      </a:r>
                      <a:r>
                        <a:rPr lang="ko-KR" alt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개월</a:t>
                      </a:r>
                      <a:r>
                        <a:rPr lang="en-US" altLang="ko-KR" b="1" dirty="0" smtClean="0">
                          <a:latin typeface="맑은 고딕" pitchFamily="50" charset="-127"/>
                          <a:ea typeface="맑은 고딕" pitchFamily="50" charset="-127"/>
                        </a:rPr>
                        <a:t>(7~12</a:t>
                      </a:r>
                      <a:r>
                        <a:rPr lang="ko-KR" alt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r>
                        <a:rPr lang="en-US" altLang="ko-KR" b="1" dirty="0" smtClean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algn="ctr" latinLnBrk="1"/>
                      <a:endParaRPr lang="ko-KR" alt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lang="ko-KR" alt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751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latin typeface="맑은 고딕" pitchFamily="50" charset="-127"/>
                          <a:ea typeface="맑은 고딕" pitchFamily="50" charset="-127"/>
                        </a:rPr>
                        <a:t>12</a:t>
                      </a:r>
                      <a:r>
                        <a:rPr lang="ko-KR" alt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개월</a:t>
                      </a:r>
                      <a:r>
                        <a:rPr lang="en-US" altLang="ko-KR" b="1" dirty="0" smtClean="0">
                          <a:latin typeface="맑은 고딕" pitchFamily="50" charset="-127"/>
                          <a:ea typeface="맑은 고딕" pitchFamily="50" charset="-127"/>
                        </a:rPr>
                        <a:t>(1~12</a:t>
                      </a:r>
                      <a:r>
                        <a:rPr lang="ko-KR" alt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r>
                        <a:rPr lang="en-US" altLang="ko-KR" b="1" dirty="0" smtClean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latin typeface="맑은 고딕" pitchFamily="50" charset="-127"/>
                          <a:ea typeface="맑은 고딕" pitchFamily="50" charset="-127"/>
                        </a:rPr>
                        <a:t>1,000</a:t>
                      </a:r>
                      <a:endParaRPr lang="ko-KR" alt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575829"/>
              </p:ext>
            </p:extLst>
          </p:nvPr>
        </p:nvGraphicFramePr>
        <p:xfrm>
          <a:off x="1403648" y="4221088"/>
          <a:ext cx="6552730" cy="7920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2812"/>
                <a:gridCol w="323492"/>
                <a:gridCol w="2592288"/>
                <a:gridCol w="360040"/>
                <a:gridCol w="864098"/>
              </a:tblGrid>
              <a:tr h="396044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’13</a:t>
                      </a:r>
                      <a:r>
                        <a:rPr lang="ko-KR" altLang="en-US" sz="18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년 연간 보수총액</a:t>
                      </a:r>
                    </a:p>
                    <a:p>
                      <a:pPr algn="ctr" latinLnBrk="1"/>
                      <a:endParaRPr lang="ko-KR" altLang="en-US" sz="18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endParaRPr lang="ko-KR" altLang="en-US" sz="18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(‘13.07.01.~</a:t>
                      </a:r>
                      <a:r>
                        <a:rPr lang="ko-KR" altLang="en-US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종료일까지 일수</a:t>
                      </a:r>
                      <a:r>
                        <a:rPr lang="en-US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endParaRPr lang="ko-KR" altLang="en-US" sz="18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endParaRPr lang="ko-KR" altLang="en-US" sz="18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성립일</a:t>
                      </a:r>
                      <a:r>
                        <a:rPr lang="en-US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~</a:t>
                      </a:r>
                      <a:r>
                        <a:rPr lang="ko-KR" altLang="en-US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종료일까지 일수</a:t>
                      </a:r>
                      <a:r>
                        <a:rPr lang="en-US" altLang="ko-KR" sz="14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lang="ko-KR" altLang="en-US" sz="14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 smtClean="0">
                          <a:latin typeface="맑은 고딕" pitchFamily="50" charset="-127"/>
                          <a:ea typeface="맑은 고딕" pitchFamily="50" charset="-127"/>
                        </a:rPr>
                        <a:t>1,000</a:t>
                      </a:r>
                      <a:endParaRPr lang="ko-KR" altLang="en-US" sz="18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 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888985"/>
              </p:ext>
            </p:extLst>
          </p:nvPr>
        </p:nvGraphicFramePr>
        <p:xfrm>
          <a:off x="250825" y="1268413"/>
          <a:ext cx="8568951" cy="5310396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68663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자진신고사업장의 증액보험료는 언제</a:t>
                      </a:r>
                      <a:r>
                        <a:rPr lang="en-US" altLang="ko-KR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어떻게 납부하여야 하나요</a:t>
                      </a:r>
                      <a:r>
                        <a:rPr lang="en-US" altLang="ko-KR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400" b="1" spc="-3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9789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8439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l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자진신고 사업장 중 </a:t>
                      </a:r>
                      <a:r>
                        <a:rPr lang="en-US" altLang="ko-KR" sz="2000" b="0" kern="1200" spc="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‘13</a:t>
                      </a:r>
                      <a:r>
                        <a:rPr lang="ko-KR" altLang="en-US" sz="2000" b="0" kern="1200" spc="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 개산보험료를 이미 신고한 사업장은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근로복지공단에서 증액보험료를 산정하여 금년 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9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월경에 고지서를 보내드릴 예정이므로 이에 따라 납부하시면 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l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 납부기한은 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‘13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 개산보험료 납부방법에 따라 다릅니다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</a:p>
                    <a:p>
                      <a:pPr marL="360000" indent="-360000" algn="l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l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①</a:t>
                      </a:r>
                      <a:r>
                        <a:rPr lang="en-US" altLang="ko-KR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 개산보험료를 일시 납부한 사업장의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 납부기한은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2013. 9. 30.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입니다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1" latinLnBrk="1" hangingPunct="1"/>
                      <a:endParaRPr lang="ko-KR" altLang="en-US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l" defTabSz="914400" rtl="0" eaLnBrk="1" latinLnBrk="1" hangingPunct="1"/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 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-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다만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개산보험료 일시납 사업장이 증액보험료를 분할하여 납부하고자 하는 경우에는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2013. 9. 30.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이전에 </a:t>
                      </a:r>
                      <a:r>
                        <a:rPr lang="ko-KR" altLang="en-US" sz="2000" b="1" kern="1200" spc="-20" baseline="0" dirty="0" smtClean="0">
                          <a:solidFill>
                            <a:srgbClr val="FF000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“증액보험료 분할납부신청서”</a:t>
                      </a:r>
                      <a:r>
                        <a:rPr lang="ko-KR" altLang="en-US" sz="2000" b="0" kern="1200" spc="-2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를 근로복지공단에 제출하시면 </a:t>
                      </a:r>
                      <a:r>
                        <a:rPr lang="en-US" altLang="ko-KR" sz="2000" b="1" u="none" kern="1200" spc="-2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2013. 9. 30.</a:t>
                      </a:r>
                      <a:r>
                        <a:rPr lang="ko-KR" altLang="en-US" sz="2000" b="0" u="none" kern="1200" spc="-2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과 </a:t>
                      </a:r>
                      <a:r>
                        <a:rPr lang="en-US" altLang="ko-KR" sz="2000" b="1" u="none" kern="1200" spc="-2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2013. 11. 15.</a:t>
                      </a:r>
                      <a:r>
                        <a:rPr lang="ko-KR" altLang="en-US" sz="2000" b="0" u="none" kern="1200" spc="-2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로 </a:t>
                      </a:r>
                      <a:r>
                        <a:rPr lang="en-US" altLang="ko-KR" sz="2000" b="1" u="none" kern="1200" spc="-2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</a:t>
                      </a:r>
                      <a:r>
                        <a:rPr lang="ko-KR" altLang="en-US" sz="2000" b="1" u="none" kern="1200" spc="-2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회 분할하여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납부하실 수 있습니다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5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58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 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382818"/>
              </p:ext>
            </p:extLst>
          </p:nvPr>
        </p:nvGraphicFramePr>
        <p:xfrm>
          <a:off x="323850" y="1989139"/>
          <a:ext cx="8568951" cy="316805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3168054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marR="0" indent="-360000" algn="l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②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 개산보험료를 분할납부중인 사업장은 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증액보험료를</a:t>
                      </a:r>
                      <a:r>
                        <a:rPr lang="ko-KR" altLang="en-US" sz="2000" b="0" kern="1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2013. 9. 30.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과 </a:t>
                      </a:r>
                      <a:r>
                        <a:rPr lang="en-US" altLang="ko-KR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2013. 11. 15. 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회에 걸쳐 분할납부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하며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2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회분은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납부기한이 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2013. 11. 15.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인 기존 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4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분기 개산보험료와 합산된 납부서를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보내드릴 예정이므로 이에 따라 납부하시면 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60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 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541067"/>
              </p:ext>
            </p:extLst>
          </p:nvPr>
        </p:nvGraphicFramePr>
        <p:xfrm>
          <a:off x="250825" y="1634113"/>
          <a:ext cx="8568951" cy="4363681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851001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인상된 증액보험료를 납부기한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(2013.09.30)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내</a:t>
                      </a:r>
                      <a:endParaRPr lang="en-US" altLang="ko-KR" sz="2200" b="1" spc="0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일시 납부하면</a:t>
                      </a:r>
                      <a:r>
                        <a:rPr lang="en-US" altLang="ko-KR" sz="2200" b="1" spc="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어떤 혜택이 주어 지나요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2477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132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marR="0" indent="-360000" algn="just" defTabSz="914400" rtl="0" eaLnBrk="1" fontAlgn="auto" latinLnBrk="1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개산보험료를 일시 납부하여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개산보험료의 </a:t>
                      </a:r>
                      <a:r>
                        <a:rPr lang="en-US" altLang="ko-KR" sz="2000" b="1" kern="1200" spc="-10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3%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공제를 받은</a:t>
                      </a:r>
                      <a:r>
                        <a:rPr lang="ko-KR" altLang="en-US" sz="2000" b="1" kern="120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spc="50" baseline="0" dirty="0" smtClean="0">
                          <a:solidFill>
                            <a:srgbClr val="0000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사업장 중에서</a:t>
                      </a:r>
                      <a:r>
                        <a:rPr lang="ko-KR" altLang="en-US" sz="2000" b="0" kern="1200" spc="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증액보험료 전액을 납부기한인 </a:t>
                      </a:r>
                      <a:r>
                        <a:rPr lang="en-US" altLang="ko-KR" sz="2000" b="1" kern="1200" spc="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2013. 9. 30.</a:t>
                      </a:r>
                      <a:r>
                        <a:rPr lang="ko-KR" altLang="en-US" sz="2000" b="1" kern="1200" spc="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내에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일시에 납부하시게 되면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개산보험료와 마찬가지로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증액보험료의 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3%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를 공제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받으실 수 있습니다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63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 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680982"/>
              </p:ext>
            </p:extLst>
          </p:nvPr>
        </p:nvGraphicFramePr>
        <p:xfrm>
          <a:off x="179512" y="1244220"/>
          <a:ext cx="8568951" cy="5196096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457313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인상된 증액보험료는 분할하여 납부할 수 없나요</a:t>
                      </a:r>
                      <a:r>
                        <a:rPr lang="en-US" altLang="ko-KR" sz="24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400" b="1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0488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6694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l" defTabSz="914400" rtl="0" eaLnBrk="1" latinLnBrk="1" hangingPunct="1"/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 개산보험료 미신고 사업장은 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증액보험료를 분할하여 납부하실 수 없으며 반드시 일시납부 하셔야 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1" latinLnBrk="1" hangingPunct="1"/>
                      <a:endParaRPr lang="ko-KR" altLang="en-US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l" defTabSz="914400" rtl="0" eaLnBrk="1" latinLnBrk="1" hangingPunct="1"/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en-US" altLang="ko-KR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 개산보험료를 분할납부 신청한 사업장은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증액보험료에 대해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별도의 분할납부 신청을 하지 않으셔도 납부기한을 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2013. 9. 30.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과 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2013. 11. 15.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로 하여 분할하여 납부하실 수 있습니다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1" latinLnBrk="1" hangingPunct="1"/>
                      <a:endParaRPr lang="ko-KR" altLang="en-US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l" defTabSz="914400" rtl="0" eaLnBrk="1" latinLnBrk="1" hangingPunct="1"/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 개산보험료를 일시납부한 사업장도 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인상된 증액보험료를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분할하여 납부할 수는 있으나 증액보험료의 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3%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공제 혜택은 받으실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수 없습니다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1" latinLnBrk="1" hangingPunct="1"/>
                      <a:endParaRPr lang="ko-KR" altLang="en-US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1" latinLnBrk="1" hangingPunct="1"/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-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이와 같이 분할납부하고자 하는 경우에는 관할 근로복지공단에</a:t>
                      </a:r>
                      <a:endParaRPr lang="en-US" altLang="ko-KR" sz="2000" b="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 marL="0" algn="l" defTabSz="914400" rtl="0" eaLnBrk="1" latinLnBrk="1" hangingPunct="1"/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dirty="0" smtClean="0">
                          <a:solidFill>
                            <a:srgbClr val="FF000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“증액보험료 분할납부신청서”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를 제출하여야 합니다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5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66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 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655908"/>
              </p:ext>
            </p:extLst>
          </p:nvPr>
        </p:nvGraphicFramePr>
        <p:xfrm>
          <a:off x="250825" y="1412776"/>
          <a:ext cx="8568951" cy="471832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755646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년도 개산보험료를 신고하지 않은 사업장은</a:t>
                      </a:r>
                      <a:endParaRPr lang="en-US" altLang="ko-KR" sz="2200" b="1" spc="0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증액보험료를 어떻게 납부하여야 하나요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5735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9407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보험관계 성립일이 </a:t>
                      </a:r>
                      <a:r>
                        <a:rPr lang="en-US" altLang="ko-KR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2013. 7. 1. </a:t>
                      </a:r>
                      <a:r>
                        <a:rPr lang="ko-KR" altLang="en-US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전인 사업장으로 </a:t>
                      </a:r>
                      <a:r>
                        <a:rPr lang="en-US" altLang="ko-KR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2013. 7. 1. </a:t>
                      </a:r>
                      <a:r>
                        <a:rPr lang="ko-KR" altLang="en-US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이후에도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공사 등이 진행되고 있음에도 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2013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개산보험료를 아직까지 신고하지 않은 사업장은 </a:t>
                      </a:r>
                      <a:r>
                        <a:rPr lang="ko-KR" altLang="en-US" sz="2000" b="1" kern="120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인상 전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 기간을 구분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(‘13.1.1</a:t>
                      </a:r>
                      <a:r>
                        <a:rPr lang="ko-KR" altLang="en-US" sz="2000" b="1" kern="1200" spc="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～</a:t>
                      </a:r>
                      <a:r>
                        <a:rPr lang="en-US" altLang="ko-KR" sz="2000" b="1" kern="1200" spc="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6.30., 7.1</a:t>
                      </a:r>
                      <a:r>
                        <a:rPr lang="ko-KR" altLang="en-US" sz="2000" b="1" kern="1200" spc="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～</a:t>
                      </a:r>
                      <a:r>
                        <a:rPr lang="en-US" altLang="ko-KR" sz="2000" b="1" kern="1200" spc="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12.31.)</a:t>
                      </a:r>
                      <a:r>
                        <a:rPr lang="ko-KR" altLang="en-US" sz="2000" b="0" kern="1200" spc="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 근로복지공단에 </a:t>
                      </a:r>
                      <a:r>
                        <a:rPr lang="ko-KR" altLang="en-US" sz="2000" b="1" kern="1200" spc="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증액보험료가 포함된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개산보험료</a:t>
                      </a:r>
                      <a:r>
                        <a:rPr lang="ko-KR" altLang="en-US" sz="2000" b="0" kern="120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를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자진신고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납부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하셔야 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-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만일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증액보험료가 포함된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2013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년도 개산보험료를 자진하여 신고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납부하지 않으시면</a:t>
                      </a:r>
                      <a:r>
                        <a:rPr lang="en-US" altLang="ko-KR" sz="2000" b="0" kern="120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근로복지공단에서</a:t>
                      </a:r>
                      <a:endParaRPr lang="en-US" altLang="ko-KR" sz="2000" b="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dirty="0" smtClean="0">
                          <a:solidFill>
                            <a:srgbClr val="FF000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직권으로 보험료를 부과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하여 </a:t>
                      </a:r>
                      <a:r>
                        <a:rPr lang="ko-KR" altLang="en-US" sz="2000" b="1" kern="1200" dirty="0" smtClean="0">
                          <a:solidFill>
                            <a:srgbClr val="FF000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납부통지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하게 됩니다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endParaRPr lang="ko-KR" altLang="en-US" sz="2000" dirty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68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 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965631"/>
              </p:ext>
            </p:extLst>
          </p:nvPr>
        </p:nvGraphicFramePr>
        <p:xfrm>
          <a:off x="250825" y="1598856"/>
          <a:ext cx="8568951" cy="454295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861266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보험관계성립일이 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2013.07.01. 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이후인 사업장은</a:t>
                      </a:r>
                      <a:endParaRPr lang="en-US" altLang="ko-KR" sz="2200" b="1" spc="0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년도</a:t>
                      </a:r>
                      <a:r>
                        <a:rPr lang="en-US" altLang="ko-KR" sz="2200" b="1" spc="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개산보험료를 어떻게 신고하여야 하나요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8962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598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l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보험관계 성립일로부터 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12.31.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까지의 기간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 사용할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근로자에게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지급할 보수총액 추정액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보험료율*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을 곱하여 산정한 개산보험료를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근로복지공단에 자진 신고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납부하셔야 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2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 </a:t>
                      </a:r>
                      <a:r>
                        <a:rPr lang="ko-KR" altLang="en-US" sz="1900" b="0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* 실업급여 보험료율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(1.3%) + 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고용안정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직업능력개발사업 보험료율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(0.25%~0.85%)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70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000" b="1" dirty="0" smtClean="0">
                <a:ea typeface="HY견명조" pitchFamily="18" charset="-127"/>
              </a:rPr>
              <a:t>III</a:t>
            </a:r>
            <a:r>
              <a:rPr lang="en-US" altLang="ko-KR" sz="2000" dirty="0" smtClean="0">
                <a:ea typeface="HY헤드라인M" pitchFamily="18" charset="-127"/>
              </a:rPr>
              <a:t>.</a:t>
            </a:r>
            <a:r>
              <a:rPr lang="en-US" altLang="ko-KR" sz="2000" dirty="0" smtClean="0">
                <a:ea typeface="HY견명조" pitchFamily="18" charset="-127"/>
              </a:rPr>
              <a:t> </a:t>
            </a:r>
            <a:r>
              <a:rPr lang="ko-KR" altLang="en-US" sz="2000" dirty="0" smtClean="0">
                <a:latin typeface="+mj-ea"/>
              </a:rPr>
              <a:t>실업급여 </a:t>
            </a:r>
            <a:r>
              <a:rPr lang="ko-KR" altLang="en-US" sz="2000" dirty="0" err="1" smtClean="0">
                <a:latin typeface="+mj-ea"/>
              </a:rPr>
              <a:t>보험료율</a:t>
            </a:r>
            <a:r>
              <a:rPr lang="ko-KR" altLang="en-US" sz="2000" dirty="0" smtClean="0">
                <a:latin typeface="+mj-ea"/>
              </a:rPr>
              <a:t> 인상 관련 보험료 부과</a:t>
            </a:r>
            <a:r>
              <a:rPr lang="en-US" altLang="ko-KR" sz="2000" dirty="0" smtClean="0">
                <a:latin typeface="+mj-ea"/>
              </a:rPr>
              <a:t>·</a:t>
            </a:r>
            <a:r>
              <a:rPr lang="ko-KR" altLang="en-US" sz="2000" dirty="0" smtClean="0">
                <a:latin typeface="+mj-ea"/>
              </a:rPr>
              <a:t>신고 등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 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769389"/>
              </p:ext>
            </p:extLst>
          </p:nvPr>
        </p:nvGraphicFramePr>
        <p:xfrm>
          <a:off x="250825" y="1183894"/>
          <a:ext cx="8568951" cy="523648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875024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월 전에 공사 또는 사업이 종료된 경우에도</a:t>
                      </a:r>
                      <a:endParaRPr lang="en-US" altLang="ko-KR" sz="2200" b="1" spc="0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0" dirty="0" err="1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보험료율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인상 증액보험료를 납부하여야 하나요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9947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7557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en-US" altLang="ko-KR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7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 전에 공사나 사업이 종료되는 경우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에는 실업급여 보험료율 인상에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따른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증액보험료를 납부할 필요가 없습니다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marL="360000" indent="-360000">
                        <a:lnSpc>
                          <a:spcPct val="150000"/>
                        </a:lnSpc>
                      </a:pPr>
                      <a:endParaRPr lang="en-US" altLang="ko-KR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다만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기존 보험관계를 신고할 때 공사기간을 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7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 이후까지 진행하는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7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것으로 신고한 경우에는 </a:t>
                      </a:r>
                      <a:r>
                        <a:rPr lang="ko-KR" altLang="en-US" sz="2000" b="1" kern="1200" spc="-70" baseline="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반드시 소멸신고를 하셔야</a:t>
                      </a:r>
                      <a:r>
                        <a:rPr lang="ko-KR" altLang="en-US" sz="2000" b="0" kern="1200" spc="-7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altLang="ko-KR" sz="2000" b="0" kern="1200" spc="-7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7.1.</a:t>
                      </a:r>
                      <a:r>
                        <a:rPr lang="ko-KR" altLang="en-US" sz="2000" b="0" kern="1200" spc="-7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부터 </a:t>
                      </a:r>
                      <a:r>
                        <a:rPr lang="ko-KR" altLang="en-US" sz="2000" b="1" kern="1200" spc="-70" baseline="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인상된</a:t>
                      </a:r>
                      <a:r>
                        <a:rPr lang="ko-KR" altLang="en-US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dirty="0" err="1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보험료율에</a:t>
                      </a:r>
                      <a:r>
                        <a:rPr lang="ko-KR" altLang="en-US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따른 증액보험료가 부과되지 않습니다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altLang="ko-KR" sz="19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▶ </a:t>
                      </a:r>
                      <a:r>
                        <a:rPr lang="ko-KR" altLang="en-US" sz="2000" b="1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소멸신고를 하지 않을 경우</a:t>
                      </a:r>
                      <a:r>
                        <a:rPr lang="en-US" altLang="ko-KR" sz="2000" b="1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근로복지공단에서는 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7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월 이후에도 공사가 진행되는 것으로 보아</a:t>
                      </a:r>
                      <a:endParaRPr lang="en-US" altLang="ko-KR" sz="2000" b="0" kern="1200" spc="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</a:t>
                      </a:r>
                      <a:r>
                        <a:rPr lang="en-US" altLang="ko-KR" sz="2000" b="1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7.1.</a:t>
                      </a:r>
                      <a:r>
                        <a:rPr lang="ko-KR" altLang="en-US" sz="2000" b="1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이후 보험기간에 대한 증액보험료를 부과하게 되오니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이 점 유념하시어</a:t>
                      </a:r>
                      <a:endParaRPr lang="en-US" altLang="ko-KR" sz="2000" b="0" kern="1200" spc="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7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월 전에 공사나 사업이 종료된 경우에는 반드시 근로복지공단에 </a:t>
                      </a:r>
                      <a:r>
                        <a:rPr lang="ko-KR" altLang="en-US" sz="2000" b="1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「보험관계 소멸신고」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를 하시기 바랍니다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ko-KR" altLang="en-US" sz="5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73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10_contents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6" descr="01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7470775" y="260350"/>
            <a:ext cx="15192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5" descr="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6150" y="2590800"/>
            <a:ext cx="7802563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1878013" y="2684463"/>
            <a:ext cx="2100262" cy="522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ko-KR" altLang="en-US" sz="28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보험료 정산</a:t>
            </a:r>
          </a:p>
        </p:txBody>
      </p:sp>
      <p:sp>
        <p:nvSpPr>
          <p:cNvPr id="7" name="AutoShape 91"/>
          <p:cNvSpPr>
            <a:spLocks noChangeArrowheads="1"/>
          </p:cNvSpPr>
          <p:nvPr/>
        </p:nvSpPr>
        <p:spPr bwMode="auto">
          <a:xfrm>
            <a:off x="1116013" y="2781300"/>
            <a:ext cx="357187" cy="39528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800" b="1" dirty="0">
                <a:solidFill>
                  <a:srgbClr val="002436"/>
                </a:solidFill>
                <a:latin typeface="+mj-lt"/>
                <a:ea typeface="HY견명조" pitchFamily="18" charset="-127"/>
              </a:rPr>
              <a:t>IV</a:t>
            </a:r>
            <a:r>
              <a:rPr lang="en-US" altLang="ko-KR" sz="2300" b="1" dirty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600" b="1" dirty="0" smtClean="0">
                <a:ea typeface="HY견명조" pitchFamily="18" charset="-127"/>
              </a:rPr>
              <a:t>IV</a:t>
            </a:r>
            <a:r>
              <a:rPr lang="en-US" altLang="ko-KR" sz="2600" dirty="0" smtClean="0">
                <a:ea typeface="HY헤드라인M" pitchFamily="18" charset="-127"/>
              </a:rPr>
              <a:t>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정산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1. </a:t>
            </a:r>
            <a:r>
              <a:rPr lang="ko-KR" alt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부과고지사업장</a:t>
            </a: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(</a:t>
            </a:r>
            <a:r>
              <a:rPr lang="ko-KR" alt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건설</a:t>
            </a: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·</a:t>
            </a:r>
            <a:r>
              <a:rPr lang="ko-KR" altLang="en-US" sz="20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벌목업</a:t>
            </a:r>
            <a:r>
              <a:rPr lang="ko-KR" altLang="en-US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 을 제외한 전 사업장</a:t>
            </a:r>
            <a:r>
              <a:rPr lang="en-US" altLang="ko-KR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737664"/>
              </p:ext>
            </p:extLst>
          </p:nvPr>
        </p:nvGraphicFramePr>
        <p:xfrm>
          <a:off x="250825" y="1484784"/>
          <a:ext cx="8568951" cy="494692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756916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‘14.03.15.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까지 신고하여야 하는 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’13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년도 보수총액 신고</a:t>
                      </a:r>
                      <a:endParaRPr lang="en-US" altLang="ko-KR" sz="2200" b="1" spc="0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및</a:t>
                      </a:r>
                      <a:r>
                        <a:rPr lang="en-US" altLang="ko-KR" sz="2200" b="1" spc="0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정산보험료 산정방식은 어떻게 되나요</a:t>
                      </a:r>
                      <a:r>
                        <a:rPr lang="en-US" altLang="ko-KR" sz="22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31296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228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「</a:t>
                      </a:r>
                      <a:r>
                        <a:rPr lang="ko-KR" altLang="en-US" sz="2000" b="0" kern="1200" spc="-15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고용보험및산업재해보상보험의보험료징수등에관한법률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」 제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16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조의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10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제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항에 따른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’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보수총액은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사업장에서 ’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보수총액을 </a:t>
                      </a:r>
                      <a:r>
                        <a:rPr lang="ko-KR" altLang="en-US" sz="2000" b="1" kern="1200" spc="-120" baseline="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r>
                        <a:rPr lang="ko-KR" altLang="en-US" sz="2000" b="1" kern="1200" spc="-12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변경 전</a:t>
                      </a:r>
                      <a:r>
                        <a:rPr lang="en-US" altLang="ko-KR" sz="2000" b="1" kern="1200" spc="-12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spc="-12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 기간별로 분리</a:t>
                      </a:r>
                      <a:r>
                        <a:rPr lang="en-US" altLang="ko-KR" sz="2000" b="1" kern="1200" spc="-12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(1.1~6.30, 7.1~12.31)</a:t>
                      </a:r>
                      <a:r>
                        <a:rPr lang="ko-KR" altLang="en-US" sz="2000" b="1" kern="1200" spc="-12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 신고</a:t>
                      </a:r>
                      <a:r>
                        <a:rPr lang="ko-KR" altLang="en-US" sz="2000" b="0" kern="1200" spc="-12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하고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근로복지공단에서는 이를 기준으로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변경 전</a:t>
                      </a:r>
                      <a:r>
                        <a:rPr lang="en-US" altLang="ko-KR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 </a:t>
                      </a:r>
                      <a:r>
                        <a:rPr lang="ko-KR" altLang="en-US" sz="2000" b="1" kern="1200" spc="-100" baseline="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보험료율을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반영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정산보험료를 산정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하게 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n-US" altLang="ko-KR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-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다만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실업급여 </a:t>
                      </a:r>
                      <a:r>
                        <a:rPr lang="ko-KR" altLang="en-US" sz="2000" b="0" kern="1200" dirty="0" err="1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보험료율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변경 전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후 구분 없이 연간 보수총액을 신고한 경우에는 신고한 보수총액을</a:t>
                      </a:r>
                      <a:endParaRPr lang="en-US" altLang="ko-KR" sz="2000" b="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근로자 개인별 근무 개월 수에 비례하여 산정하게 됩니다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ko-KR" altLang="en-US" sz="5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78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10_contents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6" descr="01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7470775" y="260350"/>
            <a:ext cx="151923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5" descr="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6150" y="2590800"/>
            <a:ext cx="7802563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1878013" y="2684463"/>
            <a:ext cx="3776662" cy="522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ko-KR" altLang="en-US" sz="28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보험료 부과 징수 개요</a:t>
            </a:r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1158875" y="2747963"/>
            <a:ext cx="357188" cy="395287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800" b="1" dirty="0">
                <a:solidFill>
                  <a:srgbClr val="002436"/>
                </a:solidFill>
                <a:latin typeface="+mj-lt"/>
                <a:ea typeface="HY견명조" pitchFamily="18" charset="-127"/>
              </a:rPr>
              <a:t>I</a:t>
            </a:r>
            <a:r>
              <a:rPr lang="en-US" altLang="ko-KR" sz="2800" b="1" dirty="0">
                <a:solidFill>
                  <a:srgbClr val="002436"/>
                </a:solidFill>
                <a:latin typeface="HY견명조" pitchFamily="18" charset="-127"/>
                <a:ea typeface="HY견명조" pitchFamily="18" charset="-127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600" b="1" dirty="0" smtClean="0">
                <a:ea typeface="HY견명조" pitchFamily="18" charset="-127"/>
              </a:rPr>
              <a:t>IV</a:t>
            </a:r>
            <a:r>
              <a:rPr lang="en-US" altLang="ko-KR" sz="2600" dirty="0" smtClean="0">
                <a:ea typeface="HY헤드라인M" pitchFamily="18" charset="-127"/>
              </a:rPr>
              <a:t>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정산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947612"/>
              </p:ext>
            </p:extLst>
          </p:nvPr>
        </p:nvGraphicFramePr>
        <p:xfrm>
          <a:off x="250825" y="1574150"/>
          <a:ext cx="8568951" cy="4230507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416567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en-US" altLang="ko-KR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2013</a:t>
                      </a:r>
                      <a:r>
                        <a:rPr lang="ko-KR" altLang="en-US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년도 분 확정보험료는 언제</a:t>
                      </a:r>
                      <a:r>
                        <a:rPr lang="en-US" altLang="ko-KR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어떻게 신고</a:t>
                      </a:r>
                      <a:r>
                        <a:rPr lang="en-US" altLang="ko-KR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·</a:t>
                      </a:r>
                      <a:r>
                        <a:rPr lang="ko-KR" altLang="en-US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납부하여야 하나요</a:t>
                      </a:r>
                      <a:r>
                        <a:rPr lang="en-US" altLang="ko-KR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400" b="1" spc="-3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19260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5247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「</a:t>
                      </a:r>
                      <a:r>
                        <a:rPr lang="ko-KR" altLang="en-US" sz="2000" b="0" kern="1200" spc="-200" baseline="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고용보험및산업재해보상보험의보험료징수등에관한법률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」제</a:t>
                      </a:r>
                      <a:r>
                        <a:rPr lang="en-US" altLang="ko-KR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19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조제</a:t>
                      </a:r>
                      <a:r>
                        <a:rPr lang="en-US" altLang="ko-KR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</a:t>
                      </a:r>
                      <a:r>
                        <a:rPr lang="ko-KR" altLang="en-US" sz="2000" b="0" kern="12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항에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따른 ’</a:t>
                      </a:r>
                      <a:r>
                        <a:rPr lang="en-US" altLang="ko-KR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</a:t>
                      </a:r>
                      <a:r>
                        <a:rPr lang="ko-KR" altLang="en-US" sz="2000" b="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년도 확정보험료는 사업장에서 실업급여 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 인상 전</a:t>
                      </a:r>
                      <a:r>
                        <a:rPr lang="en-US" altLang="ko-KR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기간별</a:t>
                      </a:r>
                      <a:r>
                        <a:rPr lang="en-US" altLang="ko-KR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(1. 1~6. 30, 7. 1~12. 31) 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보수총액</a:t>
                      </a:r>
                      <a:r>
                        <a:rPr lang="ko-KR" altLang="en-US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 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인상 전</a:t>
                      </a:r>
                      <a:r>
                        <a:rPr lang="en-US" altLang="ko-KR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후 </a:t>
                      </a:r>
                      <a:r>
                        <a:rPr lang="ko-KR" altLang="en-US" sz="2000" b="1" kern="1200" spc="-50" baseline="0" dirty="0" err="1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보험료율을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각 각 곱하여 산정</a:t>
                      </a:r>
                      <a:r>
                        <a:rPr lang="ko-KR" altLang="en-US" sz="2000" b="0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 더한 보험료를 근로복지공단에 신고</a:t>
                      </a:r>
                      <a:r>
                        <a:rPr lang="en-US" altLang="ko-KR" sz="2000" b="0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납부하셔야 합니다</a:t>
                      </a:r>
                      <a:r>
                        <a:rPr lang="en-US" altLang="ko-KR" sz="2000" b="0" kern="1200" spc="-3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n-US" altLang="ko-KR" sz="1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-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다만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사업주 사정에 따라 연간 보수총액을 </a:t>
                      </a:r>
                      <a:r>
                        <a:rPr lang="ko-KR" altLang="en-US" sz="2000" b="0" kern="1200" dirty="0" err="1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보험료율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인상 전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후 월별로 분할하기 곤란할 경우에는</a:t>
                      </a:r>
                      <a:endParaRPr lang="en-US" altLang="ko-KR" sz="2000" b="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연간 보수총액을 월할 또는 일할 계산하여 인상 전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후 기간별 보수총액을 산정할 수 있습니다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ko-KR" altLang="en-US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482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600" b="1" dirty="0" smtClean="0">
                <a:ea typeface="HY견명조" pitchFamily="18" charset="-127"/>
              </a:rPr>
              <a:t>IV</a:t>
            </a:r>
            <a:r>
              <a:rPr lang="en-US" altLang="ko-KR" sz="2600" dirty="0" smtClean="0">
                <a:ea typeface="HY헤드라인M" pitchFamily="18" charset="-127"/>
              </a:rPr>
              <a:t>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정산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153165"/>
              </p:ext>
            </p:extLst>
          </p:nvPr>
        </p:nvGraphicFramePr>
        <p:xfrm>
          <a:off x="250825" y="1878013"/>
          <a:ext cx="8568951" cy="3822706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2919139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>
                        <a:lnSpc>
                          <a:spcPct val="20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이 경우 산정된 확정보험료는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다음 보험연도의 </a:t>
                      </a:r>
                      <a:r>
                        <a:rPr lang="en-US" altLang="ko-KR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 </a:t>
                      </a:r>
                      <a:r>
                        <a:rPr lang="en-US" altLang="ko-KR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31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일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보험연도 중에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보험관계가 소멸한 사업의 경우에는 그 소멸한 날부터 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30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일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까지 근로복지공단에 신고</a:t>
                      </a:r>
                      <a:r>
                        <a:rPr lang="en-US" altLang="ko-KR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납부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하여야 하며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endParaRPr lang="en-US" altLang="ko-KR" sz="10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-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다만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사업주가 국가 또는 지방자치단체인 경우에는 그 보험연도의 말일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(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보험연도 중에 보험관계가</a:t>
                      </a:r>
                      <a:endParaRPr lang="en-US" altLang="ko-KR" sz="2000" b="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소멸한 사업의 경우에는 그 소멸한 날부터 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30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일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)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까지 신고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납부할 수 있습니다</a:t>
                      </a:r>
                      <a:r>
                        <a:rPr lang="en-US" altLang="ko-KR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endParaRPr lang="ko-KR" altLang="en-US" sz="19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ko-KR" altLang="en-US" sz="19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8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600" b="1" dirty="0" smtClean="0">
                <a:ea typeface="HY견명조" pitchFamily="18" charset="-127"/>
              </a:rPr>
              <a:t>IV</a:t>
            </a:r>
            <a:r>
              <a:rPr lang="en-US" altLang="ko-KR" sz="2600" dirty="0" smtClean="0">
                <a:ea typeface="HY헤드라인M" pitchFamily="18" charset="-127"/>
              </a:rPr>
              <a:t>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정산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709737"/>
              </p:ext>
            </p:extLst>
          </p:nvPr>
        </p:nvGraphicFramePr>
        <p:xfrm>
          <a:off x="250825" y="1236027"/>
          <a:ext cx="8568951" cy="540969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en-US" altLang="ko-KR" sz="22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’13</a:t>
                      </a:r>
                      <a:r>
                        <a:rPr lang="ko-KR" altLang="en-US" sz="22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년 소멸사업장으로 확정보험료의 납부기한이 증액보험료의 납부기한</a:t>
                      </a:r>
                      <a:endParaRPr lang="en-US" altLang="ko-KR" sz="2200" b="1" spc="-300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2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보다 먼저 도래하는 경우 증액보험료는 언제까지 납부해야 하나요</a:t>
                      </a:r>
                      <a:r>
                        <a:rPr lang="en-US" altLang="ko-KR" sz="22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200" b="1" spc="-3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72008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7336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‘</a:t>
                      </a:r>
                      <a:r>
                        <a:rPr lang="en-US" altLang="ko-KR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13. 7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 이후 소멸되는 사업장의 확정보험료 납부기한이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증액보험료의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납부기한보다 먼저 도래하는 경우</a:t>
                      </a:r>
                      <a:r>
                        <a:rPr lang="ko-KR" altLang="en-US" sz="2000" b="0" kern="1200" spc="-5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에는 증액보험료를 확정보험료의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신고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납부기한까지 납부하여야 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n-US" altLang="ko-KR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19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- (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예시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1. 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확정보험료 신고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납부기한이 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9.30. 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전인 경우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)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 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* 소멸일이 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7.23.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인 사업장의 확정보험료 신고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납부기한은 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8.21.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이므로 증액보험료의 납부기한은 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9.30. 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아닌 </a:t>
                      </a:r>
                      <a:r>
                        <a:rPr lang="en-US" altLang="ko-KR" sz="2000" b="1" kern="1200" spc="-15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8.21.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이 됩니다</a:t>
                      </a:r>
                      <a:r>
                        <a:rPr lang="en-US" altLang="ko-KR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 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- (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예시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2. 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확정보험료 신고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납부기한이 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11.15. 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전인 경우</a:t>
                      </a:r>
                      <a:r>
                        <a:rPr lang="en-US" altLang="ko-KR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)</a:t>
                      </a:r>
                      <a:r>
                        <a:rPr lang="ko-KR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 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* 소멸일이 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9.23.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인 사업장의 확정보험료 신고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납부기한은 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10.22.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이므로 분할납부 증액보험료</a:t>
                      </a:r>
                      <a:endParaRPr lang="en-US" altLang="ko-KR" sz="2000" b="0" kern="1200" spc="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2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회분의 납부기한은 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11.15.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이 아닌 </a:t>
                      </a:r>
                      <a:r>
                        <a:rPr lang="en-US" altLang="ko-KR" sz="2000" b="1" kern="1200" spc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10.22.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이 됩니다</a:t>
                      </a:r>
                      <a:r>
                        <a:rPr lang="en-US" altLang="ko-KR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spc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ko-KR" altLang="en-US" sz="5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687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ko-KR" sz="2600" b="1" dirty="0" smtClean="0">
                <a:ea typeface="HY견명조" pitchFamily="18" charset="-127"/>
              </a:rPr>
              <a:t>IV</a:t>
            </a:r>
            <a:r>
              <a:rPr lang="en-US" altLang="ko-KR" sz="2600" dirty="0" smtClean="0">
                <a:ea typeface="HY헤드라인M" pitchFamily="18" charset="-127"/>
              </a:rPr>
              <a:t>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정산</a:t>
            </a:r>
            <a:r>
              <a:rPr lang="en-US" altLang="ko-KR" sz="2000" dirty="0" smtClean="0">
                <a:latin typeface="+mj-ea"/>
              </a:rPr>
              <a:t/>
            </a:r>
            <a:br>
              <a:rPr lang="en-US" altLang="ko-KR" sz="2000" dirty="0" smtClean="0">
                <a:latin typeface="+mj-ea"/>
              </a:rPr>
            </a:b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2. 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자진신고사업장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(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건설업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·</a:t>
            </a:r>
            <a:r>
              <a:rPr lang="ko-KR" altLang="en-US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벌목업</a:t>
            </a:r>
            <a:r>
              <a:rPr lang="en-US" altLang="ko-KR" sz="2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)</a:t>
            </a:r>
            <a:endParaRPr lang="ko-KR" altLang="ko-KR" sz="20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250825" y="1988840"/>
          <a:ext cx="8568951" cy="348299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407226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인상된 증액보험료를 납부하지 않으면 어떤 불이익이 있나요</a:t>
                      </a:r>
                      <a:r>
                        <a:rPr lang="en-US" altLang="ko-KR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400" b="1" spc="-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</a:tr>
              <a:tr h="311252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738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marR="0" indent="-36000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납부기한 내에 납부하지 않으면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국민건강보험공단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에서</a:t>
                      </a:r>
                      <a:r>
                        <a:rPr lang="en-US" altLang="ko-KR" sz="2000" b="0" kern="1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국세체납처분의 예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 따라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체납처분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을 통해 </a:t>
                      </a:r>
                      <a:r>
                        <a:rPr lang="ko-KR" altLang="en-US" sz="2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강제 징수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하게 됩니다</a:t>
                      </a:r>
                      <a:r>
                        <a:rPr lang="en-US" altLang="ko-KR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b="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ko-KR" altLang="en-US" sz="1900" b="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790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실업급여 </a:t>
            </a:r>
            <a:r>
              <a:rPr lang="ko-KR" altLang="en-US" dirty="0" err="1" smtClean="0"/>
              <a:t>보험료율</a:t>
            </a:r>
            <a:r>
              <a:rPr lang="ko-KR" altLang="en-US" dirty="0" smtClean="0"/>
              <a:t> 인상안내문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60" y="764704"/>
            <a:ext cx="3816000" cy="5987605"/>
          </a:xfr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52103"/>
            <a:ext cx="3960440" cy="59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68577"/>
      </p:ext>
    </p:extLst>
  </p:cSld>
  <p:clrMapOvr>
    <a:masterClrMapping/>
  </p:clrMapOvr>
  <p:transition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000" dirty="0" smtClean="0"/>
              <a:t>7.1.</a:t>
            </a:r>
            <a:r>
              <a:rPr lang="ko-KR" altLang="en-US" sz="3000" dirty="0" smtClean="0"/>
              <a:t>이후 </a:t>
            </a:r>
            <a:r>
              <a:rPr lang="ko-KR" altLang="en-US" sz="3000" dirty="0" err="1" smtClean="0"/>
              <a:t>개산보험료</a:t>
            </a:r>
            <a:r>
              <a:rPr lang="ko-KR" altLang="en-US" sz="3000" dirty="0" smtClean="0"/>
              <a:t> 신고서</a:t>
            </a:r>
            <a:endParaRPr lang="ko-KR" altLang="en-US" sz="3000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59521"/>
            <a:ext cx="8640960" cy="5854830"/>
          </a:xfrm>
          <a:ln>
            <a:solidFill>
              <a:srgbClr val="FF0000"/>
            </a:solidFill>
          </a:ln>
        </p:spPr>
      </p:pic>
      <p:sp>
        <p:nvSpPr>
          <p:cNvPr id="5" name="직사각형 4"/>
          <p:cNvSpPr/>
          <p:nvPr/>
        </p:nvSpPr>
        <p:spPr>
          <a:xfrm>
            <a:off x="1547664" y="4149080"/>
            <a:ext cx="2448272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6764373"/>
      </p:ext>
    </p:extLst>
  </p:cSld>
  <p:clrMapOvr>
    <a:masterClrMapping/>
  </p:clrMapOvr>
  <p:transition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4463" y="-146139"/>
            <a:ext cx="7307262" cy="1200329"/>
          </a:xfrm>
        </p:spPr>
        <p:txBody>
          <a:bodyPr>
            <a:normAutofit/>
          </a:bodyPr>
          <a:lstStyle/>
          <a:p>
            <a:r>
              <a:rPr lang="en-US" altLang="ko-KR" sz="3000" dirty="0" smtClean="0"/>
              <a:t>7.1.</a:t>
            </a:r>
            <a:r>
              <a:rPr lang="ko-KR" altLang="en-US" sz="3000" dirty="0" smtClean="0"/>
              <a:t>이후 확정보험료 신고서</a:t>
            </a:r>
            <a:endParaRPr lang="ko-KR" altLang="en-US" sz="3000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08359"/>
            <a:ext cx="8640960" cy="5804163"/>
          </a:xfrm>
        </p:spPr>
      </p:pic>
      <p:sp>
        <p:nvSpPr>
          <p:cNvPr id="6" name="직사각형 5"/>
          <p:cNvSpPr/>
          <p:nvPr/>
        </p:nvSpPr>
        <p:spPr>
          <a:xfrm>
            <a:off x="1547664" y="2492896"/>
            <a:ext cx="244827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719685"/>
      </p:ext>
    </p:extLst>
  </p:cSld>
  <p:clrMapOvr>
    <a:masterClrMapping/>
  </p:clrMapOvr>
  <p:transition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3000" dirty="0" smtClean="0"/>
              <a:t>증액보험료 </a:t>
            </a:r>
            <a:r>
              <a:rPr lang="ko-KR" altLang="en-US" sz="3000" dirty="0" err="1" smtClean="0"/>
              <a:t>일시고지</a:t>
            </a:r>
            <a:r>
              <a:rPr lang="ko-KR" altLang="en-US" sz="3000" dirty="0" smtClean="0"/>
              <a:t> 사업장 분납신청서</a:t>
            </a:r>
            <a:endParaRPr lang="ko-KR" altLang="en-US" sz="3000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834533"/>
            <a:ext cx="4176464" cy="5906835"/>
          </a:xfrm>
        </p:spPr>
      </p:pic>
    </p:spTree>
    <p:extLst>
      <p:ext uri="{BB962C8B-B14F-4D97-AF65-F5344CB8AC3E}">
        <p14:creationId xmlns:p14="http://schemas.microsoft.com/office/powerpoint/2010/main" val="1996366611"/>
      </p:ext>
    </p:extLst>
  </p:cSld>
  <p:clrMapOvr>
    <a:masterClrMapping/>
  </p:clrMapOvr>
  <p:transition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10_e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6" descr="01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7000875" y="260350"/>
            <a:ext cx="189230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771800" y="2505670"/>
            <a:ext cx="37896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5400" dirty="0" smtClean="0">
                <a:effectLst>
                  <a:reflection blurRad="6350" stA="55000" endA="300" endPos="45500" dir="5400000" sy="-100000" algn="bl" rotWithShape="0"/>
                </a:effectLst>
                <a:latin typeface="HY헤드라인M" pitchFamily="18" charset="-127"/>
                <a:ea typeface="HY헤드라인M" pitchFamily="18" charset="-127"/>
              </a:rPr>
              <a:t>감사합니다</a:t>
            </a:r>
            <a:endParaRPr lang="ko-KR" altLang="en-US" sz="5400" dirty="0">
              <a:effectLst>
                <a:reflection blurRad="6350" stA="55000" endA="300" endPos="45500" dir="5400000" sy="-100000" algn="bl" rotWithShape="0"/>
              </a:effectLst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600" dirty="0" smtClean="0">
                <a:ea typeface="HY헤드라인M" pitchFamily="18" charset="-127"/>
              </a:rPr>
              <a:t>I.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부과 징수 개요</a:t>
            </a:r>
            <a:endParaRPr lang="ko-KR" altLang="ko-KR" sz="2600" dirty="0" smtClean="0"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452307"/>
              </p:ext>
            </p:extLst>
          </p:nvPr>
        </p:nvGraphicFramePr>
        <p:xfrm>
          <a:off x="250825" y="1052736"/>
          <a:ext cx="8568951" cy="487534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4275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부과고지제도란 무엇인가요</a:t>
                      </a:r>
                      <a:r>
                        <a:rPr lang="en-US" altLang="ko-KR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r>
                        <a:rPr lang="ko-KR" alt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08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just">
                        <a:lnSpc>
                          <a:spcPct val="135000"/>
                        </a:lnSpc>
                      </a:pP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❍ </a:t>
                      </a:r>
                      <a:r>
                        <a:rPr lang="ko-KR" altLang="en-US" sz="20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사업주가 신고한 근로자 개인별 월평균보수를 기준으로 </a:t>
                      </a:r>
                      <a:r>
                        <a:rPr lang="ko-KR" altLang="en-US" sz="2000" b="1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근로복지공단</a:t>
                      </a:r>
                      <a:r>
                        <a:rPr lang="ko-KR" altLang="en-US" sz="2000" b="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에서</a:t>
                      </a:r>
                      <a:r>
                        <a:rPr lang="ko-KR" altLang="en-US" sz="2000" b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2000" b="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매월 보험료를 </a:t>
                      </a:r>
                      <a:r>
                        <a:rPr lang="ko-KR" altLang="en-US" sz="2000" b="1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산정</a:t>
                      </a:r>
                      <a:r>
                        <a:rPr lang="en-US" altLang="ko-KR" sz="2000" b="1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․</a:t>
                      </a:r>
                      <a:r>
                        <a:rPr lang="ko-KR" altLang="en-US" sz="2000" b="1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부과</a:t>
                      </a:r>
                      <a:r>
                        <a:rPr lang="ko-KR" altLang="en-US" sz="20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하고</a:t>
                      </a:r>
                      <a:r>
                        <a:rPr lang="en-US" altLang="ko-KR" sz="20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2000" b="1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국민건강보험공단</a:t>
                      </a:r>
                      <a:r>
                        <a:rPr lang="ko-KR" altLang="en-US" sz="2000" b="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에서 이를 </a:t>
                      </a:r>
                      <a:r>
                        <a:rPr lang="ko-KR" altLang="en-US" sz="2000" b="1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징수</a:t>
                      </a:r>
                      <a:r>
                        <a:rPr lang="ko-KR" altLang="en-US" sz="2000" spc="-2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하는</a:t>
                      </a:r>
                      <a:r>
                        <a:rPr lang="ko-KR" altLang="en-US" sz="20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것을 말합니다</a:t>
                      </a:r>
                      <a:r>
                        <a:rPr lang="en-US" altLang="ko-KR" sz="20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endParaRPr lang="ko-KR" altLang="en-US" sz="20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360000" indent="-360000" algn="just">
                        <a:lnSpc>
                          <a:spcPct val="135000"/>
                        </a:lnSpc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en-US" altLang="ko-KR" sz="2000" b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- </a:t>
                      </a:r>
                      <a:r>
                        <a:rPr lang="ko-KR" altLang="en-US" sz="2000" b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부과고지사업장의 </a:t>
                      </a:r>
                      <a:r>
                        <a:rPr lang="ko-KR" altLang="en-US" sz="2000" b="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보험료는 “고용개시신고</a:t>
                      </a:r>
                      <a:r>
                        <a:rPr lang="en-US" altLang="ko-KR" sz="2000" b="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(</a:t>
                      </a:r>
                      <a:r>
                        <a:rPr lang="ko-KR" altLang="en-US" sz="2000" b="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신규고용 근로자</a:t>
                      </a:r>
                      <a:r>
                        <a:rPr lang="en-US" altLang="ko-KR" sz="2000" b="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), </a:t>
                      </a:r>
                      <a:r>
                        <a:rPr lang="ko-KR" altLang="en-US" sz="2000" b="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보수총액신고</a:t>
                      </a:r>
                      <a:r>
                        <a:rPr lang="en-US" altLang="ko-KR" sz="2000" b="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(</a:t>
                      </a:r>
                      <a:r>
                        <a:rPr lang="ko-KR" altLang="en-US" sz="2000" b="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기존근로자</a:t>
                      </a:r>
                      <a:r>
                        <a:rPr lang="en-US" altLang="ko-KR" sz="2000" b="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)”</a:t>
                      </a:r>
                      <a:r>
                        <a:rPr lang="ko-KR" altLang="en-US" sz="2000" b="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에 </a:t>
                      </a:r>
                      <a:r>
                        <a:rPr lang="ko-KR" altLang="en-US" sz="2000" b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의한</a:t>
                      </a:r>
                      <a:r>
                        <a:rPr lang="en-US" altLang="ko-KR" sz="2000" b="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 </a:t>
                      </a:r>
                      <a:r>
                        <a:rPr lang="ko-KR" altLang="en-US" sz="2000" b="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근로자</a:t>
                      </a:r>
                      <a:r>
                        <a:rPr lang="en-US" altLang="ko-KR" sz="2000" b="0" spc="-150" baseline="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 </a:t>
                      </a:r>
                      <a:r>
                        <a:rPr lang="ko-KR" altLang="en-US" sz="2000" b="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개인별 </a:t>
                      </a:r>
                      <a:r>
                        <a:rPr lang="ko-KR" altLang="en-US" sz="2000" b="0" spc="-15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월평균 보수를 기준으로 </a:t>
                      </a:r>
                      <a:r>
                        <a:rPr lang="ko-KR" altLang="en-US" sz="2000" b="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산정</a:t>
                      </a:r>
                      <a:r>
                        <a:rPr lang="en-US" altLang="ko-KR" sz="2000" b="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·</a:t>
                      </a:r>
                      <a:r>
                        <a:rPr lang="ko-KR" altLang="en-US" sz="2000" b="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부과되고“</a:t>
                      </a:r>
                      <a:r>
                        <a:rPr lang="ko-KR" altLang="en-US" sz="2000" b="0" spc="-150" dirty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근로자 고용종료신고”에 의해 보험료 부과가 제외됩니다</a:t>
                      </a:r>
                      <a:r>
                        <a:rPr lang="en-US" altLang="ko-KR" sz="2000" b="0" spc="-15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</a:rPr>
                        <a:t>.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2000" dirty="0">
                        <a:solidFill>
                          <a:srgbClr val="000000"/>
                        </a:solidFill>
                        <a:latin typeface="휴먼편지체" pitchFamily="18" charset="-127"/>
                        <a:ea typeface="휴먼편지체" pitchFamily="18" charset="-127"/>
                      </a:endParaRPr>
                    </a:p>
                    <a:p>
                      <a:pPr marL="360000" indent="-360000" algn="just">
                        <a:lnSpc>
                          <a:spcPct val="135000"/>
                        </a:lnSpc>
                      </a:pP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❍ </a:t>
                      </a:r>
                      <a:r>
                        <a:rPr lang="ko-KR" altLang="en-US" sz="2000" spc="10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부과고지제도는 한국표준산업분류표에 따른 사업구분에 따라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sz="2000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사업종류가 </a:t>
                      </a:r>
                      <a:r>
                        <a:rPr lang="ko-KR" altLang="en-US" sz="2000" b="0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“</a:t>
                      </a:r>
                      <a:r>
                        <a:rPr lang="ko-KR" altLang="en-US" sz="2000" b="1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건설업</a:t>
                      </a:r>
                      <a:r>
                        <a:rPr lang="en-US" altLang="ko-KR" sz="2000" b="1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2000" b="1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건설업본사 포함</a:t>
                      </a:r>
                      <a:r>
                        <a:rPr lang="en-US" altLang="ko-KR" sz="2000" b="1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2000" b="1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건설장비운영업 제외</a:t>
                      </a:r>
                      <a:r>
                        <a:rPr lang="en-US" altLang="ko-KR" sz="2000" b="1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lang="ko-KR" altLang="en-US" sz="2000" b="1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및 벌목업</a:t>
                      </a:r>
                      <a:r>
                        <a:rPr lang="ko-KR" altLang="en-US" sz="2000" b="0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”</a:t>
                      </a:r>
                      <a:r>
                        <a:rPr lang="ko-KR" altLang="en-US" sz="2000" b="1" spc="-170" baseline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인</a:t>
                      </a:r>
                      <a:r>
                        <a:rPr lang="ko-KR" altLang="en-US" sz="20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사업장을 제외한 모든 사업장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을 대상으로 합니다</a:t>
                      </a:r>
                      <a:r>
                        <a:rPr lang="en-US" altLang="ko-KR" sz="20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  <a:r>
                        <a:rPr lang="ko-KR" altLang="en-US" sz="20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15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600" dirty="0" smtClean="0">
                <a:ea typeface="HY헤드라인M" pitchFamily="18" charset="-127"/>
              </a:rPr>
              <a:t>I.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부과 징수 개요</a:t>
            </a:r>
            <a:endParaRPr lang="ko-KR" altLang="ko-KR" sz="2600" dirty="0" smtClean="0"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395294"/>
              </p:ext>
            </p:extLst>
          </p:nvPr>
        </p:nvGraphicFramePr>
        <p:xfrm>
          <a:off x="250825" y="980728"/>
          <a:ext cx="8568951" cy="520447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4275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자진신고제도란 무엇인가요</a:t>
                      </a:r>
                      <a:r>
                        <a:rPr lang="en-US" altLang="ko-KR" sz="24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r>
                        <a:rPr lang="ko-KR" altLang="en-US" sz="24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2400" b="1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08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근로복지공단에서 월별보험료를 산정</a:t>
                      </a:r>
                      <a:r>
                        <a:rPr lang="en-US" altLang="ko-KR" sz="200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kern="1200" spc="-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부과하는 부과고지제도와 달리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사업주가</a:t>
                      </a:r>
                      <a:r>
                        <a:rPr lang="ko-KR" altLang="en-US" sz="200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「당해 연도에 사용할 근로자에게 지급할 보수총액 추정액을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기준으로 한 </a:t>
                      </a:r>
                      <a:r>
                        <a:rPr lang="ko-KR" altLang="en-US" sz="2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개산보험료</a:t>
                      </a:r>
                      <a:r>
                        <a:rPr lang="ko-KR" altLang="en-US" sz="20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」와 「연도 말일까지 사용한 근로자에게 지급한 보수총액을 기준으로 한 </a:t>
                      </a:r>
                      <a:r>
                        <a:rPr lang="ko-KR" altLang="en-US" sz="2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확정보험료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」를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스스로 산정하여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법정기한까지 근로복지공단에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자진 신고하고 납부</a:t>
                      </a:r>
                      <a:r>
                        <a:rPr lang="ko-KR" altLang="en-US" sz="2000" b="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하는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것을 말합니다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200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endParaRPr lang="ko-KR" altLang="en-US" sz="200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kern="1200" spc="10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자진신고제도는 한국표준산업분류표에 따른 사업구분에 따라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kern="1200" spc="-18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사업종류가 “</a:t>
                      </a:r>
                      <a:r>
                        <a:rPr lang="ko-KR" altLang="en-US" sz="2000" b="1" kern="1200" spc="-18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건설업</a:t>
                      </a:r>
                      <a:r>
                        <a:rPr lang="en-US" altLang="ko-KR" sz="2000" b="1" kern="1200" spc="-18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000" b="1" kern="1200" spc="-18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건설업본사 포함</a:t>
                      </a:r>
                      <a:r>
                        <a:rPr lang="en-US" altLang="ko-KR" sz="2000" b="1" kern="1200" spc="-18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b="1" kern="1200" spc="-18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건설장비운영업 제외</a:t>
                      </a:r>
                      <a:r>
                        <a:rPr lang="en-US" altLang="ko-KR" sz="2000" b="1" kern="1200" spc="-18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2000" b="1" kern="1200" spc="-18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및 벌목업</a:t>
                      </a:r>
                      <a:r>
                        <a:rPr lang="ko-KR" altLang="en-US" sz="2000" kern="1200" spc="-180" baseline="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”인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사업장을 대상으로 합니다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18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0"/>
            <a:ext cx="7307263" cy="9080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2600" dirty="0" smtClean="0">
                <a:ea typeface="HY헤드라인M" pitchFamily="18" charset="-127"/>
              </a:rPr>
              <a:t>I.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부과 징수 개요</a:t>
            </a:r>
            <a:endParaRPr lang="ko-KR" altLang="ko-KR" sz="2600" dirty="0" smtClean="0"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250825" y="1052736"/>
          <a:ext cx="8568951" cy="5400600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706000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고용보험료는 일반적으로 어떻게 산정되나요</a:t>
                      </a:r>
                      <a:r>
                        <a:rPr lang="en-US" altLang="ko-KR" sz="24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r>
                        <a:rPr lang="ko-KR" altLang="en-US" sz="2400" b="1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2400" b="1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</a:tr>
              <a:tr h="539613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987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20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971550" y="2299672"/>
          <a:ext cx="7776864" cy="4134142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720080"/>
                <a:gridCol w="3528442"/>
                <a:gridCol w="3528342"/>
              </a:tblGrid>
              <a:tr h="1086975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부과고지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월별보험료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근로자별 개인별 월평균보수</a:t>
                      </a: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</a:p>
                    <a:p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의 합산액</a:t>
                      </a:r>
                      <a:r>
                        <a:rPr lang="ko-KR" altLang="en-US" sz="16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latinLnBrk="1"/>
                      <a:endParaRPr lang="ko-KR" alt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정산보험료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근로자 개인별 연간보수총액</a:t>
                      </a: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</a:p>
                    <a:p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]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의 합산액 </a:t>
                      </a:r>
                    </a:p>
                    <a:p>
                      <a:pPr latinLnBrk="1"/>
                      <a:endParaRPr lang="ko-KR" alt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2945422">
                <a:tc>
                  <a:txBody>
                    <a:bodyPr/>
                    <a:lstStyle/>
                    <a:p>
                      <a:pPr latinLnBrk="1"/>
                      <a:endParaRPr lang="en-US" altLang="ko-KR" sz="200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latinLnBrk="1"/>
                      <a:r>
                        <a:rPr lang="ko-KR" altLang="en-US" sz="20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자진신고</a:t>
                      </a:r>
                      <a:endParaRPr lang="ko-KR" altLang="en-US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개산보험료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▶ 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일반적 산정원칙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spc="-1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당해연도 추정 보수총액</a:t>
                      </a:r>
                      <a:r>
                        <a:rPr lang="en-US" altLang="ko-KR" sz="1800" kern="1200" spc="-1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r>
                        <a:rPr lang="ko-KR" altLang="en-US" sz="1800" kern="1200" spc="-15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endParaRPr lang="en-US" altLang="ko-KR" sz="1800" kern="1200" spc="-15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▶ 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노무비율에 의한 산정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18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건설</a:t>
                      </a:r>
                      <a:r>
                        <a:rPr lang="en-US" altLang="ko-KR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총공사금액</a:t>
                      </a:r>
                      <a:r>
                        <a:rPr lang="en-US" altLang="ko-KR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r>
                        <a:rPr lang="ko-KR" altLang="en-US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노무비율</a:t>
                      </a:r>
                      <a:r>
                        <a:rPr lang="en-US" altLang="ko-KR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r>
                        <a:rPr lang="ko-KR" altLang="en-US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ko-KR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벌목</a:t>
                      </a:r>
                      <a:r>
                        <a:rPr lang="en-US" altLang="ko-KR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벌목재적량</a:t>
                      </a:r>
                      <a:r>
                        <a:rPr lang="en-US" altLang="ko-KR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r>
                        <a:rPr lang="ko-KR" altLang="en-US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노무비율</a:t>
                      </a:r>
                      <a:r>
                        <a:rPr lang="en-US" altLang="ko-KR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r>
                        <a:rPr lang="ko-KR" altLang="en-US" sz="18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r>
                        <a:rPr lang="ko-KR" altLang="en-US" sz="1600" kern="1200" spc="-3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endParaRPr lang="ko-KR" alt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확정보험료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▶ 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일반적 산정원칙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실 지급된 보수총액</a:t>
                      </a: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</a:t>
                      </a:r>
                      <a:endParaRPr lang="en-US" altLang="ko-KR" sz="18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▶ </a:t>
                      </a:r>
                      <a:r>
                        <a:rPr lang="ko-KR" altLang="en-US" sz="18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노무비율에 의한 산정 </a:t>
                      </a:r>
                      <a:endParaRPr lang="ko-KR" altLang="en-US" sz="1800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【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직영 보수총액</a:t>
                      </a: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+(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외주비</a:t>
                      </a: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×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하도급노무비율</a:t>
                      </a:r>
                      <a:r>
                        <a:rPr lang="en-US" altLang="ko-KR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)】×</a:t>
                      </a:r>
                      <a:r>
                        <a:rPr lang="ko-KR" altLang="en-US" sz="1800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보험료율 </a:t>
                      </a:r>
                    </a:p>
                    <a:p>
                      <a:pPr latinLnBrk="1">
                        <a:lnSpc>
                          <a:spcPct val="100000"/>
                        </a:lnSpc>
                      </a:pPr>
                      <a:endParaRPr lang="ko-KR" alt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600" dirty="0" smtClean="0">
                <a:ea typeface="HY헤드라인M" pitchFamily="18" charset="-127"/>
              </a:rPr>
              <a:t>I.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부과 징수 개요</a:t>
            </a:r>
            <a:endParaRPr lang="ko-KR" altLang="ko-KR" sz="2600" dirty="0" smtClean="0"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063567"/>
              </p:ext>
            </p:extLst>
          </p:nvPr>
        </p:nvGraphicFramePr>
        <p:xfrm>
          <a:off x="250825" y="1268413"/>
          <a:ext cx="8568951" cy="487534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4275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고용보험료 산정의 기준이 되는 월평균보수란 무엇인가요</a:t>
                      </a:r>
                      <a:r>
                        <a:rPr lang="en-US" altLang="ko-KR" sz="2400" b="1" spc="-15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endParaRPr lang="ko-KR" altLang="en-US" sz="2400" b="1" spc="-15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</a:tr>
              <a:tr h="105317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0085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0" indent="-36000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</a:t>
                      </a:r>
                      <a:r>
                        <a:rPr lang="ko-KR" altLang="en-US" sz="2000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월평균보수는 근로자 개인별로 보수총액신고서 상 </a:t>
                      </a:r>
                      <a:r>
                        <a:rPr lang="ko-KR" altLang="en-US" sz="2000" b="1" kern="1200" spc="-15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전년도에 지급받은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연간보수총액을 근무 개월 수로 나눈 금액 또는 고용정보신고서상 매월 지급예정인 보수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를 말합니다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endParaRPr lang="en-US" altLang="ko-KR" sz="200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endParaRPr lang="ko-KR" altLang="en-US" sz="200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360000" indent="-36000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이에 따라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사업주가 근로자에게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원천 공제하는 기준이 되는 실제 보수와 다를 수 있습니다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.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22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600" dirty="0" smtClean="0">
                <a:ea typeface="HY헤드라인M" pitchFamily="18" charset="-127"/>
              </a:rPr>
              <a:t>I.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부과 징수 개요</a:t>
            </a:r>
            <a:endParaRPr lang="ko-KR" altLang="ko-KR" sz="2600" dirty="0" smtClean="0"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246191"/>
              </p:ext>
            </p:extLst>
          </p:nvPr>
        </p:nvGraphicFramePr>
        <p:xfrm>
          <a:off x="250825" y="1268413"/>
          <a:ext cx="8568951" cy="520447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57546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고용보험료에 대한 부과고지 및 징수의 주체는 어떻게 되나요</a:t>
                      </a:r>
                      <a:r>
                        <a:rPr lang="en-US" altLang="ko-KR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?</a:t>
                      </a:r>
                      <a:r>
                        <a:rPr lang="ko-KR" altLang="en-US" sz="2400" b="1" spc="-3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lang="ko-KR" altLang="en-US" sz="2400" b="1" spc="-3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</a:tr>
              <a:tr h="426145"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</a:t>
                      </a: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4860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18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부과고지사업장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▶ 보험료 산정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부과 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근로복지공단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▶ 부과된 보험료의 고지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수납 및 체납처분 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: 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국민건강보험공단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19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</a:t>
                      </a:r>
                      <a:r>
                        <a:rPr lang="ko-KR" altLang="en-US" sz="1800" kern="1200" dirty="0" smtClean="0">
                          <a:solidFill>
                            <a:srgbClr val="0070C0"/>
                          </a:solidFill>
                          <a:latin typeface="휴먼편지체" pitchFamily="18" charset="-127"/>
                          <a:ea typeface="휴먼편지체" pitchFamily="18" charset="-127"/>
                          <a:cs typeface="+mn-cs"/>
                        </a:rPr>
                        <a:t> </a:t>
                      </a:r>
                      <a:r>
                        <a:rPr lang="ko-KR" altLang="en-US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☞ 즉</a:t>
                      </a:r>
                      <a:r>
                        <a:rPr lang="en-US" altLang="ko-KR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근로복지공단에서 월별보험료를 산정</a:t>
                      </a:r>
                      <a:r>
                        <a:rPr lang="en-US" altLang="ko-KR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·</a:t>
                      </a:r>
                      <a:r>
                        <a:rPr lang="ko-KR" altLang="en-US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부과하고</a:t>
                      </a:r>
                      <a:r>
                        <a:rPr lang="en-US" altLang="ko-KR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부과된 보험료는</a:t>
                      </a:r>
                      <a:endParaRPr lang="en-US" altLang="ko-KR" sz="200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en-US" altLang="ko-KR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   </a:t>
                      </a:r>
                      <a:r>
                        <a:rPr lang="ko-KR" altLang="en-US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국민건강보험공단에서 사업장에 고지하여 징수합니다</a:t>
                      </a:r>
                      <a:r>
                        <a:rPr lang="en-US" altLang="ko-KR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.</a:t>
                      </a:r>
                      <a:r>
                        <a:rPr lang="ko-KR" altLang="en-US" sz="2000" kern="1200" dirty="0" smtClean="0">
                          <a:solidFill>
                            <a:srgbClr val="002060"/>
                          </a:solidFill>
                          <a:latin typeface="휴먼아미체" pitchFamily="18" charset="-127"/>
                          <a:ea typeface="휴먼아미체" pitchFamily="18" charset="-127"/>
                          <a:cs typeface="+mn-cs"/>
                        </a:rPr>
                        <a:t> </a:t>
                      </a:r>
                      <a:endParaRPr lang="en-US" altLang="ko-KR" sz="2000" kern="1200" dirty="0" smtClean="0">
                        <a:solidFill>
                          <a:srgbClr val="002060"/>
                        </a:solidFill>
                        <a:latin typeface="휴먼아미체" pitchFamily="18" charset="-127"/>
                        <a:ea typeface="휴먼아미체" pitchFamily="18" charset="-127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b="1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❍ 자진신고사업장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▶ 보험료 신고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·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납부 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보험가입자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사업주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▶ 보험료 징수결정 및 수납 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근로복지공단 </a:t>
                      </a:r>
                    </a:p>
                    <a:p>
                      <a:pPr marL="0" algn="just" defTabSz="914400" rtl="0" eaLnBrk="1" latinLnBrk="1" hangingPunct="1">
                        <a:lnSpc>
                          <a:spcPct val="135000"/>
                        </a:lnSpc>
                      </a:pP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 ▶ 체납보험료 징수 및 체납처분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독촉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압류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매각 등</a:t>
                      </a:r>
                      <a:r>
                        <a:rPr lang="en-US" altLang="ko-KR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: </a:t>
                      </a:r>
                      <a:r>
                        <a:rPr lang="ko-KR" altLang="en-US" sz="2000" kern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건강보험공단 </a:t>
                      </a:r>
                      <a:endParaRPr lang="en-US" altLang="ko-KR" sz="2000" kern="12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algn="just">
                        <a:lnSpc>
                          <a:spcPct val="135000"/>
                        </a:lnSpc>
                      </a:pP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25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2600" dirty="0" smtClean="0">
                <a:ea typeface="HY헤드라인M" pitchFamily="18" charset="-127"/>
              </a:rPr>
              <a:t>I.</a:t>
            </a:r>
            <a:r>
              <a:rPr lang="en-US" altLang="ko-KR" sz="2600" dirty="0" smtClean="0">
                <a:ea typeface="HY견명조" pitchFamily="18" charset="-127"/>
              </a:rPr>
              <a:t> </a:t>
            </a:r>
            <a:r>
              <a:rPr lang="ko-KR" altLang="en-US" sz="2600" dirty="0" smtClean="0">
                <a:latin typeface="+mj-ea"/>
              </a:rPr>
              <a:t>보험료 부과 징수 개요</a:t>
            </a:r>
            <a:endParaRPr lang="ko-KR" altLang="ko-KR" sz="2600" dirty="0" smtClean="0">
              <a:latin typeface="+mj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250825" y="1124744"/>
          <a:ext cx="8568951" cy="62078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97844"/>
                <a:gridCol w="165947"/>
                <a:gridCol w="7905160"/>
              </a:tblGrid>
              <a:tr h="557546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[Q]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17783" marR="17783" marT="17783" marB="17783" anchor="ctr">
                    <a:lnL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08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6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  </a:t>
                      </a:r>
                    </a:p>
                  </a:txBody>
                  <a:tcPr marL="17783" marR="17783" marT="17783" marB="17783" anchor="ctr">
                    <a:lnL w="1397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45000"/>
                        </a:lnSpc>
                      </a:pPr>
                      <a:r>
                        <a:rPr lang="ko-KR" altLang="en-US" sz="2400" b="1" spc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근로복지공단과 국민건강보험공단 간 징수업무 범위</a:t>
                      </a:r>
                      <a:endParaRPr lang="ko-KR" altLang="en-US" sz="2400" b="1" spc="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783" marR="17783" marT="17783" marB="177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112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50825" y="1916832"/>
          <a:ext cx="504056" cy="4248472"/>
        </p:xfrm>
        <a:graphic>
          <a:graphicData uri="http://schemas.openxmlformats.org/drawingml/2006/table">
            <a:tbl>
              <a:tblPr/>
              <a:tblGrid>
                <a:gridCol w="504056"/>
              </a:tblGrid>
              <a:tr h="4248472"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[A]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굴림체"/>
                        </a:rPr>
                        <a:t> </a:t>
                      </a:r>
                    </a:p>
                  </a:txBody>
                  <a:tcPr marL="17907" marR="17907" marT="17907" marB="17907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274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421769"/>
              </p:ext>
            </p:extLst>
          </p:nvPr>
        </p:nvGraphicFramePr>
        <p:xfrm>
          <a:off x="900113" y="1916832"/>
          <a:ext cx="7920880" cy="4262873"/>
        </p:xfrm>
        <a:graphic>
          <a:graphicData uri="http://schemas.openxmlformats.org/drawingml/2006/table">
            <a:tbl>
              <a:tblPr/>
              <a:tblGrid>
                <a:gridCol w="288032"/>
                <a:gridCol w="432048"/>
                <a:gridCol w="1152128"/>
                <a:gridCol w="1224136"/>
                <a:gridCol w="1152128"/>
                <a:gridCol w="1080120"/>
                <a:gridCol w="864096"/>
                <a:gridCol w="792088"/>
                <a:gridCol w="936104"/>
              </a:tblGrid>
              <a:tr h="519919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구 분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적용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부과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고지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수 납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체 납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2893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자료관리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신고서</a:t>
                      </a: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접수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고지서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발송 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수 납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가산금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연체금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체납</a:t>
                      </a:r>
                      <a:endParaRPr lang="en-US" altLang="ko-KR" sz="1800" dirty="0" smtClean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처분 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073752">
                <a:tc row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보험료</a:t>
                      </a:r>
                      <a:endParaRPr lang="ko-KR" altLang="en-US" sz="18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부과고지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근로복지공단</a:t>
                      </a:r>
                      <a:r>
                        <a:rPr lang="ko-KR" altLang="en-US" sz="1800" b="1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b="1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국민건강보험공단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b="1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미부과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국민건강</a:t>
                      </a:r>
                      <a:endParaRPr lang="en-US" altLang="ko-KR" sz="1800" b="1" dirty="0" smtClean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보험공단 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8218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자진신고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맑은 고딕" pitchFamily="50" charset="-127"/>
                          <a:ea typeface="맑은 고딕" pitchFamily="50" charset="-127"/>
                        </a:rPr>
                        <a:t>근로복지공단</a:t>
                      </a:r>
                      <a:r>
                        <a:rPr lang="ko-KR" altLang="en-US" sz="1800" b="1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국민</a:t>
                      </a:r>
                      <a:endParaRPr lang="en-US" altLang="ko-KR" sz="1800" b="1" dirty="0" smtClean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건강</a:t>
                      </a:r>
                      <a:endParaRPr lang="en-US" altLang="ko-KR" sz="1800" b="1" dirty="0" smtClean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보험</a:t>
                      </a:r>
                      <a:endParaRPr lang="en-US" altLang="ko-KR" sz="1800" b="1" dirty="0" smtClean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ko-KR" altLang="en-US" sz="1800" b="1" dirty="0" smtClean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공단 </a:t>
                      </a:r>
                      <a:endParaRPr lang="ko-KR" altLang="en-US" sz="1800" b="1" dirty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3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HY견고딕"/>
        <a:ea typeface="HY견고딕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1934</Words>
  <Application>Microsoft Office PowerPoint</Application>
  <PresentationFormat>화면 슬라이드 쇼(4:3)</PresentationFormat>
  <Paragraphs>440</Paragraphs>
  <Slides>38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38</vt:i4>
      </vt:variant>
    </vt:vector>
  </HeadingPairs>
  <TitlesOfParts>
    <vt:vector size="39" baseType="lpstr">
      <vt:lpstr>기본 디자인</vt:lpstr>
      <vt:lpstr>&lt;2013. 7. 1. 「고용보험 및 산업재해보상보험의 보험료징수 등에 관한 법률 시행령」 개정에 따른&gt;  고용보험 실업급여 보험료율 인상 Q &amp; A </vt:lpstr>
      <vt:lpstr>PowerPoint 프레젠테이션</vt:lpstr>
      <vt:lpstr>PowerPoint 프레젠테이션</vt:lpstr>
      <vt:lpstr>I. 보험료 부과 징수 개요</vt:lpstr>
      <vt:lpstr>I. 보험료 부과 징수 개요</vt:lpstr>
      <vt:lpstr>I. 보험료 부과 징수 개요</vt:lpstr>
      <vt:lpstr>I. 보험료 부과 징수 개요</vt:lpstr>
      <vt:lpstr>I. 보험료 부과 징수 개요</vt:lpstr>
      <vt:lpstr>I. 보험료 부과 징수 개요</vt:lpstr>
      <vt:lpstr>PowerPoint 프레젠테이션</vt:lpstr>
      <vt:lpstr>II. 실업급여 보험료율 인상 개요</vt:lpstr>
      <vt:lpstr>PowerPoint 프레젠테이션</vt:lpstr>
      <vt:lpstr>II. 실업급여 보험료율 인상 개요</vt:lpstr>
      <vt:lpstr>II. 실업급여 보험료율 인상 개요</vt:lpstr>
      <vt:lpstr>PowerPoint 프레젠테이션</vt:lpstr>
      <vt:lpstr>III. 실업급여 보험료율 인상 관련 보험료 부과·신고 등 1. 부과고지사업장(건설·벌목업 을 제외한 전 사업장)</vt:lpstr>
      <vt:lpstr>III. 실업급여 보험료율 인상 관련 보험료 부과·신고 등 1. 부과고지사업장(건설·벌목업 을 제외한 전 사업장)</vt:lpstr>
      <vt:lpstr>III. 실업급여 보험료율 인상 관련 보험료 부과·신고 등 1. 부과고지사업장(건설·벌목업 을 제외한 전 사업장)</vt:lpstr>
      <vt:lpstr>III. 실업급여 보험료율 인상 관련 보험료 부과·신고 등 2. 자진신고사업장(건설업·벌목업 )</vt:lpstr>
      <vt:lpstr>III. 실업급여 보험료율 인상 관련 보험료 부과·신고 등 2. 자진신고사업장(건설업·벌목업 )</vt:lpstr>
      <vt:lpstr>III. 실업급여 보험료율 인상 관련 보험료 부과·신고 등 2. 자진신고사업장(건설업·벌목업 )</vt:lpstr>
      <vt:lpstr>III. 실업급여 보험료율 인상 관련 보험료 부과·신고 등 2. 자진신고사업장(건설업·벌목업 )</vt:lpstr>
      <vt:lpstr>III. 실업급여 보험료율 인상 관련 보험료 부과·신고 등 2. 자진신고사업장(건설업·벌목업 )</vt:lpstr>
      <vt:lpstr>III. 실업급여 보험료율 인상 관련 보험료 부과·신고 등 2. 자진신고사업장(건설업·벌목업 )</vt:lpstr>
      <vt:lpstr>III. 실업급여 보험료율 인상 관련 보험료 부과·신고 등 2. 자진신고사업장(건설업·벌목업 )</vt:lpstr>
      <vt:lpstr>III. 실업급여 보험료율 인상 관련 보험료 부과·신고 등 2. 자진신고사업장(건설업·벌목업 )</vt:lpstr>
      <vt:lpstr>III. 실업급여 보험료율 인상 관련 보험료 부과·신고 등 2. 자진신고사업장(건설업·벌목업 )</vt:lpstr>
      <vt:lpstr>PowerPoint 프레젠테이션</vt:lpstr>
      <vt:lpstr>IV. 보험료 정산 1. 부과고지사업장(건설·벌목업 을 제외한 전 사업장)</vt:lpstr>
      <vt:lpstr>IV. 보험료 정산 2. 자진신고사업장(건설업·벌목업)</vt:lpstr>
      <vt:lpstr>IV. 보험료 정산 2. 자진신고사업장(건설업·벌목업)</vt:lpstr>
      <vt:lpstr>IV. 보험료 정산 2. 자진신고사업장(건설업·벌목업)</vt:lpstr>
      <vt:lpstr>IV. 보험료 정산 2. 자진신고사업장(건설업·벌목업)</vt:lpstr>
      <vt:lpstr>실업급여 보험료율 인상안내문</vt:lpstr>
      <vt:lpstr>7.1.이후 개산보험료 신고서</vt:lpstr>
      <vt:lpstr>7.1.이후 확정보험료 신고서</vt:lpstr>
      <vt:lpstr>증액보험료 일시고지 사업장 분납신청서</vt:lpstr>
      <vt:lpstr>PowerPoint 프레젠테이션</vt:lpstr>
    </vt:vector>
  </TitlesOfParts>
  <Company>피티라인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블랙에디션</dc:creator>
  <cp:lastModifiedBy>홍군표실장</cp:lastModifiedBy>
  <cp:revision>132</cp:revision>
  <dcterms:created xsi:type="dcterms:W3CDTF">2008-07-22T06:56:18Z</dcterms:created>
  <dcterms:modified xsi:type="dcterms:W3CDTF">2013-06-28T08:23:54Z</dcterms:modified>
</cp:coreProperties>
</file>