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17" r:id="rId2"/>
    <p:sldId id="257" r:id="rId3"/>
    <p:sldId id="325" r:id="rId4"/>
    <p:sldId id="344" r:id="rId5"/>
    <p:sldId id="345" r:id="rId6"/>
    <p:sldId id="346" r:id="rId7"/>
    <p:sldId id="337" r:id="rId8"/>
    <p:sldId id="347" r:id="rId9"/>
    <p:sldId id="348" r:id="rId10"/>
    <p:sldId id="349" r:id="rId11"/>
    <p:sldId id="350" r:id="rId12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651264E3-B33E-4023-B992-01992D58B3A2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240BE6C5-2A51-4B23-901C-4E5008F025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24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4515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23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33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170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737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28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730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96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906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03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300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8E90C-E21F-451C-AAC6-B5CEB3EAA011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BD1DA-D381-46FF-B439-32EE54A6E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992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riting, Pen, Man, Ink, Paper, Pencils, Hands, Fingers">
            <a:extLst>
              <a:ext uri="{FF2B5EF4-FFF2-40B4-BE49-F238E27FC236}">
                <a16:creationId xmlns="" xmlns:a16="http://schemas.microsoft.com/office/drawing/2014/main" id="{A2B93084-BD9C-4741-9C1B-68CD8E3B0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effectLst>
            <a:outerShdw sx="1000" sy="1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A9EFCC78-2E6D-45F8-AA02-A48D68EC3CE0}"/>
              </a:ext>
            </a:extLst>
          </p:cNvPr>
          <p:cNvSpPr/>
          <p:nvPr/>
        </p:nvSpPr>
        <p:spPr>
          <a:xfrm>
            <a:off x="0" y="381000"/>
            <a:ext cx="9144000" cy="6095999"/>
          </a:xfrm>
          <a:prstGeom prst="rect">
            <a:avLst/>
          </a:prstGeom>
          <a:solidFill>
            <a:schemeClr val="tx1">
              <a:lumMod val="50000"/>
              <a:lumOff val="5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F87229A0-1690-49D3-9EB6-40908DB7A698}"/>
              </a:ext>
            </a:extLst>
          </p:cNvPr>
          <p:cNvSpPr/>
          <p:nvPr/>
        </p:nvSpPr>
        <p:spPr>
          <a:xfrm>
            <a:off x="616857" y="1447447"/>
            <a:ext cx="6030686" cy="1982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en-US" altLang="ko-KR" sz="3200" b="1" kern="0" dirty="0">
                <a:solidFill>
                  <a:srgbClr val="000000"/>
                </a:solidFill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IR(</a:t>
            </a:r>
            <a:r>
              <a:rPr lang="en-US" altLang="ko-KR" sz="3200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Investor Relations</a:t>
            </a:r>
            <a:r>
              <a:rPr lang="en-US" altLang="ko-KR" sz="3200" b="1" kern="0" dirty="0">
                <a:solidFill>
                  <a:srgbClr val="000000"/>
                </a:solidFill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) </a:t>
            </a:r>
            <a:r>
              <a:rPr lang="ko-KR" altLang="en-US" sz="3200" b="1" kern="0" dirty="0">
                <a:solidFill>
                  <a:srgbClr val="000000"/>
                </a:solidFill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자료 작성가이드</a:t>
            </a:r>
            <a:endParaRPr lang="en-US" altLang="ko-KR" sz="3200" b="1" kern="0" dirty="0">
              <a:solidFill>
                <a:srgbClr val="000000"/>
              </a:solidFill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  <a:p>
            <a:pPr fontAlgn="base">
              <a:lnSpc>
                <a:spcPct val="130000"/>
              </a:lnSpc>
            </a:pPr>
            <a:endParaRPr lang="en-US" altLang="ko-KR" sz="1100" b="1" kern="0" dirty="0">
              <a:solidFill>
                <a:srgbClr val="000000"/>
              </a:solidFill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- </a:t>
            </a:r>
            <a:r>
              <a:rPr lang="en-US" altLang="ko-KR" kern="0" dirty="0">
                <a:solidFill>
                  <a:srgbClr val="000000"/>
                </a:solidFill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10</a:t>
            </a:r>
            <a:r>
              <a:rPr lang="ko-KR" altLang="en-US" kern="0" dirty="0">
                <a:solidFill>
                  <a:srgbClr val="000000"/>
                </a:solidFill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분 발표용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B40587B6-5C4F-411C-A485-96E3AC3DFA1D}"/>
              </a:ext>
            </a:extLst>
          </p:cNvPr>
          <p:cNvSpPr/>
          <p:nvPr/>
        </p:nvSpPr>
        <p:spPr>
          <a:xfrm>
            <a:off x="616857" y="5574596"/>
            <a:ext cx="6310416" cy="552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en-US" altLang="ko-KR" sz="12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※ IR (Investor Relations)</a:t>
            </a:r>
            <a:r>
              <a:rPr lang="ko-KR" altLang="en-US" sz="12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이란</a:t>
            </a:r>
            <a:r>
              <a:rPr lang="en-US" altLang="ko-KR" sz="12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, </a:t>
            </a:r>
            <a:r>
              <a:rPr lang="ko-KR" altLang="en-US" sz="12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투자자들을 대상으로 기업 설명 및 홍보 활동을 하여</a:t>
            </a:r>
            <a:endParaRPr lang="en-US" altLang="ko-KR" sz="1200" dirty="0"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  <a:p>
            <a:pPr fontAlgn="base">
              <a:lnSpc>
                <a:spcPct val="130000"/>
              </a:lnSpc>
            </a:pPr>
            <a:r>
              <a:rPr lang="ko-KR" altLang="en-US" sz="12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     투자 유치를 원활하게 하는 활동을 의미합니다</a:t>
            </a:r>
            <a:r>
              <a:rPr lang="en-US" altLang="ko-KR" sz="12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.</a:t>
            </a:r>
            <a:endParaRPr lang="ko-KR" altLang="en-US" sz="1200" b="1" kern="0" dirty="0">
              <a:solidFill>
                <a:srgbClr val="000000"/>
              </a:solidFill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="" xmlns:a16="http://schemas.microsoft.com/office/drawing/2014/main" id="{A8A7C163-5CEB-40D5-BEF1-454F3730B9D2}"/>
              </a:ext>
            </a:extLst>
          </p:cNvPr>
          <p:cNvCxnSpPr>
            <a:cxnSpLocks/>
          </p:cNvCxnSpPr>
          <p:nvPr/>
        </p:nvCxnSpPr>
        <p:spPr>
          <a:xfrm>
            <a:off x="0" y="159391"/>
            <a:ext cx="6551802" cy="0"/>
          </a:xfrm>
          <a:prstGeom prst="line">
            <a:avLst/>
          </a:prstGeom>
          <a:ln w="381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="" xmlns:a16="http://schemas.microsoft.com/office/drawing/2014/main" id="{FE0188B9-816E-438C-9042-F14422E3C470}"/>
              </a:ext>
            </a:extLst>
          </p:cNvPr>
          <p:cNvCxnSpPr>
            <a:cxnSpLocks/>
          </p:cNvCxnSpPr>
          <p:nvPr/>
        </p:nvCxnSpPr>
        <p:spPr>
          <a:xfrm>
            <a:off x="2592198" y="6652470"/>
            <a:ext cx="6551802" cy="0"/>
          </a:xfrm>
          <a:prstGeom prst="line">
            <a:avLst/>
          </a:prstGeom>
          <a:ln w="381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193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ECCE26-BA34-48B8-937E-3D24001F00A4}"/>
              </a:ext>
            </a:extLst>
          </p:cNvPr>
          <p:cNvSpPr txBox="1"/>
          <p:nvPr/>
        </p:nvSpPr>
        <p:spPr>
          <a:xfrm>
            <a:off x="1600200" y="588964"/>
            <a:ext cx="59436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8.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투자유치 목적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(Funding)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="" xmlns:a16="http://schemas.microsoft.com/office/drawing/2014/main" id="{3E88EAFC-0A61-4084-ACDE-08E5F033E10A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365695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그룹 9">
            <a:extLst>
              <a:ext uri="{FF2B5EF4-FFF2-40B4-BE49-F238E27FC236}">
                <a16:creationId xmlns="" xmlns:a16="http://schemas.microsoft.com/office/drawing/2014/main" id="{002C8319-597D-4E16-A7F7-B9694704F8FB}"/>
              </a:ext>
            </a:extLst>
          </p:cNvPr>
          <p:cNvGrpSpPr/>
          <p:nvPr/>
        </p:nvGrpSpPr>
        <p:grpSpPr>
          <a:xfrm>
            <a:off x="601603" y="1459305"/>
            <a:ext cx="7940795" cy="1364522"/>
            <a:chOff x="601602" y="1459305"/>
            <a:chExt cx="7940795" cy="1364522"/>
          </a:xfrm>
        </p:grpSpPr>
        <p:sp>
          <p:nvSpPr>
            <p:cNvPr id="12" name="직사각형 11">
              <a:extLst>
                <a:ext uri="{FF2B5EF4-FFF2-40B4-BE49-F238E27FC236}">
                  <a16:creationId xmlns="" xmlns:a16="http://schemas.microsoft.com/office/drawing/2014/main" id="{9F8A8036-A3F7-45FC-BD1A-FD771DD2DF26}"/>
                </a:ext>
              </a:extLst>
            </p:cNvPr>
            <p:cNvSpPr/>
            <p:nvPr/>
          </p:nvSpPr>
          <p:spPr>
            <a:xfrm>
              <a:off x="918154" y="1679901"/>
              <a:ext cx="730769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목표 투자 유치 금액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투자금의 사용 용도 등을 기재합니다</a:t>
              </a:r>
              <a:r>
                <a:rPr lang="en-US" altLang="ko-KR" b="1" dirty="0">
                  <a:latin typeface="+mn-ea"/>
                </a:rPr>
                <a:t>.</a:t>
              </a: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b="1" dirty="0">
                <a:latin typeface="+mn-ea"/>
              </a:endParaRP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투자유치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인수합병</a:t>
              </a:r>
              <a:r>
                <a:rPr lang="en-US" altLang="ko-KR" b="1" dirty="0">
                  <a:latin typeface="+mn-ea"/>
                </a:rPr>
                <a:t>, IPO </a:t>
              </a:r>
              <a:r>
                <a:rPr lang="ko-KR" altLang="en-US" b="1" dirty="0">
                  <a:latin typeface="+mn-ea"/>
                </a:rPr>
                <a:t>등 출구</a:t>
              </a:r>
              <a:r>
                <a:rPr lang="en-US" altLang="ko-KR" b="1" dirty="0">
                  <a:latin typeface="+mn-ea"/>
                </a:rPr>
                <a:t>(Exit) </a:t>
              </a:r>
              <a:r>
                <a:rPr lang="ko-KR" altLang="en-US" b="1" dirty="0">
                  <a:latin typeface="+mn-ea"/>
                </a:rPr>
                <a:t>목표 및 전략을 기재합니다</a:t>
              </a:r>
              <a:r>
                <a:rPr lang="en-US" altLang="ko-KR" b="1" dirty="0">
                  <a:latin typeface="+mn-ea"/>
                </a:rPr>
                <a:t>.</a:t>
              </a:r>
            </a:p>
          </p:txBody>
        </p:sp>
        <p:sp>
          <p:nvSpPr>
            <p:cNvPr id="13" name="왼쪽 대괄호 12">
              <a:extLst>
                <a:ext uri="{FF2B5EF4-FFF2-40B4-BE49-F238E27FC236}">
                  <a16:creationId xmlns="" xmlns:a16="http://schemas.microsoft.com/office/drawing/2014/main" id="{854414E5-46CF-47D4-8648-E4F0D77BC5A8}"/>
                </a:ext>
              </a:extLst>
            </p:cNvPr>
            <p:cNvSpPr/>
            <p:nvPr/>
          </p:nvSpPr>
          <p:spPr>
            <a:xfrm>
              <a:off x="601602" y="1459305"/>
              <a:ext cx="361774" cy="136452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왼쪽 대괄호 28">
              <a:extLst>
                <a:ext uri="{FF2B5EF4-FFF2-40B4-BE49-F238E27FC236}">
                  <a16:creationId xmlns="" xmlns:a16="http://schemas.microsoft.com/office/drawing/2014/main" id="{204195B9-D052-4DFC-90B5-DC17FC468E22}"/>
                </a:ext>
              </a:extLst>
            </p:cNvPr>
            <p:cNvSpPr/>
            <p:nvPr/>
          </p:nvSpPr>
          <p:spPr>
            <a:xfrm rot="10800000">
              <a:off x="8180623" y="1459305"/>
              <a:ext cx="361774" cy="136452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90709CAF-72C8-4AF7-AC56-88F456533DD2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3196C52-3EA2-474F-B327-29B9A174EBE4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10</a:t>
            </a:r>
            <a:endParaRPr lang="ko-KR" altLang="en-US" sz="1200" b="1" dirty="0"/>
          </a:p>
        </p:txBody>
      </p:sp>
      <p:cxnSp>
        <p:nvCxnSpPr>
          <p:cNvPr id="26" name="직선 연결선 25">
            <a:extLst>
              <a:ext uri="{FF2B5EF4-FFF2-40B4-BE49-F238E27FC236}">
                <a16:creationId xmlns="" xmlns:a16="http://schemas.microsoft.com/office/drawing/2014/main" id="{4063E046-0F43-4A70-90A0-9D0B6E3497D6}"/>
              </a:ext>
            </a:extLst>
          </p:cNvPr>
          <p:cNvCxnSpPr>
            <a:cxnSpLocks/>
          </p:cNvCxnSpPr>
          <p:nvPr/>
        </p:nvCxnSpPr>
        <p:spPr>
          <a:xfrm>
            <a:off x="6778305" y="826315"/>
            <a:ext cx="2365695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FDC5A6AC-F238-439A-AAE1-91B215EDAAEB}"/>
              </a:ext>
            </a:extLst>
          </p:cNvPr>
          <p:cNvGrpSpPr/>
          <p:nvPr/>
        </p:nvGrpSpPr>
        <p:grpSpPr>
          <a:xfrm>
            <a:off x="2795689" y="3215923"/>
            <a:ext cx="3552622" cy="3007916"/>
            <a:chOff x="2450259" y="3044197"/>
            <a:chExt cx="3552622" cy="3007916"/>
          </a:xfrm>
        </p:grpSpPr>
        <p:grpSp>
          <p:nvGrpSpPr>
            <p:cNvPr id="35" name="그룹 34">
              <a:extLst>
                <a:ext uri="{FF2B5EF4-FFF2-40B4-BE49-F238E27FC236}">
                  <a16:creationId xmlns="" xmlns:a16="http://schemas.microsoft.com/office/drawing/2014/main" id="{F7D8A468-0E0F-45AB-96FB-D23E21691831}"/>
                </a:ext>
              </a:extLst>
            </p:cNvPr>
            <p:cNvGrpSpPr/>
            <p:nvPr/>
          </p:nvGrpSpPr>
          <p:grpSpPr>
            <a:xfrm>
              <a:off x="2450259" y="3044197"/>
              <a:ext cx="461396" cy="461396"/>
              <a:chOff x="-1019263" y="4092925"/>
              <a:chExt cx="461396" cy="461396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="" xmlns:a16="http://schemas.microsoft.com/office/drawing/2014/main" id="{20E8640E-4FCB-4D62-B5FC-73C86D39AF2A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2C11FAEC-FE74-4A84-BBD7-286F3AC15803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01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A66470B6-DD8A-4D46-9107-2832A65DE5EF}"/>
                </a:ext>
              </a:extLst>
            </p:cNvPr>
            <p:cNvSpPr txBox="1"/>
            <p:nvPr/>
          </p:nvSpPr>
          <p:spPr>
            <a:xfrm>
              <a:off x="3053035" y="3074840"/>
              <a:ext cx="29498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과거 투자 유치 경험 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(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해당 시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)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="" xmlns:a16="http://schemas.microsoft.com/office/drawing/2014/main" id="{E685FD5A-9341-4857-9CEB-DD2E3617B9F6}"/>
                </a:ext>
              </a:extLst>
            </p:cNvPr>
            <p:cNvGrpSpPr/>
            <p:nvPr/>
          </p:nvGrpSpPr>
          <p:grpSpPr>
            <a:xfrm>
              <a:off x="2453404" y="3675571"/>
              <a:ext cx="461396" cy="461396"/>
              <a:chOff x="-1019263" y="4092925"/>
              <a:chExt cx="461396" cy="461396"/>
            </a:xfrm>
          </p:grpSpPr>
          <p:sp>
            <p:nvSpPr>
              <p:cNvPr id="40" name="직사각형 39">
                <a:extLst>
                  <a:ext uri="{FF2B5EF4-FFF2-40B4-BE49-F238E27FC236}">
                    <a16:creationId xmlns="" xmlns:a16="http://schemas.microsoft.com/office/drawing/2014/main" id="{B462CD26-48F6-4C18-A41B-6A38696F190F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="" xmlns:a16="http://schemas.microsoft.com/office/drawing/2014/main" id="{A993C287-A2CA-4584-A008-63033ABD3E93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02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591C2AD3-522B-4A2A-B5BC-2177C162803C}"/>
                </a:ext>
              </a:extLst>
            </p:cNvPr>
            <p:cNvSpPr txBox="1"/>
            <p:nvPr/>
          </p:nvSpPr>
          <p:spPr>
            <a:xfrm>
              <a:off x="3053035" y="3706214"/>
              <a:ext cx="2630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투자 희망 금액 및 시기는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43" name="그룹 42">
              <a:extLst>
                <a:ext uri="{FF2B5EF4-FFF2-40B4-BE49-F238E27FC236}">
                  <a16:creationId xmlns="" xmlns:a16="http://schemas.microsoft.com/office/drawing/2014/main" id="{BFF9F8F2-62A3-4B16-B32A-908896FEC320}"/>
                </a:ext>
              </a:extLst>
            </p:cNvPr>
            <p:cNvGrpSpPr/>
            <p:nvPr/>
          </p:nvGrpSpPr>
          <p:grpSpPr>
            <a:xfrm>
              <a:off x="2456550" y="4306944"/>
              <a:ext cx="461396" cy="461396"/>
              <a:chOff x="-1019263" y="4092925"/>
              <a:chExt cx="461396" cy="461396"/>
            </a:xfrm>
          </p:grpSpPr>
          <p:sp>
            <p:nvSpPr>
              <p:cNvPr id="44" name="직사각형 43">
                <a:extLst>
                  <a:ext uri="{FF2B5EF4-FFF2-40B4-BE49-F238E27FC236}">
                    <a16:creationId xmlns="" xmlns:a16="http://schemas.microsoft.com/office/drawing/2014/main" id="{DB393EE1-B6EF-47EE-87CF-70021AC95A32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="" xmlns:a16="http://schemas.microsoft.com/office/drawing/2014/main" id="{42B91D94-58EC-436C-90C7-7A3046246929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03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96B53177-C684-4C4F-97A2-74F2ED13598E}"/>
                </a:ext>
              </a:extLst>
            </p:cNvPr>
            <p:cNvSpPr txBox="1"/>
            <p:nvPr/>
          </p:nvSpPr>
          <p:spPr>
            <a:xfrm>
              <a:off x="3053035" y="4337587"/>
              <a:ext cx="2101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투자금 사용 용도는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="" xmlns:a16="http://schemas.microsoft.com/office/drawing/2014/main" id="{295D4D61-F092-4B81-BADF-3E33C17C72BC}"/>
                </a:ext>
              </a:extLst>
            </p:cNvPr>
            <p:cNvGrpSpPr/>
            <p:nvPr/>
          </p:nvGrpSpPr>
          <p:grpSpPr>
            <a:xfrm>
              <a:off x="2454079" y="4959344"/>
              <a:ext cx="461396" cy="461396"/>
              <a:chOff x="-1019263" y="4092925"/>
              <a:chExt cx="461396" cy="461396"/>
            </a:xfrm>
          </p:grpSpPr>
          <p:sp>
            <p:nvSpPr>
              <p:cNvPr id="56" name="직사각형 55">
                <a:extLst>
                  <a:ext uri="{FF2B5EF4-FFF2-40B4-BE49-F238E27FC236}">
                    <a16:creationId xmlns="" xmlns:a16="http://schemas.microsoft.com/office/drawing/2014/main" id="{A13B2EBC-3F67-4C18-8FBD-CB423E44746C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="" xmlns:a16="http://schemas.microsoft.com/office/drawing/2014/main" id="{D1579142-B786-49F2-8CD0-24C6EF4A8236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04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B745F3E-95A7-49B6-A96A-6119DF3E4FF6}"/>
                </a:ext>
              </a:extLst>
            </p:cNvPr>
            <p:cNvSpPr txBox="1"/>
            <p:nvPr/>
          </p:nvSpPr>
          <p:spPr>
            <a:xfrm>
              <a:off x="3053710" y="4989987"/>
              <a:ext cx="27895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단계별 투자금 사용 계획은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="" xmlns:a16="http://schemas.microsoft.com/office/drawing/2014/main" id="{0601EA0A-AE43-4870-AE3F-0BFD4BAAEC00}"/>
                </a:ext>
              </a:extLst>
            </p:cNvPr>
            <p:cNvGrpSpPr/>
            <p:nvPr/>
          </p:nvGrpSpPr>
          <p:grpSpPr>
            <a:xfrm>
              <a:off x="2457225" y="5590717"/>
              <a:ext cx="461396" cy="461396"/>
              <a:chOff x="-1019263" y="4092925"/>
              <a:chExt cx="461396" cy="461396"/>
            </a:xfrm>
          </p:grpSpPr>
          <p:sp>
            <p:nvSpPr>
              <p:cNvPr id="60" name="직사각형 59">
                <a:extLst>
                  <a:ext uri="{FF2B5EF4-FFF2-40B4-BE49-F238E27FC236}">
                    <a16:creationId xmlns="" xmlns:a16="http://schemas.microsoft.com/office/drawing/2014/main" id="{FA56EB5A-DE59-47C0-9E04-EE365F638530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="" xmlns:a16="http://schemas.microsoft.com/office/drawing/2014/main" id="{2DFA7744-AD89-4ACD-9B02-181E14CDDBAB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05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CE4F9320-5132-43B2-BBBF-EF9EA93C3EBE}"/>
                </a:ext>
              </a:extLst>
            </p:cNvPr>
            <p:cNvSpPr txBox="1"/>
            <p:nvPr/>
          </p:nvSpPr>
          <p:spPr>
            <a:xfrm>
              <a:off x="3053710" y="5621360"/>
              <a:ext cx="1430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Exit 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전략은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7491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ECCE26-BA34-48B8-937E-3D24001F00A4}"/>
              </a:ext>
            </a:extLst>
          </p:cNvPr>
          <p:cNvSpPr txBox="1"/>
          <p:nvPr/>
        </p:nvSpPr>
        <p:spPr>
          <a:xfrm>
            <a:off x="1600200" y="588964"/>
            <a:ext cx="5943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9.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부록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(Appendix)</a:t>
            </a:r>
          </a:p>
          <a:p>
            <a:pPr algn="ctr"/>
            <a:endParaRPr lang="en-US" altLang="ko-KR" sz="2400" b="1" dirty="0"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="" xmlns:a16="http://schemas.microsoft.com/office/drawing/2014/main" id="{3E88EAFC-0A61-4084-ACDE-08E5F033E10A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7CC797F0-AA21-4F93-8304-280D25F0900A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90709CAF-72C8-4AF7-AC56-88F456533DD2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BD5556EB-2EB6-406B-86C5-017BA967E270}"/>
              </a:ext>
            </a:extLst>
          </p:cNvPr>
          <p:cNvGrpSpPr/>
          <p:nvPr/>
        </p:nvGrpSpPr>
        <p:grpSpPr>
          <a:xfrm>
            <a:off x="723914" y="1350428"/>
            <a:ext cx="7696171" cy="1566733"/>
            <a:chOff x="814358" y="1654635"/>
            <a:chExt cx="7696171" cy="1566733"/>
          </a:xfrm>
        </p:grpSpPr>
        <p:sp>
          <p:nvSpPr>
            <p:cNvPr id="12" name="직사각형 11">
              <a:extLst>
                <a:ext uri="{FF2B5EF4-FFF2-40B4-BE49-F238E27FC236}">
                  <a16:creationId xmlns="" xmlns:a16="http://schemas.microsoft.com/office/drawing/2014/main" id="{9F8A8036-A3F7-45FC-BD1A-FD771DD2DF26}"/>
                </a:ext>
              </a:extLst>
            </p:cNvPr>
            <p:cNvSpPr/>
            <p:nvPr/>
          </p:nvSpPr>
          <p:spPr>
            <a:xfrm>
              <a:off x="1149441" y="1837837"/>
              <a:ext cx="7026005" cy="1200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이전</a:t>
              </a:r>
              <a:r>
                <a:rPr lang="en-US" altLang="ko-KR" b="1" dirty="0">
                  <a:latin typeface="+mn-ea"/>
                </a:rPr>
                <a:t> </a:t>
              </a:r>
              <a:r>
                <a:rPr lang="ko-KR" altLang="en-US" b="1" dirty="0">
                  <a:latin typeface="+mn-ea"/>
                </a:rPr>
                <a:t>페이지에서 자세히 다루지 못했던 내용에 대한 상세한 자료를 부록에 추가해주십시오</a:t>
              </a:r>
              <a:r>
                <a:rPr lang="en-US" altLang="ko-KR" b="1" dirty="0">
                  <a:latin typeface="+mn-ea"/>
                </a:rPr>
                <a:t>.</a:t>
              </a: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b="1" dirty="0">
                <a:latin typeface="+mn-ea"/>
              </a:endParaRP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사회적 가치 등은 기업 평가에 도움이 될 수 있습니다</a:t>
              </a:r>
              <a:r>
                <a:rPr lang="en-US" altLang="ko-KR" b="1" dirty="0">
                  <a:latin typeface="+mn-ea"/>
                </a:rPr>
                <a:t>.</a:t>
              </a:r>
            </a:p>
          </p:txBody>
        </p:sp>
        <p:sp>
          <p:nvSpPr>
            <p:cNvPr id="13" name="왼쪽 대괄호 12">
              <a:extLst>
                <a:ext uri="{FF2B5EF4-FFF2-40B4-BE49-F238E27FC236}">
                  <a16:creationId xmlns="" xmlns:a16="http://schemas.microsoft.com/office/drawing/2014/main" id="{854414E5-46CF-47D4-8648-E4F0D77BC5A8}"/>
                </a:ext>
              </a:extLst>
            </p:cNvPr>
            <p:cNvSpPr/>
            <p:nvPr/>
          </p:nvSpPr>
          <p:spPr>
            <a:xfrm>
              <a:off x="814358" y="1654635"/>
              <a:ext cx="361774" cy="1566733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왼쪽 대괄호 23">
              <a:extLst>
                <a:ext uri="{FF2B5EF4-FFF2-40B4-BE49-F238E27FC236}">
                  <a16:creationId xmlns="" xmlns:a16="http://schemas.microsoft.com/office/drawing/2014/main" id="{9AC3CAF3-CA5B-47DE-AA7B-D2006E2E7183}"/>
                </a:ext>
              </a:extLst>
            </p:cNvPr>
            <p:cNvSpPr/>
            <p:nvPr/>
          </p:nvSpPr>
          <p:spPr>
            <a:xfrm rot="10800000">
              <a:off x="8148755" y="1654635"/>
              <a:ext cx="361774" cy="1566733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9F0A971A-E98E-4312-AFCC-BE4230D93C56}"/>
              </a:ext>
            </a:extLst>
          </p:cNvPr>
          <p:cNvGrpSpPr/>
          <p:nvPr/>
        </p:nvGrpSpPr>
        <p:grpSpPr>
          <a:xfrm>
            <a:off x="2172119" y="3109560"/>
            <a:ext cx="4799759" cy="3007916"/>
            <a:chOff x="2592872" y="3257918"/>
            <a:chExt cx="4799759" cy="3007916"/>
          </a:xfrm>
        </p:grpSpPr>
        <p:grpSp>
          <p:nvGrpSpPr>
            <p:cNvPr id="27" name="그룹 26">
              <a:extLst>
                <a:ext uri="{FF2B5EF4-FFF2-40B4-BE49-F238E27FC236}">
                  <a16:creationId xmlns="" xmlns:a16="http://schemas.microsoft.com/office/drawing/2014/main" id="{D570E2AF-6E9F-448C-8CDB-E918AAC59294}"/>
                </a:ext>
              </a:extLst>
            </p:cNvPr>
            <p:cNvGrpSpPr/>
            <p:nvPr/>
          </p:nvGrpSpPr>
          <p:grpSpPr>
            <a:xfrm>
              <a:off x="2592872" y="3257918"/>
              <a:ext cx="461396" cy="461396"/>
              <a:chOff x="-1019263" y="4092925"/>
              <a:chExt cx="461396" cy="461396"/>
            </a:xfrm>
          </p:grpSpPr>
          <p:sp>
            <p:nvSpPr>
              <p:cNvPr id="28" name="직사각형 27">
                <a:extLst>
                  <a:ext uri="{FF2B5EF4-FFF2-40B4-BE49-F238E27FC236}">
                    <a16:creationId xmlns="" xmlns:a16="http://schemas.microsoft.com/office/drawing/2014/main" id="{08C4C654-A970-42DF-BDC9-A9FCB952B9E9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842E2955-5CBC-406E-A189-A8DFACFF50D8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01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ACCF1674-C523-4726-8FE5-DFE1C5DF1391}"/>
                </a:ext>
              </a:extLst>
            </p:cNvPr>
            <p:cNvSpPr txBox="1"/>
            <p:nvPr/>
          </p:nvSpPr>
          <p:spPr>
            <a:xfrm>
              <a:off x="3195648" y="3288561"/>
              <a:ext cx="3199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시장 현황에 대한 기타 보완 자료</a:t>
              </a:r>
            </a:p>
          </p:txBody>
        </p:sp>
        <p:grpSp>
          <p:nvGrpSpPr>
            <p:cNvPr id="47" name="그룹 46">
              <a:extLst>
                <a:ext uri="{FF2B5EF4-FFF2-40B4-BE49-F238E27FC236}">
                  <a16:creationId xmlns="" xmlns:a16="http://schemas.microsoft.com/office/drawing/2014/main" id="{E55653CC-3666-40F6-92C3-C9693404D011}"/>
                </a:ext>
              </a:extLst>
            </p:cNvPr>
            <p:cNvGrpSpPr/>
            <p:nvPr/>
          </p:nvGrpSpPr>
          <p:grpSpPr>
            <a:xfrm>
              <a:off x="2596017" y="3889292"/>
              <a:ext cx="461396" cy="461396"/>
              <a:chOff x="-1019263" y="4092925"/>
              <a:chExt cx="461396" cy="461396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="" xmlns:a16="http://schemas.microsoft.com/office/drawing/2014/main" id="{BBBCC286-7EF1-48CB-9CA2-2BDB8ACB23A7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="" xmlns:a16="http://schemas.microsoft.com/office/drawing/2014/main" id="{21A5331E-B007-431A-8544-880AD0E8982E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02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B6BD1B3D-5F10-4D96-8037-D2635CF65FE2}"/>
                </a:ext>
              </a:extLst>
            </p:cNvPr>
            <p:cNvSpPr txBox="1"/>
            <p:nvPr/>
          </p:nvSpPr>
          <p:spPr>
            <a:xfrm>
              <a:off x="3195648" y="3919935"/>
              <a:ext cx="4196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엑셀로 추정한 기업 예상 매출 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(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향후 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5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개년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)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="" xmlns:a16="http://schemas.microsoft.com/office/drawing/2014/main" id="{0F42AE5C-5A2B-4EEA-B2CD-D1442D41B910}"/>
                </a:ext>
              </a:extLst>
            </p:cNvPr>
            <p:cNvGrpSpPr/>
            <p:nvPr/>
          </p:nvGrpSpPr>
          <p:grpSpPr>
            <a:xfrm>
              <a:off x="2599163" y="4520665"/>
              <a:ext cx="461396" cy="461396"/>
              <a:chOff x="-1019263" y="4092925"/>
              <a:chExt cx="461396" cy="461396"/>
            </a:xfrm>
          </p:grpSpPr>
          <p:sp>
            <p:nvSpPr>
              <p:cNvPr id="53" name="직사각형 52">
                <a:extLst>
                  <a:ext uri="{FF2B5EF4-FFF2-40B4-BE49-F238E27FC236}">
                    <a16:creationId xmlns="" xmlns:a16="http://schemas.microsoft.com/office/drawing/2014/main" id="{1CF856D0-9681-4A48-9C85-74402F327E77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DCD4EE5F-9187-4DF7-B71D-1077641D4B06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03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365CB98B-87C6-44F1-90A8-1E9E5B822F5D}"/>
                </a:ext>
              </a:extLst>
            </p:cNvPr>
            <p:cNvSpPr txBox="1"/>
            <p:nvPr/>
          </p:nvSpPr>
          <p:spPr>
            <a:xfrm>
              <a:off x="3195648" y="4551308"/>
              <a:ext cx="2247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기술에 대한 상세 설명</a:t>
              </a:r>
            </a:p>
          </p:txBody>
        </p:sp>
        <p:grpSp>
          <p:nvGrpSpPr>
            <p:cNvPr id="56" name="그룹 55">
              <a:extLst>
                <a:ext uri="{FF2B5EF4-FFF2-40B4-BE49-F238E27FC236}">
                  <a16:creationId xmlns="" xmlns:a16="http://schemas.microsoft.com/office/drawing/2014/main" id="{016317F9-A356-4029-8E45-AE6C6E79D893}"/>
                </a:ext>
              </a:extLst>
            </p:cNvPr>
            <p:cNvGrpSpPr/>
            <p:nvPr/>
          </p:nvGrpSpPr>
          <p:grpSpPr>
            <a:xfrm>
              <a:off x="2596692" y="5173065"/>
              <a:ext cx="461396" cy="461396"/>
              <a:chOff x="-1019263" y="4092925"/>
              <a:chExt cx="461396" cy="461396"/>
            </a:xfrm>
          </p:grpSpPr>
          <p:sp>
            <p:nvSpPr>
              <p:cNvPr id="57" name="직사각형 56">
                <a:extLst>
                  <a:ext uri="{FF2B5EF4-FFF2-40B4-BE49-F238E27FC236}">
                    <a16:creationId xmlns="" xmlns:a16="http://schemas.microsoft.com/office/drawing/2014/main" id="{446EBC34-7CB6-4984-BEF8-EC80DFA36363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="" xmlns:a16="http://schemas.microsoft.com/office/drawing/2014/main" id="{E7089773-B806-4B1F-B8C7-5DBAC4374B24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04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4C4DB1C4-FBC5-403E-99F5-D933D97E08EB}"/>
                </a:ext>
              </a:extLst>
            </p:cNvPr>
            <p:cNvSpPr txBox="1"/>
            <p:nvPr/>
          </p:nvSpPr>
          <p:spPr>
            <a:xfrm>
              <a:off x="3196323" y="5203708"/>
              <a:ext cx="1242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지적재산권</a:t>
              </a: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="" xmlns:a16="http://schemas.microsoft.com/office/drawing/2014/main" id="{538E8652-BD57-445A-85A1-B36F1C8263D4}"/>
                </a:ext>
              </a:extLst>
            </p:cNvPr>
            <p:cNvGrpSpPr/>
            <p:nvPr/>
          </p:nvGrpSpPr>
          <p:grpSpPr>
            <a:xfrm>
              <a:off x="2599838" y="5804438"/>
              <a:ext cx="461396" cy="461396"/>
              <a:chOff x="-1019263" y="4092925"/>
              <a:chExt cx="461396" cy="461396"/>
            </a:xfrm>
          </p:grpSpPr>
          <p:sp>
            <p:nvSpPr>
              <p:cNvPr id="61" name="직사각형 60">
                <a:extLst>
                  <a:ext uri="{FF2B5EF4-FFF2-40B4-BE49-F238E27FC236}">
                    <a16:creationId xmlns="" xmlns:a16="http://schemas.microsoft.com/office/drawing/2014/main" id="{24ECA907-7A12-47B5-A6E2-CC0DF7A75C68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="" xmlns:a16="http://schemas.microsoft.com/office/drawing/2014/main" id="{D37ED854-287F-41BB-9321-36B53BAAD73A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05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B5909A7F-72E2-457B-9211-C3940DD730F2}"/>
                </a:ext>
              </a:extLst>
            </p:cNvPr>
            <p:cNvSpPr txBox="1"/>
            <p:nvPr/>
          </p:nvSpPr>
          <p:spPr>
            <a:xfrm>
              <a:off x="3196323" y="5835081"/>
              <a:ext cx="2247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계약서 및 양해각서 등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C9AB03B4-A6FD-479E-BA78-C0548844FE14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11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6593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4">
            <a:extLst>
              <a:ext uri="{FF2B5EF4-FFF2-40B4-BE49-F238E27FC236}">
                <a16:creationId xmlns="" xmlns:a16="http://schemas.microsoft.com/office/drawing/2014/main" id="{F665C435-1053-4285-8D25-A1B35120F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92220"/>
              </p:ext>
            </p:extLst>
          </p:nvPr>
        </p:nvGraphicFramePr>
        <p:xfrm>
          <a:off x="315190" y="2020585"/>
          <a:ext cx="8513618" cy="3625204"/>
        </p:xfrm>
        <a:graphic>
          <a:graphicData uri="http://schemas.openxmlformats.org/drawingml/2006/table">
            <a:tbl>
              <a:tblPr firstCol="1">
                <a:tableStyleId>{EB344D84-9AFB-497E-A393-DC336BA19D2E}</a:tableStyleId>
              </a:tblPr>
              <a:tblGrid>
                <a:gridCol w="2123209">
                  <a:extLst>
                    <a:ext uri="{9D8B030D-6E8A-4147-A177-3AD203B41FA5}">
                      <a16:colId xmlns="" xmlns:a16="http://schemas.microsoft.com/office/drawing/2014/main" val="1361180260"/>
                    </a:ext>
                  </a:extLst>
                </a:gridCol>
                <a:gridCol w="6390409">
                  <a:extLst>
                    <a:ext uri="{9D8B030D-6E8A-4147-A177-3AD203B41FA5}">
                      <a16:colId xmlns="" xmlns:a16="http://schemas.microsoft.com/office/drawing/2014/main" val="316757757"/>
                    </a:ext>
                  </a:extLst>
                </a:gridCol>
              </a:tblGrid>
              <a:tr h="3973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1.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문제인식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(Problem)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고객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시장에 대해 인지하고 있는 문제점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(Problem, Needs),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개발배경 및 필요성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등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88280222"/>
                  </a:ext>
                </a:extLst>
              </a:tr>
              <a:tr h="68585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2.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해결방안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(Solution)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문제점 해결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(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개선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)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방안 및 비즈니스 모델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기술소개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보유기술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현황 등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기술준비도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(RTL)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및 </a:t>
                      </a:r>
                      <a:r>
                        <a:rPr lang="ko-KR" altLang="en-US" sz="1200" dirty="0" err="1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기술로드맵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등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72239446"/>
                  </a:ext>
                </a:extLst>
              </a:tr>
              <a:tr h="3973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3.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성과지표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(Traction)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매출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R&amp;D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수행이력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시험결과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(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시공실적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)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및 시제품 현황 등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54435199"/>
                  </a:ext>
                </a:extLst>
              </a:tr>
              <a:tr h="3973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4.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시장현황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(Market)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국내외 시장진입 및 성과창출 전략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6036124"/>
                  </a:ext>
                </a:extLst>
              </a:tr>
              <a:tr h="3973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5.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경쟁력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(Competition)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경쟁업체 비교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우위요소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차별화 전략 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23499811"/>
                  </a:ext>
                </a:extLst>
              </a:tr>
              <a:tr h="3973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6.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팀 구성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(Team)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대표자 및 팀원의 경험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기술력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노하우 등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0987677"/>
                  </a:ext>
                </a:extLst>
              </a:tr>
              <a:tr h="55521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7.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투자유치 목적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(Funding)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목표 투자 유치 금액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투자금의 사용용도 등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투자유치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 err="1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인수∙합병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IPO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등 출구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(Exit)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목표 및 전략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56608147"/>
                  </a:ext>
                </a:extLst>
              </a:tr>
              <a:tr h="397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8. 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 부록 </a:t>
                      </a:r>
                      <a:r>
                        <a:rPr lang="en-US" altLang="ko-KR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(Appendix)</a:t>
                      </a:r>
                      <a:endParaRPr lang="ko-KR" altLang="en-US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사회적 가치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언론보도 등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94563074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="" xmlns:a16="http://schemas.microsoft.com/office/drawing/2014/main" id="{70157279-2CFE-4D4C-A3D4-6CED4CB1A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168338"/>
              </p:ext>
            </p:extLst>
          </p:nvPr>
        </p:nvGraphicFramePr>
        <p:xfrm>
          <a:off x="1529523" y="444267"/>
          <a:ext cx="6084951" cy="432054"/>
        </p:xfrm>
        <a:graphic>
          <a:graphicData uri="http://schemas.openxmlformats.org/drawingml/2006/table">
            <a:tbl>
              <a:tblPr/>
              <a:tblGrid>
                <a:gridCol w="6084951">
                  <a:extLst>
                    <a:ext uri="{9D8B030D-6E8A-4147-A177-3AD203B41FA5}">
                      <a16:colId xmlns="" xmlns:a16="http://schemas.microsoft.com/office/drawing/2014/main" val="1327187063"/>
                    </a:ext>
                  </a:extLst>
                </a:gridCol>
              </a:tblGrid>
              <a:tr h="4164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kern="0" spc="0" dirty="0">
                          <a:solidFill>
                            <a:schemeClr val="bg1"/>
                          </a:solidFill>
                          <a:effectLst/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IR </a:t>
                      </a:r>
                      <a:r>
                        <a:rPr lang="ko-KR" altLang="en-US" sz="2000" b="1" kern="0" spc="0" dirty="0" err="1">
                          <a:solidFill>
                            <a:schemeClr val="bg1"/>
                          </a:solidFill>
                          <a:effectLst/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피치덱</a:t>
                      </a:r>
                      <a:r>
                        <a:rPr lang="ko-KR" altLang="en-US" sz="2000" b="1" kern="0" spc="0" dirty="0">
                          <a:solidFill>
                            <a:schemeClr val="bg1"/>
                          </a:solidFill>
                          <a:effectLst/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 작성 목차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53984760"/>
                  </a:ext>
                </a:extLst>
              </a:tr>
            </a:tbl>
          </a:graphicData>
        </a:graphic>
      </p:graphicFrame>
      <p:graphicFrame>
        <p:nvGraphicFramePr>
          <p:cNvPr id="8" name="표 4">
            <a:extLst>
              <a:ext uri="{FF2B5EF4-FFF2-40B4-BE49-F238E27FC236}">
                <a16:creationId xmlns="" xmlns:a16="http://schemas.microsoft.com/office/drawing/2014/main" id="{818A5CC1-788F-4EED-8896-2503D352A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163020"/>
              </p:ext>
            </p:extLst>
          </p:nvPr>
        </p:nvGraphicFramePr>
        <p:xfrm>
          <a:off x="315190" y="1137012"/>
          <a:ext cx="8513618" cy="7416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2134395">
                  <a:extLst>
                    <a:ext uri="{9D8B030D-6E8A-4147-A177-3AD203B41FA5}">
                      <a16:colId xmlns="" xmlns:a16="http://schemas.microsoft.com/office/drawing/2014/main" val="1361180260"/>
                    </a:ext>
                  </a:extLst>
                </a:gridCol>
                <a:gridCol w="6379223">
                  <a:extLst>
                    <a:ext uri="{9D8B030D-6E8A-4147-A177-3AD203B41FA5}">
                      <a16:colId xmlns="" xmlns:a16="http://schemas.microsoft.com/office/drawing/2014/main" val="316757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ctr" latinLnBrk="1">
                        <a:buNone/>
                      </a:pP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항목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세부항목</a:t>
                      </a:r>
                      <a:endParaRPr lang="en-US" altLang="ko-KR" sz="1400" dirty="0">
                        <a:latin typeface="카이겐고딕 KR Heavy" panose="020B0902020203020207" pitchFamily="34" charset="-128"/>
                        <a:ea typeface="카이겐고딕 KR Heavy" panose="020B09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86466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latinLnBrk="1">
                        <a:buNone/>
                      </a:pPr>
                      <a:r>
                        <a:rPr lang="ko-KR" altLang="en-US" sz="1400" dirty="0" err="1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제품∙서비스</a:t>
                      </a:r>
                      <a:r>
                        <a:rPr lang="ko-KR" altLang="en-US" sz="1400" dirty="0">
                          <a:latin typeface="카이겐고딕 KR Heavy" panose="020B0902020203020207" pitchFamily="34" charset="-128"/>
                          <a:ea typeface="카이겐고딕 KR Heavy" panose="020B0902020203020207" pitchFamily="34" charset="-128"/>
                        </a:rPr>
                        <a:t> 개요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dirty="0" err="1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제품∙서비스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 소개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(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이미지 포함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),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차별성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개발경과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,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국내외 목표시장</a:t>
                      </a:r>
                      <a:r>
                        <a:rPr lang="en-US" altLang="ko-KR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 </a:t>
                      </a:r>
                      <a:r>
                        <a:rPr lang="ko-KR" altLang="en-US" sz="1200" dirty="0">
                          <a:latin typeface="카이겐고딕 KR Bold" panose="020B0802020203020207" pitchFamily="34" charset="-128"/>
                          <a:ea typeface="카이겐고딕 KR Bold" panose="020B0802020203020207" pitchFamily="34" charset="-128"/>
                        </a:rPr>
                        <a:t>등 요약</a:t>
                      </a:r>
                      <a:endParaRPr lang="en-US" altLang="ko-KR" sz="1200" dirty="0">
                        <a:latin typeface="카이겐고딕 KR Bold" panose="020B0802020203020207" pitchFamily="34" charset="-128"/>
                        <a:ea typeface="카이겐고딕 KR Bold" panose="020B0802020203020207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282891010"/>
                  </a:ext>
                </a:extLst>
              </a:tr>
            </a:tbl>
          </a:graphicData>
        </a:graphic>
      </p:graphicFrame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A7272003-D623-4C29-AABD-ADD9EABC514A}"/>
              </a:ext>
            </a:extLst>
          </p:cNvPr>
          <p:cNvSpPr/>
          <p:nvPr/>
        </p:nvSpPr>
        <p:spPr>
          <a:xfrm>
            <a:off x="315190" y="5839222"/>
            <a:ext cx="8513618" cy="909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※ IR </a:t>
            </a:r>
            <a:r>
              <a:rPr lang="ko-KR" altLang="en-US" sz="1400" dirty="0" err="1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피치덱은</a:t>
            </a:r>
            <a:r>
              <a:rPr lang="ko-KR" altLang="en-US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 파워포인트로 작성합니다</a:t>
            </a: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.</a:t>
            </a:r>
          </a:p>
          <a:p>
            <a:pPr fontAlgn="base">
              <a:lnSpc>
                <a:spcPct val="130000"/>
              </a:lnSpc>
            </a:pP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      IR </a:t>
            </a:r>
            <a:r>
              <a:rPr lang="ko-KR" altLang="en-US" sz="1400" dirty="0" err="1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피치덱</a:t>
            </a:r>
            <a:r>
              <a:rPr lang="ko-KR" altLang="en-US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 항목은 반드시 포함되어 있어야 하되</a:t>
            </a: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, </a:t>
            </a:r>
            <a:r>
              <a:rPr lang="ko-KR" altLang="en-US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순서를 변경하거나 항목을 추가할 수 있습니다</a:t>
            </a: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.</a:t>
            </a:r>
          </a:p>
          <a:p>
            <a:pPr fontAlgn="base">
              <a:lnSpc>
                <a:spcPct val="130000"/>
              </a:lnSpc>
            </a:pP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      </a:t>
            </a:r>
            <a:r>
              <a:rPr lang="ko-KR" altLang="en-US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세부 내용은 해당되는 항목만 기재해주세요</a:t>
            </a:r>
            <a:r>
              <a:rPr lang="en-US" altLang="ko-KR" sz="1400" dirty="0">
                <a:latin typeface="카이겐고딕 KR Medium" panose="020B0602020203020207" pitchFamily="34" charset="-128"/>
                <a:ea typeface="카이겐고딕 KR Medium" panose="020B0602020203020207" pitchFamily="34" charset="-128"/>
              </a:rPr>
              <a:t>.</a:t>
            </a:r>
            <a:endParaRPr lang="ko-KR" altLang="en-US" sz="1400" b="1" kern="0" dirty="0">
              <a:solidFill>
                <a:srgbClr val="000000"/>
              </a:solidFill>
              <a:latin typeface="카이겐고딕 KR Medium" panose="020B0602020203020207" pitchFamily="34" charset="-128"/>
              <a:ea typeface="카이겐고딕 KR Medium" panose="020B0602020203020207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1790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523AECE7-5BE3-448B-BF3A-C105305DFD5D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57319FC-B02B-4AA1-B49A-102008972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096" y="3401593"/>
            <a:ext cx="5051807" cy="814008"/>
          </a:xfrm>
        </p:spPr>
        <p:txBody>
          <a:bodyPr anchor="ctr">
            <a:normAutofit/>
          </a:bodyPr>
          <a:lstStyle/>
          <a:p>
            <a:r>
              <a:rPr lang="ko-KR" altLang="en-US" sz="36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 </a:t>
            </a:r>
            <a:r>
              <a:rPr lang="ko-KR" altLang="en-US" sz="3600" dirty="0" err="1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ㅇㅇㅇㅇ</a:t>
            </a:r>
            <a:r>
              <a:rPr lang="ko-KR" altLang="en-US" sz="36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 사업계획서</a:t>
            </a:r>
          </a:p>
        </p:txBody>
      </p:sp>
      <p:sp>
        <p:nvSpPr>
          <p:cNvPr id="5" name="부제목 2">
            <a:extLst>
              <a:ext uri="{FF2B5EF4-FFF2-40B4-BE49-F238E27FC236}">
                <a16:creationId xmlns="" xmlns:a16="http://schemas.microsoft.com/office/drawing/2014/main" id="{D1F1B41C-BAC9-4203-A40A-661096030168}"/>
              </a:ext>
            </a:extLst>
          </p:cNvPr>
          <p:cNvSpPr txBox="1">
            <a:spLocks/>
          </p:cNvSpPr>
          <p:nvPr/>
        </p:nvSpPr>
        <p:spPr>
          <a:xfrm>
            <a:off x="1188290" y="5494739"/>
            <a:ext cx="6858000" cy="377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dirty="0" smtClean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년    월</a:t>
            </a:r>
            <a:r>
              <a:rPr lang="en-US" altLang="ko-KR" sz="2000" dirty="0" smtClean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    </a:t>
            </a:r>
            <a:endParaRPr lang="ko-KR" altLang="en-US" sz="2000" dirty="0"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2F03E73-0F04-497B-9FC3-3D6192E9A2E3}"/>
              </a:ext>
            </a:extLst>
          </p:cNvPr>
          <p:cNvSpPr txBox="1"/>
          <p:nvPr/>
        </p:nvSpPr>
        <p:spPr>
          <a:xfrm>
            <a:off x="1600200" y="588964"/>
            <a:ext cx="59436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1.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표지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(Cover)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A4371A5B-7811-4843-A35E-90F7FA37FD2D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="" xmlns:a16="http://schemas.microsoft.com/office/drawing/2014/main" id="{4044CFC6-576E-4F8B-9FA5-D9307280EB69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제목 1">
            <a:extLst>
              <a:ext uri="{FF2B5EF4-FFF2-40B4-BE49-F238E27FC236}">
                <a16:creationId xmlns="" xmlns:a16="http://schemas.microsoft.com/office/drawing/2014/main" id="{DCA6A045-F72D-4C37-B2ED-F013226D9CB0}"/>
              </a:ext>
            </a:extLst>
          </p:cNvPr>
          <p:cNvSpPr txBox="1">
            <a:spLocks/>
          </p:cNvSpPr>
          <p:nvPr/>
        </p:nvSpPr>
        <p:spPr>
          <a:xfrm>
            <a:off x="2939615" y="4235162"/>
            <a:ext cx="3355350" cy="620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 </a:t>
            </a:r>
            <a:r>
              <a:rPr lang="en-US" altLang="ko-KR" sz="24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- </a:t>
            </a:r>
            <a:r>
              <a:rPr lang="ko-KR" altLang="en-US" sz="2400" dirty="0"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아이템 한 줄 소개</a:t>
            </a:r>
          </a:p>
        </p:txBody>
      </p:sp>
      <p:grpSp>
        <p:nvGrpSpPr>
          <p:cNvPr id="25" name="그룹 24">
            <a:extLst>
              <a:ext uri="{FF2B5EF4-FFF2-40B4-BE49-F238E27FC236}">
                <a16:creationId xmlns="" xmlns:a16="http://schemas.microsoft.com/office/drawing/2014/main" id="{F17F2B75-3782-41DD-996B-6B82EF402461}"/>
              </a:ext>
            </a:extLst>
          </p:cNvPr>
          <p:cNvGrpSpPr/>
          <p:nvPr/>
        </p:nvGrpSpPr>
        <p:grpSpPr>
          <a:xfrm>
            <a:off x="916595" y="1417122"/>
            <a:ext cx="7310810" cy="814011"/>
            <a:chOff x="972497" y="1632752"/>
            <a:chExt cx="7310810" cy="814011"/>
          </a:xfrm>
        </p:grpSpPr>
        <p:sp>
          <p:nvSpPr>
            <p:cNvPr id="15" name="직사각형 14">
              <a:extLst>
                <a:ext uri="{FF2B5EF4-FFF2-40B4-BE49-F238E27FC236}">
                  <a16:creationId xmlns="" xmlns:a16="http://schemas.microsoft.com/office/drawing/2014/main" id="{383B7FFA-AA67-4202-AD9C-0E8D01F20F1C}"/>
                </a:ext>
              </a:extLst>
            </p:cNvPr>
            <p:cNvSpPr/>
            <p:nvPr/>
          </p:nvSpPr>
          <p:spPr>
            <a:xfrm>
              <a:off x="1482229" y="1855091"/>
              <a:ext cx="661996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b="1" dirty="0">
                  <a:latin typeface="+mn-ea"/>
                </a:rPr>
                <a:t>▶ 기업명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로고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 err="1">
                  <a:latin typeface="+mn-ea"/>
                </a:rPr>
                <a:t>제품〮서비스의</a:t>
              </a:r>
              <a:r>
                <a:rPr lang="ko-KR" altLang="en-US" b="1" dirty="0">
                  <a:latin typeface="+mn-ea"/>
                </a:rPr>
                <a:t> 한 줄 설명 등을 기재합니다</a:t>
              </a:r>
              <a:r>
                <a:rPr lang="en-US" altLang="ko-KR" b="1" dirty="0">
                  <a:latin typeface="+mn-ea"/>
                </a:rPr>
                <a:t>.</a:t>
              </a:r>
            </a:p>
          </p:txBody>
        </p:sp>
        <p:sp>
          <p:nvSpPr>
            <p:cNvPr id="21" name="왼쪽 대괄호 20">
              <a:extLst>
                <a:ext uri="{FF2B5EF4-FFF2-40B4-BE49-F238E27FC236}">
                  <a16:creationId xmlns="" xmlns:a16="http://schemas.microsoft.com/office/drawing/2014/main" id="{3E2B43ED-F9A3-48C5-897E-B0989F45C3F5}"/>
                </a:ext>
              </a:extLst>
            </p:cNvPr>
            <p:cNvSpPr/>
            <p:nvPr/>
          </p:nvSpPr>
          <p:spPr>
            <a:xfrm>
              <a:off x="972497" y="1632752"/>
              <a:ext cx="403719" cy="814011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왼쪽 대괄호 21">
              <a:extLst>
                <a:ext uri="{FF2B5EF4-FFF2-40B4-BE49-F238E27FC236}">
                  <a16:creationId xmlns="" xmlns:a16="http://schemas.microsoft.com/office/drawing/2014/main" id="{E62A0033-9302-4DFC-8D50-52125BF3710E}"/>
                </a:ext>
              </a:extLst>
            </p:cNvPr>
            <p:cNvSpPr/>
            <p:nvPr/>
          </p:nvSpPr>
          <p:spPr>
            <a:xfrm rot="10800000">
              <a:off x="7921078" y="1632752"/>
              <a:ext cx="362229" cy="814011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직사각형 23">
            <a:extLst>
              <a:ext uri="{FF2B5EF4-FFF2-40B4-BE49-F238E27FC236}">
                <a16:creationId xmlns="" xmlns:a16="http://schemas.microsoft.com/office/drawing/2014/main" id="{B5FC80ED-C9B3-49A3-83FE-404D727EFFA8}"/>
              </a:ext>
            </a:extLst>
          </p:cNvPr>
          <p:cNvSpPr/>
          <p:nvPr/>
        </p:nvSpPr>
        <p:spPr>
          <a:xfrm>
            <a:off x="816240" y="2927758"/>
            <a:ext cx="7511520" cy="3120705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F25CA9FC-C6CA-4B28-B919-67C7E93D511A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03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45278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1A4097-50C5-4D68-BF1B-9E916D2792C1}"/>
              </a:ext>
            </a:extLst>
          </p:cNvPr>
          <p:cNvSpPr txBox="1"/>
          <p:nvPr/>
        </p:nvSpPr>
        <p:spPr>
          <a:xfrm>
            <a:off x="1600200" y="588964"/>
            <a:ext cx="5943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2.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문제인식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(Problem)</a:t>
            </a:r>
          </a:p>
          <a:p>
            <a:pPr algn="ctr"/>
            <a:endParaRPr lang="en-US" altLang="ko-KR" sz="2400" b="1" dirty="0"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="" xmlns:a16="http://schemas.microsoft.com/office/drawing/2014/main" id="{82FC9070-69E1-40D9-BC18-20CB2BB6D56F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A6BBDE7-A2D9-4BD5-B4B4-B5CA10A75BB0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>
            <a:extLst>
              <a:ext uri="{FF2B5EF4-FFF2-40B4-BE49-F238E27FC236}">
                <a16:creationId xmlns="" xmlns:a16="http://schemas.microsoft.com/office/drawing/2014/main" id="{B0BA8A0F-1DD6-46D2-836E-5571C27445CB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그룹 46">
            <a:extLst>
              <a:ext uri="{FF2B5EF4-FFF2-40B4-BE49-F238E27FC236}">
                <a16:creationId xmlns="" xmlns:a16="http://schemas.microsoft.com/office/drawing/2014/main" id="{A5CDC730-DF69-47CC-AE66-9388BAA7F8D1}"/>
              </a:ext>
            </a:extLst>
          </p:cNvPr>
          <p:cNvGrpSpPr/>
          <p:nvPr/>
        </p:nvGrpSpPr>
        <p:grpSpPr>
          <a:xfrm>
            <a:off x="1740504" y="3914516"/>
            <a:ext cx="5662993" cy="1724143"/>
            <a:chOff x="1780947" y="3914516"/>
            <a:chExt cx="5662993" cy="1724143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0A00FE52-851D-49A4-AE46-52228AA3D7AD}"/>
                </a:ext>
              </a:extLst>
            </p:cNvPr>
            <p:cNvSpPr txBox="1"/>
            <p:nvPr/>
          </p:nvSpPr>
          <p:spPr>
            <a:xfrm>
              <a:off x="2320422" y="3948072"/>
              <a:ext cx="45031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동사가 발견한 문제점은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 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또는 고객의 니즈는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B17DAB88-90DE-4A88-8D30-4207B01051CB}"/>
                </a:ext>
              </a:extLst>
            </p:cNvPr>
            <p:cNvSpPr txBox="1"/>
            <p:nvPr/>
          </p:nvSpPr>
          <p:spPr>
            <a:xfrm>
              <a:off x="2320422" y="4579446"/>
              <a:ext cx="4823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그 문제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/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니즈는 언제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, 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어디서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, 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어떻게 발생되는가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B3069AF-7158-4CBE-81DB-E5FC5D5C1B79}"/>
                </a:ext>
              </a:extLst>
            </p:cNvPr>
            <p:cNvSpPr txBox="1"/>
            <p:nvPr/>
          </p:nvSpPr>
          <p:spPr>
            <a:xfrm>
              <a:off x="2320422" y="5210819"/>
              <a:ext cx="5123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그 문제는 왜 다른 곳에서는 해결하지 못하고 있는가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36" name="그룹 35">
              <a:extLst>
                <a:ext uri="{FF2B5EF4-FFF2-40B4-BE49-F238E27FC236}">
                  <a16:creationId xmlns="" xmlns:a16="http://schemas.microsoft.com/office/drawing/2014/main" id="{3860ECB1-DC9F-4E6B-9042-091CF0AE87BB}"/>
                </a:ext>
              </a:extLst>
            </p:cNvPr>
            <p:cNvGrpSpPr/>
            <p:nvPr/>
          </p:nvGrpSpPr>
          <p:grpSpPr>
            <a:xfrm>
              <a:off x="1780947" y="3914516"/>
              <a:ext cx="461396" cy="461396"/>
              <a:chOff x="-1019263" y="4092925"/>
              <a:chExt cx="461396" cy="461396"/>
            </a:xfrm>
          </p:grpSpPr>
          <p:sp>
            <p:nvSpPr>
              <p:cNvPr id="37" name="직사각형 36">
                <a:extLst>
                  <a:ext uri="{FF2B5EF4-FFF2-40B4-BE49-F238E27FC236}">
                    <a16:creationId xmlns="" xmlns:a16="http://schemas.microsoft.com/office/drawing/2014/main" id="{554CEB02-D3A8-4504-9347-3A9FA034E16D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="" xmlns:a16="http://schemas.microsoft.com/office/drawing/2014/main" id="{CCF06F63-BC1A-449B-8E06-2A6A86828D7A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01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grpSp>
          <p:nvGrpSpPr>
            <p:cNvPr id="39" name="그룹 38">
              <a:extLst>
                <a:ext uri="{FF2B5EF4-FFF2-40B4-BE49-F238E27FC236}">
                  <a16:creationId xmlns="" xmlns:a16="http://schemas.microsoft.com/office/drawing/2014/main" id="{BD2A0A14-D820-4901-9B67-F5D5BB078E26}"/>
                </a:ext>
              </a:extLst>
            </p:cNvPr>
            <p:cNvGrpSpPr/>
            <p:nvPr/>
          </p:nvGrpSpPr>
          <p:grpSpPr>
            <a:xfrm>
              <a:off x="1784092" y="4545890"/>
              <a:ext cx="461396" cy="461396"/>
              <a:chOff x="-1019263" y="4092925"/>
              <a:chExt cx="461396" cy="461396"/>
            </a:xfrm>
          </p:grpSpPr>
          <p:sp>
            <p:nvSpPr>
              <p:cNvPr id="40" name="직사각형 39">
                <a:extLst>
                  <a:ext uri="{FF2B5EF4-FFF2-40B4-BE49-F238E27FC236}">
                    <a16:creationId xmlns="" xmlns:a16="http://schemas.microsoft.com/office/drawing/2014/main" id="{D67D0061-B5BF-4EAC-94C7-8284449C63A1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="" xmlns:a16="http://schemas.microsoft.com/office/drawing/2014/main" id="{E8BD3D1E-4348-43CC-9ECA-A9BE032F376A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02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grpSp>
          <p:nvGrpSpPr>
            <p:cNvPr id="42" name="그룹 41">
              <a:extLst>
                <a:ext uri="{FF2B5EF4-FFF2-40B4-BE49-F238E27FC236}">
                  <a16:creationId xmlns="" xmlns:a16="http://schemas.microsoft.com/office/drawing/2014/main" id="{D4649D3A-02BE-49CA-B78C-C96486AA7B01}"/>
                </a:ext>
              </a:extLst>
            </p:cNvPr>
            <p:cNvGrpSpPr/>
            <p:nvPr/>
          </p:nvGrpSpPr>
          <p:grpSpPr>
            <a:xfrm>
              <a:off x="1787238" y="5177263"/>
              <a:ext cx="461396" cy="461396"/>
              <a:chOff x="-1019263" y="4092925"/>
              <a:chExt cx="461396" cy="461396"/>
            </a:xfrm>
          </p:grpSpPr>
          <p:sp>
            <p:nvSpPr>
              <p:cNvPr id="43" name="직사각형 42">
                <a:extLst>
                  <a:ext uri="{FF2B5EF4-FFF2-40B4-BE49-F238E27FC236}">
                    <a16:creationId xmlns="" xmlns:a16="http://schemas.microsoft.com/office/drawing/2014/main" id="{8E9C5A11-5CA9-4DED-B57A-AFA89FE33F8D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="" xmlns:a16="http://schemas.microsoft.com/office/drawing/2014/main" id="{F4948C41-6744-42CF-BA6E-C479C0246388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03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</p:grpSp>
      <p:grpSp>
        <p:nvGrpSpPr>
          <p:cNvPr id="48" name="그룹 47">
            <a:extLst>
              <a:ext uri="{FF2B5EF4-FFF2-40B4-BE49-F238E27FC236}">
                <a16:creationId xmlns="" xmlns:a16="http://schemas.microsoft.com/office/drawing/2014/main" id="{8BAD86EA-F6CB-42DF-BC25-7FE536658078}"/>
              </a:ext>
            </a:extLst>
          </p:cNvPr>
          <p:cNvGrpSpPr/>
          <p:nvPr/>
        </p:nvGrpSpPr>
        <p:grpSpPr>
          <a:xfrm>
            <a:off x="1028966" y="1672103"/>
            <a:ext cx="7086068" cy="1469480"/>
            <a:chOff x="1028966" y="1672103"/>
            <a:chExt cx="7086068" cy="1469480"/>
          </a:xfrm>
        </p:grpSpPr>
        <p:sp>
          <p:nvSpPr>
            <p:cNvPr id="16" name="직사각형 15">
              <a:extLst>
                <a:ext uri="{FF2B5EF4-FFF2-40B4-BE49-F238E27FC236}">
                  <a16:creationId xmlns="" xmlns:a16="http://schemas.microsoft.com/office/drawing/2014/main" id="{0AF2AB4F-7BBE-44E3-9D2E-985FC6B0231E}"/>
                </a:ext>
              </a:extLst>
            </p:cNvPr>
            <p:cNvSpPr/>
            <p:nvPr/>
          </p:nvSpPr>
          <p:spPr>
            <a:xfrm>
              <a:off x="1549866" y="1834901"/>
              <a:ext cx="604426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b="1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▶ </a:t>
              </a:r>
              <a:r>
                <a:rPr lang="ko-KR" altLang="en-US" b="1" dirty="0" err="1"/>
                <a:t>제품∙서비스에</a:t>
              </a:r>
              <a:r>
                <a:rPr lang="ko-KR" altLang="en-US" b="1" dirty="0"/>
                <a:t> 대한 개발 배경 및 필요성을 기재합니다</a:t>
              </a:r>
              <a:r>
                <a:rPr lang="en-US" altLang="ko-KR" b="1" dirty="0"/>
                <a:t>. </a:t>
              </a:r>
            </a:p>
            <a:p>
              <a:endParaRPr lang="en-US" altLang="ko-KR" b="1" dirty="0"/>
            </a:p>
            <a:p>
              <a:r>
                <a:rPr lang="ko-KR" altLang="en-US" b="1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▶ </a:t>
              </a:r>
              <a:r>
                <a:rPr lang="ko-KR" altLang="en-US" b="1" dirty="0"/>
                <a:t>자사가 인지하고 있는 고객의 니즈 및 고객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시장에 대해  </a:t>
              </a:r>
              <a:endParaRPr lang="en-US" altLang="ko-KR" b="1" dirty="0"/>
            </a:p>
            <a:p>
              <a:r>
                <a:rPr lang="en-US" altLang="ko-KR" b="1" dirty="0"/>
                <a:t>     </a:t>
              </a:r>
              <a:r>
                <a:rPr lang="ko-KR" altLang="en-US" b="1" dirty="0"/>
                <a:t>개선이 요구되는 문제점 등을 기재합니다</a:t>
              </a:r>
              <a:r>
                <a:rPr lang="en-US" altLang="ko-KR" b="1" dirty="0"/>
                <a:t>.</a:t>
              </a:r>
              <a:endParaRPr lang="ko-KR" altLang="en-US" b="1" dirty="0"/>
            </a:p>
          </p:txBody>
        </p:sp>
        <p:sp>
          <p:nvSpPr>
            <p:cNvPr id="45" name="왼쪽 대괄호 44">
              <a:extLst>
                <a:ext uri="{FF2B5EF4-FFF2-40B4-BE49-F238E27FC236}">
                  <a16:creationId xmlns="" xmlns:a16="http://schemas.microsoft.com/office/drawing/2014/main" id="{EB10BFFB-965E-4EBD-A32E-046399F73311}"/>
                </a:ext>
              </a:extLst>
            </p:cNvPr>
            <p:cNvSpPr/>
            <p:nvPr/>
          </p:nvSpPr>
          <p:spPr>
            <a:xfrm>
              <a:off x="1028966" y="1672104"/>
              <a:ext cx="361774" cy="1469479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왼쪽 대괄호 45">
              <a:extLst>
                <a:ext uri="{FF2B5EF4-FFF2-40B4-BE49-F238E27FC236}">
                  <a16:creationId xmlns="" xmlns:a16="http://schemas.microsoft.com/office/drawing/2014/main" id="{051BB688-E684-45D0-A7DB-2D6C146DA2F2}"/>
                </a:ext>
              </a:extLst>
            </p:cNvPr>
            <p:cNvSpPr/>
            <p:nvPr/>
          </p:nvSpPr>
          <p:spPr>
            <a:xfrm rot="10800000">
              <a:off x="7753260" y="1672103"/>
              <a:ext cx="361774" cy="1469479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FE465113-6FF1-4C49-A23D-858CD8F09F4D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04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877357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1A4097-50C5-4D68-BF1B-9E916D2792C1}"/>
              </a:ext>
            </a:extLst>
          </p:cNvPr>
          <p:cNvSpPr txBox="1"/>
          <p:nvPr/>
        </p:nvSpPr>
        <p:spPr>
          <a:xfrm>
            <a:off x="1600200" y="588964"/>
            <a:ext cx="5943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3.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해결방안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(Solution)</a:t>
            </a:r>
          </a:p>
          <a:p>
            <a:pPr algn="ctr"/>
            <a:endParaRPr lang="en-US" altLang="ko-KR" sz="2400" b="1" dirty="0"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="" xmlns:a16="http://schemas.microsoft.com/office/drawing/2014/main" id="{82FC9070-69E1-40D9-BC18-20CB2BB6D56F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A6BBDE7-A2D9-4BD5-B4B4-B5CA10A75BB0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>
            <a:extLst>
              <a:ext uri="{FF2B5EF4-FFF2-40B4-BE49-F238E27FC236}">
                <a16:creationId xmlns="" xmlns:a16="http://schemas.microsoft.com/office/drawing/2014/main" id="{B0BA8A0F-1DD6-46D2-836E-5571C27445CB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>
            <a:extLst>
              <a:ext uri="{FF2B5EF4-FFF2-40B4-BE49-F238E27FC236}">
                <a16:creationId xmlns="" xmlns:a16="http://schemas.microsoft.com/office/drawing/2014/main" id="{0AF2AB4F-7BBE-44E3-9D2E-985FC6B0231E}"/>
              </a:ext>
            </a:extLst>
          </p:cNvPr>
          <p:cNvSpPr/>
          <p:nvPr/>
        </p:nvSpPr>
        <p:spPr>
          <a:xfrm>
            <a:off x="1013495" y="1440963"/>
            <a:ext cx="7117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ko-KR" altLang="en-US" b="1" dirty="0">
                <a:latin typeface="+mn-ea"/>
              </a:rPr>
              <a:t>▶ </a:t>
            </a:r>
            <a:r>
              <a:rPr lang="ko-KR" altLang="en-US" b="1" dirty="0" err="1">
                <a:latin typeface="+mn-ea"/>
              </a:rPr>
              <a:t>제품∙서비스</a:t>
            </a:r>
            <a:r>
              <a:rPr lang="ko-KR" altLang="en-US" b="1" dirty="0">
                <a:latin typeface="+mn-ea"/>
              </a:rPr>
              <a:t> 문제점을 혁신적으로 해결</a:t>
            </a:r>
            <a:r>
              <a:rPr lang="en-US" altLang="ko-KR" b="1" dirty="0">
                <a:latin typeface="+mn-ea"/>
              </a:rPr>
              <a:t>(</a:t>
            </a:r>
            <a:r>
              <a:rPr lang="ko-KR" altLang="en-US" b="1" dirty="0">
                <a:latin typeface="+mn-ea"/>
              </a:rPr>
              <a:t>개선</a:t>
            </a:r>
            <a:r>
              <a:rPr lang="en-US" altLang="ko-KR" b="1" dirty="0">
                <a:latin typeface="+mn-ea"/>
              </a:rPr>
              <a:t>) </a:t>
            </a:r>
            <a:r>
              <a:rPr lang="ko-KR" altLang="en-US" b="1" dirty="0">
                <a:latin typeface="+mn-ea"/>
              </a:rPr>
              <a:t>방안을 기재합니다</a:t>
            </a:r>
            <a:r>
              <a:rPr lang="en-US" altLang="ko-KR" b="1" dirty="0">
                <a:latin typeface="+mn-ea"/>
              </a:rPr>
              <a:t>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defRPr/>
            </a:pPr>
            <a:endParaRPr lang="en-US" altLang="ko-KR" b="1" dirty="0">
              <a:latin typeface="+mn-ea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ko-KR" altLang="en-US" b="1" dirty="0">
                <a:latin typeface="+mn-ea"/>
              </a:rPr>
              <a:t>▶ 비즈니스 모델</a:t>
            </a:r>
            <a:r>
              <a:rPr lang="en-US" altLang="ko-KR" b="1" dirty="0">
                <a:latin typeface="+mn-ea"/>
              </a:rPr>
              <a:t>(BM), </a:t>
            </a:r>
            <a:r>
              <a:rPr lang="ko-KR" altLang="en-US" b="1" dirty="0" err="1">
                <a:latin typeface="+mn-ea"/>
              </a:rPr>
              <a:t>제품∙서비스</a:t>
            </a:r>
            <a:r>
              <a:rPr lang="ko-KR" altLang="en-US" b="1" dirty="0">
                <a:latin typeface="+mn-ea"/>
              </a:rPr>
              <a:t> 구현 정도</a:t>
            </a:r>
            <a:r>
              <a:rPr lang="en-US" altLang="ko-KR" b="1" dirty="0">
                <a:latin typeface="+mn-ea"/>
              </a:rPr>
              <a:t> </a:t>
            </a:r>
            <a:r>
              <a:rPr lang="ko-KR" altLang="en-US" b="1" dirty="0">
                <a:latin typeface="+mn-ea"/>
              </a:rPr>
              <a:t>등을 기재합니다</a:t>
            </a:r>
            <a:r>
              <a:rPr lang="en-US" altLang="ko-KR" b="1" dirty="0">
                <a:latin typeface="+mn-ea"/>
              </a:rPr>
              <a:t>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defRPr/>
            </a:pPr>
            <a:endParaRPr lang="en-US" altLang="ko-KR" b="1" dirty="0">
              <a:latin typeface="+mn-ea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ko-KR" altLang="en-US" b="1" dirty="0">
                <a:latin typeface="+mn-ea"/>
              </a:rPr>
              <a:t>▶ 자사가 보유한 기술을 소개하고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기술준비도</a:t>
            </a:r>
            <a:r>
              <a:rPr lang="en-US" altLang="ko-KR" b="1" dirty="0">
                <a:latin typeface="+mn-ea"/>
              </a:rPr>
              <a:t>(RTL) </a:t>
            </a:r>
            <a:r>
              <a:rPr lang="ko-KR" altLang="en-US" b="1" dirty="0">
                <a:latin typeface="+mn-ea"/>
              </a:rPr>
              <a:t>및 </a:t>
            </a:r>
            <a:r>
              <a:rPr lang="ko-KR" altLang="en-US" b="1" dirty="0" err="1">
                <a:latin typeface="+mn-ea"/>
              </a:rPr>
              <a:t>기술로드맵</a:t>
            </a:r>
            <a:r>
              <a:rPr lang="ko-KR" altLang="en-US" b="1" dirty="0">
                <a:latin typeface="+mn-ea"/>
              </a:rPr>
              <a:t> 등을 제시합니다</a:t>
            </a:r>
            <a:r>
              <a:rPr lang="en-US" altLang="ko-KR" b="1" dirty="0">
                <a:latin typeface="+mn-ea"/>
              </a:rPr>
              <a:t>. </a:t>
            </a:r>
            <a:endParaRPr lang="ko-KR" altLang="en-US" b="1" dirty="0">
              <a:latin typeface="+mn-ea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="" xmlns:a16="http://schemas.microsoft.com/office/drawing/2014/main" id="{F28A7927-351E-4A4A-ABAA-603AAE1DA5A8}"/>
              </a:ext>
            </a:extLst>
          </p:cNvPr>
          <p:cNvGrpSpPr/>
          <p:nvPr/>
        </p:nvGrpSpPr>
        <p:grpSpPr>
          <a:xfrm>
            <a:off x="1783950" y="3788998"/>
            <a:ext cx="461396" cy="461396"/>
            <a:chOff x="-1019263" y="4092925"/>
            <a:chExt cx="461396" cy="461396"/>
          </a:xfrm>
        </p:grpSpPr>
        <p:sp>
          <p:nvSpPr>
            <p:cNvPr id="23" name="직사각형 22">
              <a:extLst>
                <a:ext uri="{FF2B5EF4-FFF2-40B4-BE49-F238E27FC236}">
                  <a16:creationId xmlns="" xmlns:a16="http://schemas.microsoft.com/office/drawing/2014/main" id="{5B1F87FB-B54C-45B8-AF0F-3F1CDBA3468C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0ABF3397-0845-4633-BD46-65457B8D9389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01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A00FE52-851D-49A4-AE46-52228AA3D7AD}"/>
              </a:ext>
            </a:extLst>
          </p:cNvPr>
          <p:cNvSpPr txBox="1"/>
          <p:nvPr/>
        </p:nvSpPr>
        <p:spPr>
          <a:xfrm>
            <a:off x="2386726" y="3819641"/>
            <a:ext cx="531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문제점을 해결하기 위한 동사만의 핵심 아이템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/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기술은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?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="" xmlns:a16="http://schemas.microsoft.com/office/drawing/2014/main" id="{99D49E9F-7473-453B-94A1-0BC96B3AC93D}"/>
              </a:ext>
            </a:extLst>
          </p:cNvPr>
          <p:cNvGrpSpPr/>
          <p:nvPr/>
        </p:nvGrpSpPr>
        <p:grpSpPr>
          <a:xfrm>
            <a:off x="1787095" y="4420372"/>
            <a:ext cx="461396" cy="461396"/>
            <a:chOff x="-1019263" y="4092925"/>
            <a:chExt cx="461396" cy="461396"/>
          </a:xfrm>
        </p:grpSpPr>
        <p:sp>
          <p:nvSpPr>
            <p:cNvPr id="29" name="직사각형 28">
              <a:extLst>
                <a:ext uri="{FF2B5EF4-FFF2-40B4-BE49-F238E27FC236}">
                  <a16:creationId xmlns="" xmlns:a16="http://schemas.microsoft.com/office/drawing/2014/main" id="{F0EF7A57-E3C2-453A-8BB8-70A1CCD37410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3C9AE6FD-47BB-4991-8424-CBE07DE8B10D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02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B17DAB88-90DE-4A88-8D30-4207B01051CB}"/>
              </a:ext>
            </a:extLst>
          </p:cNvPr>
          <p:cNvSpPr txBox="1"/>
          <p:nvPr/>
        </p:nvSpPr>
        <p:spPr>
          <a:xfrm>
            <a:off x="2386726" y="4451015"/>
            <a:ext cx="330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핵심 아이템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/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기술의 현재 상황은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?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="" xmlns:a16="http://schemas.microsoft.com/office/drawing/2014/main" id="{4196A1C4-DBF6-48CD-AABB-29EFD91FA81E}"/>
              </a:ext>
            </a:extLst>
          </p:cNvPr>
          <p:cNvGrpSpPr/>
          <p:nvPr/>
        </p:nvGrpSpPr>
        <p:grpSpPr>
          <a:xfrm>
            <a:off x="1790241" y="5051745"/>
            <a:ext cx="461396" cy="461396"/>
            <a:chOff x="-1019263" y="4092925"/>
            <a:chExt cx="461396" cy="461396"/>
          </a:xfrm>
        </p:grpSpPr>
        <p:sp>
          <p:nvSpPr>
            <p:cNvPr id="33" name="직사각형 32">
              <a:extLst>
                <a:ext uri="{FF2B5EF4-FFF2-40B4-BE49-F238E27FC236}">
                  <a16:creationId xmlns="" xmlns:a16="http://schemas.microsoft.com/office/drawing/2014/main" id="{DD50913E-53A0-4937-B8F0-E04483FB6DFB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E05D5992-A8F0-46F6-91F0-10F25DA56DAB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03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0B3069AF-7158-4CBE-81DB-E5FC5D5C1B79}"/>
              </a:ext>
            </a:extLst>
          </p:cNvPr>
          <p:cNvSpPr txBox="1"/>
          <p:nvPr/>
        </p:nvSpPr>
        <p:spPr>
          <a:xfrm>
            <a:off x="2386726" y="5082388"/>
            <a:ext cx="4624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핵심 아이템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/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기술이 성공적으로 적용된 사례는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?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sp>
        <p:nvSpPr>
          <p:cNvPr id="26" name="왼쪽 대괄호 25">
            <a:extLst>
              <a:ext uri="{FF2B5EF4-FFF2-40B4-BE49-F238E27FC236}">
                <a16:creationId xmlns="" xmlns:a16="http://schemas.microsoft.com/office/drawing/2014/main" id="{AD4694D3-9135-4C45-A0F8-453243344190}"/>
              </a:ext>
            </a:extLst>
          </p:cNvPr>
          <p:cNvSpPr/>
          <p:nvPr/>
        </p:nvSpPr>
        <p:spPr>
          <a:xfrm>
            <a:off x="518284" y="1355541"/>
            <a:ext cx="361774" cy="1925171"/>
          </a:xfrm>
          <a:prstGeom prst="leftBracket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7" name="그룹 36">
            <a:extLst>
              <a:ext uri="{FF2B5EF4-FFF2-40B4-BE49-F238E27FC236}">
                <a16:creationId xmlns="" xmlns:a16="http://schemas.microsoft.com/office/drawing/2014/main" id="{6AAD2A0C-7C3F-4D3E-AF86-41F2D2D5CA31}"/>
              </a:ext>
            </a:extLst>
          </p:cNvPr>
          <p:cNvGrpSpPr/>
          <p:nvPr/>
        </p:nvGrpSpPr>
        <p:grpSpPr>
          <a:xfrm>
            <a:off x="1783950" y="5671663"/>
            <a:ext cx="461396" cy="461396"/>
            <a:chOff x="-1019263" y="4092925"/>
            <a:chExt cx="461396" cy="461396"/>
          </a:xfrm>
        </p:grpSpPr>
        <p:sp>
          <p:nvSpPr>
            <p:cNvPr id="38" name="직사각형 37">
              <a:extLst>
                <a:ext uri="{FF2B5EF4-FFF2-40B4-BE49-F238E27FC236}">
                  <a16:creationId xmlns="" xmlns:a16="http://schemas.microsoft.com/office/drawing/2014/main" id="{08FE3FC2-6D2A-4BE9-998C-01ED95AD78F0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A5CDC5C3-69AC-43B1-8527-BCC5A582F34B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04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B931B911-F3D2-42AA-9E25-EA7CE054EEC5}"/>
              </a:ext>
            </a:extLst>
          </p:cNvPr>
          <p:cNvSpPr txBox="1"/>
          <p:nvPr/>
        </p:nvSpPr>
        <p:spPr>
          <a:xfrm>
            <a:off x="2386726" y="5712141"/>
            <a:ext cx="294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기술로드맵이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 어떻게 되는가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?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sp>
        <p:nvSpPr>
          <p:cNvPr id="41" name="왼쪽 대괄호 40">
            <a:extLst>
              <a:ext uri="{FF2B5EF4-FFF2-40B4-BE49-F238E27FC236}">
                <a16:creationId xmlns="" xmlns:a16="http://schemas.microsoft.com/office/drawing/2014/main" id="{5E2D2461-F5E5-4BFE-BAEF-8EFB0ABA96C1}"/>
              </a:ext>
            </a:extLst>
          </p:cNvPr>
          <p:cNvSpPr/>
          <p:nvPr/>
        </p:nvSpPr>
        <p:spPr>
          <a:xfrm rot="10800000">
            <a:off x="8271544" y="1355541"/>
            <a:ext cx="361774" cy="1925171"/>
          </a:xfrm>
          <a:prstGeom prst="leftBracket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F5BB64E9-6E28-44B2-8CA8-FE9C20ECB92A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05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6922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1A4097-50C5-4D68-BF1B-9E916D2792C1}"/>
              </a:ext>
            </a:extLst>
          </p:cNvPr>
          <p:cNvSpPr txBox="1"/>
          <p:nvPr/>
        </p:nvSpPr>
        <p:spPr>
          <a:xfrm>
            <a:off x="1600200" y="588964"/>
            <a:ext cx="5943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4.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성과지표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(Traction)</a:t>
            </a:r>
          </a:p>
          <a:p>
            <a:pPr algn="ctr"/>
            <a:endParaRPr lang="en-US" altLang="ko-KR" sz="2400" b="1" dirty="0"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="" xmlns:a16="http://schemas.microsoft.com/office/drawing/2014/main" id="{82FC9070-69E1-40D9-BC18-20CB2BB6D56F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A6BBDE7-A2D9-4BD5-B4B4-B5CA10A75BB0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>
            <a:extLst>
              <a:ext uri="{FF2B5EF4-FFF2-40B4-BE49-F238E27FC236}">
                <a16:creationId xmlns="" xmlns:a16="http://schemas.microsoft.com/office/drawing/2014/main" id="{B0BA8A0F-1DD6-46D2-836E-5571C27445CB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36AB874D-E2AA-4F4A-AA35-CEFE0874EA8A}"/>
              </a:ext>
            </a:extLst>
          </p:cNvPr>
          <p:cNvGrpSpPr/>
          <p:nvPr/>
        </p:nvGrpSpPr>
        <p:grpSpPr>
          <a:xfrm>
            <a:off x="2021438" y="3778139"/>
            <a:ext cx="5101123" cy="1724143"/>
            <a:chOff x="2287290" y="3656890"/>
            <a:chExt cx="5101123" cy="1724143"/>
          </a:xfrm>
        </p:grpSpPr>
        <p:grpSp>
          <p:nvGrpSpPr>
            <p:cNvPr id="25" name="그룹 24">
              <a:extLst>
                <a:ext uri="{FF2B5EF4-FFF2-40B4-BE49-F238E27FC236}">
                  <a16:creationId xmlns="" xmlns:a16="http://schemas.microsoft.com/office/drawing/2014/main" id="{F28A7927-351E-4A4A-ABAA-603AAE1DA5A8}"/>
                </a:ext>
              </a:extLst>
            </p:cNvPr>
            <p:cNvGrpSpPr/>
            <p:nvPr/>
          </p:nvGrpSpPr>
          <p:grpSpPr>
            <a:xfrm>
              <a:off x="2287290" y="3656890"/>
              <a:ext cx="461396" cy="461396"/>
              <a:chOff x="-1019263" y="4092925"/>
              <a:chExt cx="461396" cy="461396"/>
            </a:xfrm>
          </p:grpSpPr>
          <p:sp>
            <p:nvSpPr>
              <p:cNvPr id="23" name="직사각형 22">
                <a:extLst>
                  <a:ext uri="{FF2B5EF4-FFF2-40B4-BE49-F238E27FC236}">
                    <a16:creationId xmlns="" xmlns:a16="http://schemas.microsoft.com/office/drawing/2014/main" id="{5B1F87FB-B54C-45B8-AF0F-3F1CDBA3468C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0ABF3397-0845-4633-BD46-65457B8D9389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01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0A00FE52-851D-49A4-AE46-52228AA3D7AD}"/>
                </a:ext>
              </a:extLst>
            </p:cNvPr>
            <p:cNvSpPr txBox="1"/>
            <p:nvPr/>
          </p:nvSpPr>
          <p:spPr>
            <a:xfrm>
              <a:off x="2890066" y="3687533"/>
              <a:ext cx="2449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동사의 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3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개년간 매출은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28" name="그룹 27">
              <a:extLst>
                <a:ext uri="{FF2B5EF4-FFF2-40B4-BE49-F238E27FC236}">
                  <a16:creationId xmlns="" xmlns:a16="http://schemas.microsoft.com/office/drawing/2014/main" id="{99D49E9F-7473-453B-94A1-0BC96B3AC93D}"/>
                </a:ext>
              </a:extLst>
            </p:cNvPr>
            <p:cNvGrpSpPr/>
            <p:nvPr/>
          </p:nvGrpSpPr>
          <p:grpSpPr>
            <a:xfrm>
              <a:off x="2290435" y="4288264"/>
              <a:ext cx="461396" cy="461396"/>
              <a:chOff x="-1019263" y="4092925"/>
              <a:chExt cx="461396" cy="461396"/>
            </a:xfrm>
          </p:grpSpPr>
          <p:sp>
            <p:nvSpPr>
              <p:cNvPr id="29" name="직사각형 28">
                <a:extLst>
                  <a:ext uri="{FF2B5EF4-FFF2-40B4-BE49-F238E27FC236}">
                    <a16:creationId xmlns="" xmlns:a16="http://schemas.microsoft.com/office/drawing/2014/main" id="{F0EF7A57-E3C2-453A-8BB8-70A1CCD37410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3C9AE6FD-47BB-4991-8424-CBE07DE8B10D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02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B17DAB88-90DE-4A88-8D30-4207B01051CB}"/>
                </a:ext>
              </a:extLst>
            </p:cNvPr>
            <p:cNvSpPr txBox="1"/>
            <p:nvPr/>
          </p:nvSpPr>
          <p:spPr>
            <a:xfrm>
              <a:off x="2890066" y="4318907"/>
              <a:ext cx="44983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동사가 보유한 기술에 대한 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R&amp;D 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수행 이력은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="" xmlns:a16="http://schemas.microsoft.com/office/drawing/2014/main" id="{4196A1C4-DBF6-48CD-AABB-29EFD91FA81E}"/>
                </a:ext>
              </a:extLst>
            </p:cNvPr>
            <p:cNvGrpSpPr/>
            <p:nvPr/>
          </p:nvGrpSpPr>
          <p:grpSpPr>
            <a:xfrm>
              <a:off x="2293581" y="4919637"/>
              <a:ext cx="461396" cy="461396"/>
              <a:chOff x="-1019263" y="4092925"/>
              <a:chExt cx="461396" cy="461396"/>
            </a:xfrm>
          </p:grpSpPr>
          <p:sp>
            <p:nvSpPr>
              <p:cNvPr id="33" name="직사각형 32">
                <a:extLst>
                  <a:ext uri="{FF2B5EF4-FFF2-40B4-BE49-F238E27FC236}">
                    <a16:creationId xmlns="" xmlns:a16="http://schemas.microsoft.com/office/drawing/2014/main" id="{DD50913E-53A0-4937-B8F0-E04483FB6DFB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="" xmlns:a16="http://schemas.microsoft.com/office/drawing/2014/main" id="{E05D5992-A8F0-46F6-91F0-10F25DA56DAB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03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B3069AF-7158-4CBE-81DB-E5FC5D5C1B79}"/>
                </a:ext>
              </a:extLst>
            </p:cNvPr>
            <p:cNvSpPr txBox="1"/>
            <p:nvPr/>
          </p:nvSpPr>
          <p:spPr>
            <a:xfrm>
              <a:off x="2890066" y="4950280"/>
              <a:ext cx="25779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동사의 기술 적용 현황은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31B2B533-8098-427F-9073-58E8375A213F}"/>
              </a:ext>
            </a:extLst>
          </p:cNvPr>
          <p:cNvGrpSpPr/>
          <p:nvPr/>
        </p:nvGrpSpPr>
        <p:grpSpPr>
          <a:xfrm>
            <a:off x="916594" y="1750713"/>
            <a:ext cx="7310811" cy="1008752"/>
            <a:chOff x="916594" y="1736242"/>
            <a:chExt cx="7310811" cy="1008752"/>
          </a:xfrm>
        </p:grpSpPr>
        <p:sp>
          <p:nvSpPr>
            <p:cNvPr id="16" name="직사각형 15">
              <a:extLst>
                <a:ext uri="{FF2B5EF4-FFF2-40B4-BE49-F238E27FC236}">
                  <a16:creationId xmlns="" xmlns:a16="http://schemas.microsoft.com/office/drawing/2014/main" id="{0AF2AB4F-7BBE-44E3-9D2E-985FC6B0231E}"/>
                </a:ext>
              </a:extLst>
            </p:cNvPr>
            <p:cNvSpPr/>
            <p:nvPr/>
          </p:nvSpPr>
          <p:spPr>
            <a:xfrm>
              <a:off x="1399947" y="1917453"/>
              <a:ext cx="638559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매출</a:t>
              </a:r>
              <a:r>
                <a:rPr lang="en-US" altLang="ko-KR" b="1" dirty="0">
                  <a:latin typeface="+mn-ea"/>
                </a:rPr>
                <a:t>, R&amp;D </a:t>
              </a:r>
              <a:r>
                <a:rPr lang="ko-KR" altLang="en-US" b="1" dirty="0">
                  <a:latin typeface="+mn-ea"/>
                </a:rPr>
                <a:t>수행이력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시험결과</a:t>
              </a:r>
              <a:r>
                <a:rPr lang="en-US" altLang="ko-KR" b="1" dirty="0">
                  <a:latin typeface="+mn-ea"/>
                </a:rPr>
                <a:t>(</a:t>
              </a:r>
              <a:r>
                <a:rPr lang="ko-KR" altLang="en-US" b="1" dirty="0">
                  <a:latin typeface="+mn-ea"/>
                </a:rPr>
                <a:t>시공실적</a:t>
              </a:r>
              <a:r>
                <a:rPr lang="en-US" altLang="ko-KR" b="1" dirty="0">
                  <a:latin typeface="+mn-ea"/>
                </a:rPr>
                <a:t>) </a:t>
              </a:r>
              <a:r>
                <a:rPr lang="ko-KR" altLang="en-US" b="1" dirty="0">
                  <a:latin typeface="+mn-ea"/>
                </a:rPr>
                <a:t>및 시제품 현황</a:t>
              </a:r>
              <a:endParaRPr lang="en-US" altLang="ko-KR" b="1" dirty="0">
                <a:latin typeface="+mn-ea"/>
              </a:endParaRP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US" altLang="ko-KR" b="1" dirty="0">
                  <a:latin typeface="+mn-ea"/>
                </a:rPr>
                <a:t>    </a:t>
              </a:r>
              <a:r>
                <a:rPr lang="ko-KR" altLang="en-US" b="1" dirty="0">
                  <a:latin typeface="+mn-ea"/>
                </a:rPr>
                <a:t>등을 기재합니다</a:t>
              </a:r>
              <a:r>
                <a:rPr lang="en-US" altLang="ko-KR" b="1" dirty="0">
                  <a:latin typeface="+mn-ea"/>
                </a:rPr>
                <a:t>.</a:t>
              </a:r>
            </a:p>
          </p:txBody>
        </p:sp>
        <p:sp>
          <p:nvSpPr>
            <p:cNvPr id="26" name="왼쪽 대괄호 25">
              <a:extLst>
                <a:ext uri="{FF2B5EF4-FFF2-40B4-BE49-F238E27FC236}">
                  <a16:creationId xmlns="" xmlns:a16="http://schemas.microsoft.com/office/drawing/2014/main" id="{AD4694D3-9135-4C45-A0F8-453243344190}"/>
                </a:ext>
              </a:extLst>
            </p:cNvPr>
            <p:cNvSpPr/>
            <p:nvPr/>
          </p:nvSpPr>
          <p:spPr>
            <a:xfrm>
              <a:off x="916594" y="1736242"/>
              <a:ext cx="403719" cy="100875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왼쪽 대괄호 35">
              <a:extLst>
                <a:ext uri="{FF2B5EF4-FFF2-40B4-BE49-F238E27FC236}">
                  <a16:creationId xmlns="" xmlns:a16="http://schemas.microsoft.com/office/drawing/2014/main" id="{747594E6-A402-4E21-A220-04B3FCFD4AB8}"/>
                </a:ext>
              </a:extLst>
            </p:cNvPr>
            <p:cNvSpPr/>
            <p:nvPr/>
          </p:nvSpPr>
          <p:spPr>
            <a:xfrm rot="10800000">
              <a:off x="7865176" y="1736242"/>
              <a:ext cx="362229" cy="100875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9000CCD8-8CD3-43B3-A0DB-3F225AB47109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06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837657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ECCE26-BA34-48B8-937E-3D24001F00A4}"/>
              </a:ext>
            </a:extLst>
          </p:cNvPr>
          <p:cNvSpPr txBox="1"/>
          <p:nvPr/>
        </p:nvSpPr>
        <p:spPr>
          <a:xfrm>
            <a:off x="1600200" y="588964"/>
            <a:ext cx="5943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5.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시장현황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(Market)</a:t>
            </a:r>
          </a:p>
          <a:p>
            <a:pPr algn="ctr"/>
            <a:endParaRPr lang="en-US" altLang="ko-KR" sz="2400" b="1" dirty="0"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="" xmlns:a16="http://schemas.microsoft.com/office/drawing/2014/main" id="{3E88EAFC-0A61-4084-ACDE-08E5F033E10A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7CC797F0-AA21-4F93-8304-280D25F0900A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그룹 31">
            <a:extLst>
              <a:ext uri="{FF2B5EF4-FFF2-40B4-BE49-F238E27FC236}">
                <a16:creationId xmlns="" xmlns:a16="http://schemas.microsoft.com/office/drawing/2014/main" id="{57BAADD4-0015-46BC-82B9-648E55DEF9F9}"/>
              </a:ext>
            </a:extLst>
          </p:cNvPr>
          <p:cNvGrpSpPr/>
          <p:nvPr/>
        </p:nvGrpSpPr>
        <p:grpSpPr>
          <a:xfrm>
            <a:off x="797088" y="1549595"/>
            <a:ext cx="7549824" cy="1925172"/>
            <a:chOff x="800235" y="1549595"/>
            <a:chExt cx="7549824" cy="1925172"/>
          </a:xfrm>
        </p:grpSpPr>
        <p:sp>
          <p:nvSpPr>
            <p:cNvPr id="12" name="직사각형 11">
              <a:extLst>
                <a:ext uri="{FF2B5EF4-FFF2-40B4-BE49-F238E27FC236}">
                  <a16:creationId xmlns="" xmlns:a16="http://schemas.microsoft.com/office/drawing/2014/main" id="{9F8A8036-A3F7-45FC-BD1A-FD771DD2DF26}"/>
                </a:ext>
              </a:extLst>
            </p:cNvPr>
            <p:cNvSpPr/>
            <p:nvPr/>
          </p:nvSpPr>
          <p:spPr>
            <a:xfrm>
              <a:off x="1230628" y="1635017"/>
              <a:ext cx="668903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</a:t>
              </a:r>
              <a:r>
                <a:rPr lang="ko-KR" altLang="en-US" b="1" dirty="0" err="1">
                  <a:latin typeface="+mn-ea"/>
                </a:rPr>
                <a:t>국내∙외</a:t>
              </a:r>
              <a:r>
                <a:rPr lang="ko-KR" altLang="en-US" b="1" dirty="0">
                  <a:latin typeface="+mn-ea"/>
                </a:rPr>
                <a:t> 시장진입 및 성과창출 전략 등을 기재합니다</a:t>
              </a:r>
              <a:r>
                <a:rPr lang="en-US" altLang="ko-KR" b="1" dirty="0">
                  <a:latin typeface="+mn-ea"/>
                </a:rPr>
                <a:t>.</a:t>
              </a:r>
              <a:r>
                <a:rPr lang="ko-KR" altLang="en-US" b="1" dirty="0">
                  <a:latin typeface="+mn-ea"/>
                </a:rPr>
                <a:t> </a:t>
              </a:r>
              <a:endParaRPr lang="en-US" altLang="ko-KR" b="1" dirty="0">
                <a:latin typeface="+mn-ea"/>
              </a:endParaRP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b="1" dirty="0">
                <a:latin typeface="+mn-ea"/>
              </a:endParaRP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목표시장 규모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동향 및 성장성 등이 포함될 수 있습니다</a:t>
              </a:r>
              <a:r>
                <a:rPr lang="en-US" altLang="ko-KR" b="1" dirty="0">
                  <a:latin typeface="+mn-ea"/>
                </a:rPr>
                <a:t>.</a:t>
              </a: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b="1" dirty="0">
                <a:latin typeface="+mn-ea"/>
              </a:endParaRP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목표 고객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포지셔닝</a:t>
              </a:r>
              <a:r>
                <a:rPr lang="en-US" altLang="ko-KR" b="1" dirty="0">
                  <a:latin typeface="+mn-ea"/>
                </a:rPr>
                <a:t> </a:t>
              </a:r>
              <a:r>
                <a:rPr lang="ko-KR" altLang="en-US" b="1" dirty="0">
                  <a:latin typeface="+mn-ea"/>
                </a:rPr>
                <a:t>및 차별화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가격 및 유통 전략 등이 포함 </a:t>
              </a:r>
              <a:endParaRPr lang="en-US" altLang="ko-KR" b="1" dirty="0">
                <a:latin typeface="+mn-ea"/>
              </a:endParaRP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US" altLang="ko-KR" b="1" dirty="0">
                  <a:latin typeface="+mn-ea"/>
                </a:rPr>
                <a:t>    </a:t>
              </a:r>
              <a:r>
                <a:rPr lang="ko-KR" altLang="en-US" b="1" dirty="0">
                  <a:latin typeface="+mn-ea"/>
                </a:rPr>
                <a:t>될 수 있습니다</a:t>
              </a:r>
              <a:r>
                <a:rPr lang="en-US" altLang="ko-KR" b="1" dirty="0">
                  <a:latin typeface="+mn-ea"/>
                </a:rPr>
                <a:t>.</a:t>
              </a:r>
              <a:endParaRPr lang="ko-KR" altLang="en-US" b="1" dirty="0">
                <a:latin typeface="+mn-ea"/>
              </a:endParaRPr>
            </a:p>
          </p:txBody>
        </p:sp>
        <p:sp>
          <p:nvSpPr>
            <p:cNvPr id="13" name="왼쪽 대괄호 12">
              <a:extLst>
                <a:ext uri="{FF2B5EF4-FFF2-40B4-BE49-F238E27FC236}">
                  <a16:creationId xmlns="" xmlns:a16="http://schemas.microsoft.com/office/drawing/2014/main" id="{854414E5-46CF-47D4-8648-E4F0D77BC5A8}"/>
                </a:ext>
              </a:extLst>
            </p:cNvPr>
            <p:cNvSpPr/>
            <p:nvPr/>
          </p:nvSpPr>
          <p:spPr>
            <a:xfrm>
              <a:off x="800235" y="1549595"/>
              <a:ext cx="361774" cy="192517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왼쪽 대괄호 28">
              <a:extLst>
                <a:ext uri="{FF2B5EF4-FFF2-40B4-BE49-F238E27FC236}">
                  <a16:creationId xmlns="" xmlns:a16="http://schemas.microsoft.com/office/drawing/2014/main" id="{204195B9-D052-4DFC-90B5-DC17FC468E22}"/>
                </a:ext>
              </a:extLst>
            </p:cNvPr>
            <p:cNvSpPr/>
            <p:nvPr/>
          </p:nvSpPr>
          <p:spPr>
            <a:xfrm rot="10800000">
              <a:off x="7988285" y="1549595"/>
              <a:ext cx="361774" cy="192517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="" xmlns:a16="http://schemas.microsoft.com/office/drawing/2014/main" id="{FF337083-A701-4802-B9FF-D30FF2287254}"/>
              </a:ext>
            </a:extLst>
          </p:cNvPr>
          <p:cNvGrpSpPr/>
          <p:nvPr/>
        </p:nvGrpSpPr>
        <p:grpSpPr>
          <a:xfrm>
            <a:off x="1859535" y="3913239"/>
            <a:ext cx="5424930" cy="2141368"/>
            <a:chOff x="2442677" y="4174055"/>
            <a:chExt cx="5424930" cy="2141368"/>
          </a:xfrm>
        </p:grpSpPr>
        <p:grpSp>
          <p:nvGrpSpPr>
            <p:cNvPr id="17" name="그룹 16">
              <a:extLst>
                <a:ext uri="{FF2B5EF4-FFF2-40B4-BE49-F238E27FC236}">
                  <a16:creationId xmlns="" xmlns:a16="http://schemas.microsoft.com/office/drawing/2014/main" id="{2132BAED-ABB8-4DA6-A49B-1751DDF03B58}"/>
                </a:ext>
              </a:extLst>
            </p:cNvPr>
            <p:cNvGrpSpPr/>
            <p:nvPr/>
          </p:nvGrpSpPr>
          <p:grpSpPr>
            <a:xfrm>
              <a:off x="2442677" y="4174055"/>
              <a:ext cx="461396" cy="461396"/>
              <a:chOff x="-1019263" y="4092925"/>
              <a:chExt cx="461396" cy="461396"/>
            </a:xfrm>
          </p:grpSpPr>
          <p:sp>
            <p:nvSpPr>
              <p:cNvPr id="18" name="직사각형 17">
                <a:extLst>
                  <a:ext uri="{FF2B5EF4-FFF2-40B4-BE49-F238E27FC236}">
                    <a16:creationId xmlns="" xmlns:a16="http://schemas.microsoft.com/office/drawing/2014/main" id="{4E4CBF69-B95F-4F8A-8F3E-C5BC4AF7F513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EA2D96BD-9CC4-4D17-96AE-E11F83166EED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01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33703CAB-375D-4B99-8370-A3514946D119}"/>
                </a:ext>
              </a:extLst>
            </p:cNvPr>
            <p:cNvSpPr txBox="1"/>
            <p:nvPr/>
          </p:nvSpPr>
          <p:spPr>
            <a:xfrm>
              <a:off x="3045453" y="4204698"/>
              <a:ext cx="4152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시장의 성장성을 보여줄 수 있는 지표 기재 </a:t>
              </a:r>
            </a:p>
          </p:txBody>
        </p:sp>
        <p:grpSp>
          <p:nvGrpSpPr>
            <p:cNvPr id="21" name="그룹 20">
              <a:extLst>
                <a:ext uri="{FF2B5EF4-FFF2-40B4-BE49-F238E27FC236}">
                  <a16:creationId xmlns="" xmlns:a16="http://schemas.microsoft.com/office/drawing/2014/main" id="{A8853EA9-063A-4BE9-B144-BB676C0E6EFE}"/>
                </a:ext>
              </a:extLst>
            </p:cNvPr>
            <p:cNvGrpSpPr/>
            <p:nvPr/>
          </p:nvGrpSpPr>
          <p:grpSpPr>
            <a:xfrm>
              <a:off x="2445822" y="5222654"/>
              <a:ext cx="461396" cy="461396"/>
              <a:chOff x="-1019263" y="4092925"/>
              <a:chExt cx="461396" cy="461396"/>
            </a:xfrm>
          </p:grpSpPr>
          <p:sp>
            <p:nvSpPr>
              <p:cNvPr id="22" name="직사각형 21">
                <a:extLst>
                  <a:ext uri="{FF2B5EF4-FFF2-40B4-BE49-F238E27FC236}">
                    <a16:creationId xmlns="" xmlns:a16="http://schemas.microsoft.com/office/drawing/2014/main" id="{3E070EA4-5D35-4FB8-A08E-1ECB1478AADE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DBA426BB-041F-4659-AE48-4358A0D46075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02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A3FEDFDE-4FF1-49CD-9C57-73100F893B62}"/>
                </a:ext>
              </a:extLst>
            </p:cNvPr>
            <p:cNvSpPr txBox="1"/>
            <p:nvPr/>
          </p:nvSpPr>
          <p:spPr>
            <a:xfrm>
              <a:off x="3045453" y="5253297"/>
              <a:ext cx="39533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해당 시장 진입을 위한 동사만의 전략은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25" name="그룹 24">
              <a:extLst>
                <a:ext uri="{FF2B5EF4-FFF2-40B4-BE49-F238E27FC236}">
                  <a16:creationId xmlns="" xmlns:a16="http://schemas.microsoft.com/office/drawing/2014/main" id="{E1094C3E-D8ED-4A08-9C91-4BECAF7922C3}"/>
                </a:ext>
              </a:extLst>
            </p:cNvPr>
            <p:cNvGrpSpPr/>
            <p:nvPr/>
          </p:nvGrpSpPr>
          <p:grpSpPr>
            <a:xfrm>
              <a:off x="2448968" y="5854027"/>
              <a:ext cx="461396" cy="461396"/>
              <a:chOff x="-1019263" y="4092925"/>
              <a:chExt cx="461396" cy="461396"/>
            </a:xfrm>
          </p:grpSpPr>
          <p:sp>
            <p:nvSpPr>
              <p:cNvPr id="26" name="직사각형 25">
                <a:extLst>
                  <a:ext uri="{FF2B5EF4-FFF2-40B4-BE49-F238E27FC236}">
                    <a16:creationId xmlns="" xmlns:a16="http://schemas.microsoft.com/office/drawing/2014/main" id="{E9F98276-E9FE-4D46-89F4-961393A97E15}"/>
                  </a:ext>
                </a:extLst>
              </p:cNvPr>
              <p:cNvSpPr/>
              <p:nvPr/>
            </p:nvSpPr>
            <p:spPr>
              <a:xfrm>
                <a:off x="-1019263" y="4092925"/>
                <a:ext cx="461396" cy="46139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776BB13D-D525-46DF-B824-3F8DD8D0AF1A}"/>
                  </a:ext>
                </a:extLst>
              </p:cNvPr>
              <p:cNvSpPr txBox="1"/>
              <p:nvPr/>
            </p:nvSpPr>
            <p:spPr>
              <a:xfrm>
                <a:off x="-1019262" y="4123568"/>
                <a:ext cx="461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03</a:t>
                </a:r>
                <a:endParaRPr lang="ko-KR" altLang="en-US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DFD62A3C-6B05-4D9E-9114-95B9506EBF01}"/>
                </a:ext>
              </a:extLst>
            </p:cNvPr>
            <p:cNvSpPr txBox="1"/>
            <p:nvPr/>
          </p:nvSpPr>
          <p:spPr>
            <a:xfrm>
              <a:off x="3045453" y="5884670"/>
              <a:ext cx="4822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기술 외 마케팅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, </a:t>
              </a:r>
              <a:r>
                <a: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가격 등 기타 부문에 대한 전략은</a:t>
              </a: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="" xmlns:a16="http://schemas.microsoft.com/office/drawing/2014/main" id="{909BFCD4-AF29-42D7-8718-1EA56FEC001E}"/>
                </a:ext>
              </a:extLst>
            </p:cNvPr>
            <p:cNvSpPr/>
            <p:nvPr/>
          </p:nvSpPr>
          <p:spPr>
            <a:xfrm>
              <a:off x="3045453" y="4540720"/>
              <a:ext cx="2763898" cy="422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- </a:t>
              </a:r>
              <a:r>
                <a:rPr lang="ko-KR" altLang="en-US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매출 </a:t>
              </a:r>
              <a:r>
                <a:rPr lang="en-US" altLang="ko-KR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/ </a:t>
              </a:r>
              <a:r>
                <a:rPr lang="ko-KR" altLang="en-US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규모 </a:t>
              </a:r>
              <a:r>
                <a:rPr lang="en-US" altLang="ko-KR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/ </a:t>
              </a:r>
              <a:r>
                <a:rPr lang="ko-KR" altLang="en-US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유저 </a:t>
              </a:r>
              <a:r>
                <a:rPr lang="en-US" altLang="ko-KR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/ </a:t>
              </a:r>
              <a:r>
                <a:rPr lang="ko-KR" altLang="en-US" sz="1600" dirty="0"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트래픽 등</a:t>
              </a:r>
              <a:endParaRPr lang="en-US" altLang="ko-KR" sz="1600" dirty="0"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90709CAF-72C8-4AF7-AC56-88F456533DD2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EC155836-F0BB-4439-8404-29EF74724A6A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07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21479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ECCE26-BA34-48B8-937E-3D24001F00A4}"/>
              </a:ext>
            </a:extLst>
          </p:cNvPr>
          <p:cNvSpPr txBox="1"/>
          <p:nvPr/>
        </p:nvSpPr>
        <p:spPr>
          <a:xfrm>
            <a:off x="2582761" y="575297"/>
            <a:ext cx="3978479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6.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경쟁력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(Competition)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="" xmlns:a16="http://schemas.microsoft.com/office/drawing/2014/main" id="{3E88EAFC-0A61-4084-ACDE-08E5F033E10A}"/>
              </a:ext>
            </a:extLst>
          </p:cNvPr>
          <p:cNvCxnSpPr>
            <a:cxnSpLocks/>
          </p:cNvCxnSpPr>
          <p:nvPr/>
        </p:nvCxnSpPr>
        <p:spPr>
          <a:xfrm>
            <a:off x="0" y="806129"/>
            <a:ext cx="2399251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582ED922-0884-4789-A233-8E531100B392}"/>
              </a:ext>
            </a:extLst>
          </p:cNvPr>
          <p:cNvGrpSpPr/>
          <p:nvPr/>
        </p:nvGrpSpPr>
        <p:grpSpPr>
          <a:xfrm>
            <a:off x="789027" y="1209437"/>
            <a:ext cx="7565946" cy="2941760"/>
            <a:chOff x="780966" y="1292683"/>
            <a:chExt cx="7565946" cy="2941760"/>
          </a:xfrm>
        </p:grpSpPr>
        <p:sp>
          <p:nvSpPr>
            <p:cNvPr id="12" name="직사각형 11">
              <a:extLst>
                <a:ext uri="{FF2B5EF4-FFF2-40B4-BE49-F238E27FC236}">
                  <a16:creationId xmlns="" xmlns:a16="http://schemas.microsoft.com/office/drawing/2014/main" id="{9F8A8036-A3F7-45FC-BD1A-FD771DD2DF26}"/>
                </a:ext>
              </a:extLst>
            </p:cNvPr>
            <p:cNvSpPr/>
            <p:nvPr/>
          </p:nvSpPr>
          <p:spPr>
            <a:xfrm>
              <a:off x="1255335" y="1372121"/>
              <a:ext cx="6798095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defRPr/>
              </a:pPr>
              <a:r>
                <a:rPr lang="ko-KR" altLang="en-US" b="1" dirty="0">
                  <a:latin typeface="+mn-ea"/>
                </a:rPr>
                <a:t>▶ 경쟁업체 비교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우위요소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차별화 전략 등을 기재합니다</a:t>
              </a:r>
              <a:r>
                <a:rPr lang="en-US" altLang="ko-KR" b="1" dirty="0">
                  <a:latin typeface="+mn-ea"/>
                </a:rPr>
                <a:t>.</a:t>
              </a: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sz="800" b="1" dirty="0">
                <a:latin typeface="+mn-ea"/>
              </a:endParaRPr>
            </a:p>
            <a:p>
              <a:pPr algn="just"/>
              <a:r>
                <a:rPr lang="ko-KR" altLang="en-US" b="1" dirty="0">
                  <a:latin typeface="+mn-ea"/>
                </a:rPr>
                <a:t>▶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개발 경험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과거의 사업 경험 등을 기재합니다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.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 </a:t>
              </a: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sz="800" b="1" dirty="0">
                <a:latin typeface="+mn-ea"/>
              </a:endParaRPr>
            </a:p>
            <a:p>
              <a:pPr algn="just"/>
              <a:r>
                <a:rPr lang="ko-KR" altLang="en-US" b="1" dirty="0">
                  <a:latin typeface="+mn-ea"/>
                </a:rPr>
                <a:t>▶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회사의 경쟁력 뿐만 아니라 약점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위험관리 방안 등을 포함될    </a:t>
              </a:r>
              <a:endParaRPr lang="en-US" altLang="ko-KR" b="1" dirty="0">
                <a:solidFill>
                  <a:srgbClr val="000000"/>
                </a:solidFill>
                <a:latin typeface="+mn-ea"/>
              </a:endParaRPr>
            </a:p>
            <a:p>
              <a:pPr algn="just"/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   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수 있습니다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.</a:t>
              </a:r>
            </a:p>
            <a:p>
              <a:pPr algn="just"/>
              <a:endParaRPr lang="en-US" altLang="ko-KR" sz="800" b="1" dirty="0">
                <a:solidFill>
                  <a:srgbClr val="000000"/>
                </a:solidFill>
                <a:latin typeface="+mn-ea"/>
              </a:endParaRPr>
            </a:p>
            <a:p>
              <a:pPr algn="just"/>
              <a:r>
                <a:rPr lang="ko-KR" altLang="en-US" b="1" dirty="0">
                  <a:latin typeface="+mn-ea"/>
                </a:rPr>
                <a:t>▶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강점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약점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위기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기회 등을 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SWOT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분석으로 나타낼 수 있으나 </a:t>
              </a:r>
              <a:endParaRPr lang="en-US" altLang="ko-KR" b="1" dirty="0">
                <a:solidFill>
                  <a:srgbClr val="000000"/>
                </a:solidFill>
                <a:latin typeface="+mn-ea"/>
              </a:endParaRPr>
            </a:p>
            <a:p>
              <a:pPr algn="just"/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    원론적 수준의 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SWOT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분석은 지양해주십시오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.</a:t>
              </a:r>
            </a:p>
            <a:p>
              <a:pPr algn="just"/>
              <a:endParaRPr lang="en-US" altLang="ko-KR" sz="800" b="1" dirty="0">
                <a:solidFill>
                  <a:srgbClr val="000000"/>
                </a:solidFill>
                <a:latin typeface="+mn-ea"/>
              </a:endParaRPr>
            </a:p>
            <a:p>
              <a:pPr algn="just"/>
              <a:r>
                <a:rPr lang="ko-KR" altLang="en-US" b="1" dirty="0">
                  <a:latin typeface="+mn-ea"/>
                </a:rPr>
                <a:t>▶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경쟁 업체 및 제품에 대한 분석 수준과 시장점유율을 높일 수 </a:t>
              </a:r>
              <a:endParaRPr lang="en-US" altLang="ko-KR" b="1" dirty="0">
                <a:solidFill>
                  <a:srgbClr val="000000"/>
                </a:solidFill>
                <a:latin typeface="+mn-ea"/>
              </a:endParaRPr>
            </a:p>
            <a:p>
              <a:pPr algn="just"/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    </a:t>
              </a:r>
              <a:r>
                <a:rPr lang="ko-KR" altLang="en-US" b="1" dirty="0">
                  <a:solidFill>
                    <a:srgbClr val="000000"/>
                  </a:solidFill>
                  <a:latin typeface="+mn-ea"/>
                </a:rPr>
                <a:t>있는 방안 등도 포함될 수 있습니다</a:t>
              </a:r>
              <a:r>
                <a:rPr lang="en-US" altLang="ko-KR" b="1" dirty="0">
                  <a:solidFill>
                    <a:srgbClr val="000000"/>
                  </a:solidFill>
                  <a:latin typeface="+mn-ea"/>
                </a:rPr>
                <a:t>.</a:t>
              </a:r>
              <a:endParaRPr lang="ko-KR" altLang="en-US" b="1" dirty="0">
                <a:latin typeface="+mn-ea"/>
              </a:endParaRPr>
            </a:p>
          </p:txBody>
        </p:sp>
        <p:sp>
          <p:nvSpPr>
            <p:cNvPr id="13" name="왼쪽 대괄호 12">
              <a:extLst>
                <a:ext uri="{FF2B5EF4-FFF2-40B4-BE49-F238E27FC236}">
                  <a16:creationId xmlns="" xmlns:a16="http://schemas.microsoft.com/office/drawing/2014/main" id="{854414E5-46CF-47D4-8648-E4F0D77BC5A8}"/>
                </a:ext>
              </a:extLst>
            </p:cNvPr>
            <p:cNvSpPr/>
            <p:nvPr/>
          </p:nvSpPr>
          <p:spPr>
            <a:xfrm>
              <a:off x="780966" y="1292683"/>
              <a:ext cx="361774" cy="2941755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왼쪽 대괄호 28">
              <a:extLst>
                <a:ext uri="{FF2B5EF4-FFF2-40B4-BE49-F238E27FC236}">
                  <a16:creationId xmlns="" xmlns:a16="http://schemas.microsoft.com/office/drawing/2014/main" id="{204195B9-D052-4DFC-90B5-DC17FC468E22}"/>
                </a:ext>
              </a:extLst>
            </p:cNvPr>
            <p:cNvSpPr/>
            <p:nvPr/>
          </p:nvSpPr>
          <p:spPr>
            <a:xfrm rot="10800000">
              <a:off x="7985138" y="1292683"/>
              <a:ext cx="361774" cy="294175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90709CAF-72C8-4AF7-AC56-88F456533DD2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5" name="직선 연결선 34">
            <a:extLst>
              <a:ext uri="{FF2B5EF4-FFF2-40B4-BE49-F238E27FC236}">
                <a16:creationId xmlns="" xmlns:a16="http://schemas.microsoft.com/office/drawing/2014/main" id="{BB35D014-3BA0-4B75-B3B1-83901F16DD2C}"/>
              </a:ext>
            </a:extLst>
          </p:cNvPr>
          <p:cNvCxnSpPr>
            <a:cxnSpLocks/>
          </p:cNvCxnSpPr>
          <p:nvPr/>
        </p:nvCxnSpPr>
        <p:spPr>
          <a:xfrm>
            <a:off x="6744749" y="806129"/>
            <a:ext cx="2399251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>
            <a:extLst>
              <a:ext uri="{FF2B5EF4-FFF2-40B4-BE49-F238E27FC236}">
                <a16:creationId xmlns="" xmlns:a16="http://schemas.microsoft.com/office/drawing/2014/main" id="{29BD3DCE-2258-4FDB-BCAB-AA56011D2464}"/>
              </a:ext>
            </a:extLst>
          </p:cNvPr>
          <p:cNvGrpSpPr/>
          <p:nvPr/>
        </p:nvGrpSpPr>
        <p:grpSpPr>
          <a:xfrm>
            <a:off x="2265288" y="4366769"/>
            <a:ext cx="4613425" cy="1757595"/>
            <a:chOff x="2474812" y="4366769"/>
            <a:chExt cx="4613425" cy="1757595"/>
          </a:xfrm>
        </p:grpSpPr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999053A4-9246-472B-8419-05239C8FDFEA}"/>
                </a:ext>
              </a:extLst>
            </p:cNvPr>
            <p:cNvSpPr txBox="1"/>
            <p:nvPr/>
          </p:nvSpPr>
          <p:spPr>
            <a:xfrm>
              <a:off x="3054761" y="4400936"/>
              <a:ext cx="33137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동사의 핵심 기술을 보유한 타기업은</a:t>
              </a:r>
              <a:r>
                <a:rPr lang="en-US" altLang="ko-KR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81FF54F2-6AD1-4CAA-8EE1-A0C8A8431101}"/>
                </a:ext>
              </a:extLst>
            </p:cNvPr>
            <p:cNvSpPr txBox="1"/>
            <p:nvPr/>
          </p:nvSpPr>
          <p:spPr>
            <a:xfrm>
              <a:off x="3054761" y="4858390"/>
              <a:ext cx="33137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경쟁사 대비 동사 기술만의 차별점은</a:t>
              </a:r>
              <a:r>
                <a:rPr lang="en-US" altLang="ko-KR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BB14DB5C-FBC1-478D-861C-DA852EA434D7}"/>
                </a:ext>
              </a:extLst>
            </p:cNvPr>
            <p:cNvSpPr txBox="1"/>
            <p:nvPr/>
          </p:nvSpPr>
          <p:spPr>
            <a:xfrm>
              <a:off x="3054761" y="5315844"/>
              <a:ext cx="26997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약점을 보완하기 위한 전략은</a:t>
              </a:r>
              <a:r>
                <a:rPr lang="en-US" altLang="ko-KR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D4781A57-1042-4D88-B296-F9474458C3D0}"/>
                </a:ext>
              </a:extLst>
            </p:cNvPr>
            <p:cNvSpPr txBox="1"/>
            <p:nvPr/>
          </p:nvSpPr>
          <p:spPr>
            <a:xfrm>
              <a:off x="3054761" y="5773299"/>
              <a:ext cx="40334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동사가 보유한 기술에 대한 </a:t>
              </a:r>
              <a:r>
                <a:rPr lang="en-US" altLang="ko-KR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R&amp;D </a:t>
              </a:r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수행 이력은</a:t>
              </a:r>
              <a:r>
                <a:rPr lang="en-US" altLang="ko-KR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?</a:t>
              </a:r>
              <a:endPara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="" xmlns:a16="http://schemas.microsoft.com/office/drawing/2014/main" id="{CACD43FE-BF9A-40E3-B9E4-296011DEC315}"/>
                </a:ext>
              </a:extLst>
            </p:cNvPr>
            <p:cNvGrpSpPr/>
            <p:nvPr/>
          </p:nvGrpSpPr>
          <p:grpSpPr>
            <a:xfrm>
              <a:off x="2474812" y="4366769"/>
              <a:ext cx="461395" cy="371656"/>
              <a:chOff x="-1157439" y="3829677"/>
              <a:chExt cx="461395" cy="371656"/>
            </a:xfrm>
          </p:grpSpPr>
          <p:sp>
            <p:nvSpPr>
              <p:cNvPr id="59" name="직사각형 58">
                <a:extLst>
                  <a:ext uri="{FF2B5EF4-FFF2-40B4-BE49-F238E27FC236}">
                    <a16:creationId xmlns="" xmlns:a16="http://schemas.microsoft.com/office/drawing/2014/main" id="{4532242D-9F54-484D-8FD3-EC11E6ED341B}"/>
                  </a:ext>
                </a:extLst>
              </p:cNvPr>
              <p:cNvSpPr/>
              <p:nvPr/>
            </p:nvSpPr>
            <p:spPr>
              <a:xfrm>
                <a:off x="-1112570" y="3829677"/>
                <a:ext cx="371656" cy="37165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168DDDD2-3859-4715-BD52-BACD401FCEA9}"/>
                  </a:ext>
                </a:extLst>
              </p:cNvPr>
              <p:cNvSpPr txBox="1"/>
              <p:nvPr/>
            </p:nvSpPr>
            <p:spPr>
              <a:xfrm>
                <a:off x="-1157439" y="3846228"/>
                <a:ext cx="461395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01</a:t>
                </a:r>
                <a:endParaRPr lang="ko-KR" altLang="en-US" sz="1600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grpSp>
          <p:nvGrpSpPr>
            <p:cNvPr id="76" name="그룹 75">
              <a:extLst>
                <a:ext uri="{FF2B5EF4-FFF2-40B4-BE49-F238E27FC236}">
                  <a16:creationId xmlns="" xmlns:a16="http://schemas.microsoft.com/office/drawing/2014/main" id="{185AA413-7589-45A9-992E-2B96D68ABF17}"/>
                </a:ext>
              </a:extLst>
            </p:cNvPr>
            <p:cNvGrpSpPr/>
            <p:nvPr/>
          </p:nvGrpSpPr>
          <p:grpSpPr>
            <a:xfrm>
              <a:off x="2474812" y="4828749"/>
              <a:ext cx="461395" cy="371656"/>
              <a:chOff x="-1157439" y="3829677"/>
              <a:chExt cx="461395" cy="371656"/>
            </a:xfrm>
          </p:grpSpPr>
          <p:sp>
            <p:nvSpPr>
              <p:cNvPr id="77" name="직사각형 76">
                <a:extLst>
                  <a:ext uri="{FF2B5EF4-FFF2-40B4-BE49-F238E27FC236}">
                    <a16:creationId xmlns="" xmlns:a16="http://schemas.microsoft.com/office/drawing/2014/main" id="{ABBFCED1-CD43-459E-BDBE-ACA35679B6DF}"/>
                  </a:ext>
                </a:extLst>
              </p:cNvPr>
              <p:cNvSpPr/>
              <p:nvPr/>
            </p:nvSpPr>
            <p:spPr>
              <a:xfrm>
                <a:off x="-1112570" y="3829677"/>
                <a:ext cx="371656" cy="37165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="" xmlns:a16="http://schemas.microsoft.com/office/drawing/2014/main" id="{9CE3FACC-5B0D-40C1-9B24-02EC14480A6B}"/>
                  </a:ext>
                </a:extLst>
              </p:cNvPr>
              <p:cNvSpPr txBox="1"/>
              <p:nvPr/>
            </p:nvSpPr>
            <p:spPr>
              <a:xfrm>
                <a:off x="-1157439" y="3846228"/>
                <a:ext cx="461395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02</a:t>
                </a:r>
                <a:endParaRPr lang="ko-KR" altLang="en-US" sz="1600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grpSp>
          <p:nvGrpSpPr>
            <p:cNvPr id="79" name="그룹 78">
              <a:extLst>
                <a:ext uri="{FF2B5EF4-FFF2-40B4-BE49-F238E27FC236}">
                  <a16:creationId xmlns="" xmlns:a16="http://schemas.microsoft.com/office/drawing/2014/main" id="{33C09D05-2D1F-4B62-9154-763F673104AC}"/>
                </a:ext>
              </a:extLst>
            </p:cNvPr>
            <p:cNvGrpSpPr/>
            <p:nvPr/>
          </p:nvGrpSpPr>
          <p:grpSpPr>
            <a:xfrm>
              <a:off x="2474812" y="5290729"/>
              <a:ext cx="461395" cy="371656"/>
              <a:chOff x="-1157439" y="3829677"/>
              <a:chExt cx="461395" cy="371656"/>
            </a:xfrm>
          </p:grpSpPr>
          <p:sp>
            <p:nvSpPr>
              <p:cNvPr id="80" name="직사각형 79">
                <a:extLst>
                  <a:ext uri="{FF2B5EF4-FFF2-40B4-BE49-F238E27FC236}">
                    <a16:creationId xmlns="" xmlns:a16="http://schemas.microsoft.com/office/drawing/2014/main" id="{37463B38-FABD-4146-A82C-B06BDF80F932}"/>
                  </a:ext>
                </a:extLst>
              </p:cNvPr>
              <p:cNvSpPr/>
              <p:nvPr/>
            </p:nvSpPr>
            <p:spPr>
              <a:xfrm>
                <a:off x="-1112570" y="3829677"/>
                <a:ext cx="371656" cy="37165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="" xmlns:a16="http://schemas.microsoft.com/office/drawing/2014/main" id="{37ACE245-64FE-4577-854A-0C33BAE53802}"/>
                  </a:ext>
                </a:extLst>
              </p:cNvPr>
              <p:cNvSpPr txBox="1"/>
              <p:nvPr/>
            </p:nvSpPr>
            <p:spPr>
              <a:xfrm>
                <a:off x="-1157439" y="3846228"/>
                <a:ext cx="461395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03</a:t>
                </a:r>
                <a:endParaRPr lang="ko-KR" altLang="en-US" sz="1600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  <p:grpSp>
          <p:nvGrpSpPr>
            <p:cNvPr id="82" name="그룹 81">
              <a:extLst>
                <a:ext uri="{FF2B5EF4-FFF2-40B4-BE49-F238E27FC236}">
                  <a16:creationId xmlns="" xmlns:a16="http://schemas.microsoft.com/office/drawing/2014/main" id="{06F5760C-944F-468B-97D9-6A88AF5CFD1F}"/>
                </a:ext>
              </a:extLst>
            </p:cNvPr>
            <p:cNvGrpSpPr/>
            <p:nvPr/>
          </p:nvGrpSpPr>
          <p:grpSpPr>
            <a:xfrm>
              <a:off x="2474812" y="5752708"/>
              <a:ext cx="461395" cy="371656"/>
              <a:chOff x="-1157439" y="3829677"/>
              <a:chExt cx="461395" cy="371656"/>
            </a:xfrm>
          </p:grpSpPr>
          <p:sp>
            <p:nvSpPr>
              <p:cNvPr id="83" name="직사각형 82">
                <a:extLst>
                  <a:ext uri="{FF2B5EF4-FFF2-40B4-BE49-F238E27FC236}">
                    <a16:creationId xmlns="" xmlns:a16="http://schemas.microsoft.com/office/drawing/2014/main" id="{74ECA944-F47F-4988-954E-72938B618CED}"/>
                  </a:ext>
                </a:extLst>
              </p:cNvPr>
              <p:cNvSpPr/>
              <p:nvPr/>
            </p:nvSpPr>
            <p:spPr>
              <a:xfrm>
                <a:off x="-1112570" y="3829677"/>
                <a:ext cx="371656" cy="37165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="" xmlns:a16="http://schemas.microsoft.com/office/drawing/2014/main" id="{67E9F989-55AA-4804-8C44-2D118AEEF1A2}"/>
                  </a:ext>
                </a:extLst>
              </p:cNvPr>
              <p:cNvSpPr txBox="1"/>
              <p:nvPr/>
            </p:nvSpPr>
            <p:spPr>
              <a:xfrm>
                <a:off x="-1157439" y="3846228"/>
                <a:ext cx="461395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/>
                    </a:solidFill>
                    <a:latin typeface="카이겐고딕 KR Bold" panose="020B0802020203020207" pitchFamily="34" charset="-128"/>
                    <a:ea typeface="카이겐고딕 KR Bold" panose="020B0802020203020207" pitchFamily="34" charset="-128"/>
                  </a:rPr>
                  <a:t>04</a:t>
                </a:r>
                <a:endParaRPr lang="ko-KR" altLang="en-US" sz="1600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endParaRPr>
              </a:p>
            </p:txBody>
          </p:sp>
        </p:grpSp>
      </p:grp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47E80BF8-466C-41A0-BB46-B5DB00459BDA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08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03218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ECCE26-BA34-48B8-937E-3D24001F00A4}"/>
              </a:ext>
            </a:extLst>
          </p:cNvPr>
          <p:cNvSpPr txBox="1"/>
          <p:nvPr/>
        </p:nvSpPr>
        <p:spPr>
          <a:xfrm>
            <a:off x="1600200" y="588964"/>
            <a:ext cx="5943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7. </a:t>
            </a:r>
            <a:r>
              <a:rPr lang="ko-KR" altLang="en-US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팀 구성 </a:t>
            </a:r>
            <a:r>
              <a:rPr lang="en-US" altLang="ko-KR" sz="2400" b="1" dirty="0">
                <a:latin typeface="카이겐고딕 KR Heavy" panose="020B0902020203020207" pitchFamily="34" charset="-128"/>
                <a:ea typeface="카이겐고딕 KR Heavy" panose="020B0902020203020207" pitchFamily="34" charset="-128"/>
              </a:rPr>
              <a:t>(Team)</a:t>
            </a:r>
          </a:p>
          <a:p>
            <a:pPr algn="ctr"/>
            <a:endParaRPr lang="en-US" altLang="ko-KR" sz="2400" b="1" dirty="0">
              <a:latin typeface="카이겐고딕 KR Heavy" panose="020B0902020203020207" pitchFamily="34" charset="-128"/>
              <a:ea typeface="카이겐고딕 KR Heavy" panose="020B0902020203020207" pitchFamily="34" charset="-128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="" xmlns:a16="http://schemas.microsoft.com/office/drawing/2014/main" id="{3E88EAFC-0A61-4084-ACDE-08E5F033E10A}"/>
              </a:ext>
            </a:extLst>
          </p:cNvPr>
          <p:cNvCxnSpPr>
            <a:cxnSpLocks/>
          </p:cNvCxnSpPr>
          <p:nvPr/>
        </p:nvCxnSpPr>
        <p:spPr>
          <a:xfrm>
            <a:off x="0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7CC797F0-AA21-4F93-8304-280D25F0900A}"/>
              </a:ext>
            </a:extLst>
          </p:cNvPr>
          <p:cNvCxnSpPr>
            <a:cxnSpLocks/>
          </p:cNvCxnSpPr>
          <p:nvPr/>
        </p:nvCxnSpPr>
        <p:spPr>
          <a:xfrm>
            <a:off x="6367244" y="809537"/>
            <a:ext cx="2776756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그룹 31">
            <a:extLst>
              <a:ext uri="{FF2B5EF4-FFF2-40B4-BE49-F238E27FC236}">
                <a16:creationId xmlns="" xmlns:a16="http://schemas.microsoft.com/office/drawing/2014/main" id="{57BAADD4-0015-46BC-82B9-648E55DEF9F9}"/>
              </a:ext>
            </a:extLst>
          </p:cNvPr>
          <p:cNvGrpSpPr/>
          <p:nvPr/>
        </p:nvGrpSpPr>
        <p:grpSpPr>
          <a:xfrm>
            <a:off x="897531" y="1768514"/>
            <a:ext cx="7549824" cy="1364522"/>
            <a:chOff x="800235" y="1549595"/>
            <a:chExt cx="7549824" cy="1925172"/>
          </a:xfrm>
        </p:grpSpPr>
        <p:sp>
          <p:nvSpPr>
            <p:cNvPr id="12" name="직사각형 11">
              <a:extLst>
                <a:ext uri="{FF2B5EF4-FFF2-40B4-BE49-F238E27FC236}">
                  <a16:creationId xmlns="" xmlns:a16="http://schemas.microsoft.com/office/drawing/2014/main" id="{9F8A8036-A3F7-45FC-BD1A-FD771DD2DF26}"/>
                </a:ext>
              </a:extLst>
            </p:cNvPr>
            <p:cNvSpPr/>
            <p:nvPr/>
          </p:nvSpPr>
          <p:spPr>
            <a:xfrm>
              <a:off x="1391525" y="1794795"/>
              <a:ext cx="668903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대표자 및 팀원의 경험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기술력</a:t>
              </a:r>
              <a:r>
                <a:rPr lang="en-US" altLang="ko-KR" b="1" dirty="0">
                  <a:latin typeface="+mn-ea"/>
                </a:rPr>
                <a:t>, </a:t>
              </a:r>
              <a:r>
                <a:rPr lang="ko-KR" altLang="en-US" b="1" dirty="0">
                  <a:latin typeface="+mn-ea"/>
                </a:rPr>
                <a:t>노하우 등을 기재합니다</a:t>
              </a:r>
              <a:r>
                <a:rPr lang="en-US" altLang="ko-KR" b="1" dirty="0">
                  <a:latin typeface="+mn-ea"/>
                </a:rPr>
                <a:t>.</a:t>
              </a: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US" altLang="ko-KR" b="1" dirty="0">
                <a:latin typeface="+mn-ea"/>
              </a:endParaRPr>
            </a:p>
            <a:p>
              <a:pPr marL="285750" lvl="0" indent="-285750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ko-KR" altLang="en-US" b="1" dirty="0">
                  <a:latin typeface="+mn-ea"/>
                </a:rPr>
                <a:t>▶ 경영체의 현황을 간략하고 핵심적으로 설명합니다</a:t>
              </a:r>
              <a:r>
                <a:rPr lang="en-US" altLang="ko-KR" b="1" dirty="0">
                  <a:latin typeface="+mn-ea"/>
                </a:rPr>
                <a:t>.</a:t>
              </a:r>
            </a:p>
          </p:txBody>
        </p:sp>
        <p:sp>
          <p:nvSpPr>
            <p:cNvPr id="13" name="왼쪽 대괄호 12">
              <a:extLst>
                <a:ext uri="{FF2B5EF4-FFF2-40B4-BE49-F238E27FC236}">
                  <a16:creationId xmlns="" xmlns:a16="http://schemas.microsoft.com/office/drawing/2014/main" id="{854414E5-46CF-47D4-8648-E4F0D77BC5A8}"/>
                </a:ext>
              </a:extLst>
            </p:cNvPr>
            <p:cNvSpPr/>
            <p:nvPr/>
          </p:nvSpPr>
          <p:spPr>
            <a:xfrm>
              <a:off x="800235" y="1549595"/>
              <a:ext cx="361774" cy="192517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왼쪽 대괄호 28">
              <a:extLst>
                <a:ext uri="{FF2B5EF4-FFF2-40B4-BE49-F238E27FC236}">
                  <a16:creationId xmlns="" xmlns:a16="http://schemas.microsoft.com/office/drawing/2014/main" id="{204195B9-D052-4DFC-90B5-DC17FC468E22}"/>
                </a:ext>
              </a:extLst>
            </p:cNvPr>
            <p:cNvSpPr/>
            <p:nvPr/>
          </p:nvSpPr>
          <p:spPr>
            <a:xfrm rot="10800000">
              <a:off x="7988285" y="1549595"/>
              <a:ext cx="361774" cy="1925172"/>
            </a:xfrm>
            <a:prstGeom prst="leftBracket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90709CAF-72C8-4AF7-AC56-88F456533DD2}"/>
              </a:ext>
            </a:extLst>
          </p:cNvPr>
          <p:cNvSpPr/>
          <p:nvPr/>
        </p:nvSpPr>
        <p:spPr>
          <a:xfrm>
            <a:off x="0" y="6493079"/>
            <a:ext cx="9144000" cy="3649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>
            <a:extLst>
              <a:ext uri="{FF2B5EF4-FFF2-40B4-BE49-F238E27FC236}">
                <a16:creationId xmlns="" xmlns:a16="http://schemas.microsoft.com/office/drawing/2014/main" id="{F7D8A468-0E0F-45AB-96FB-D23E21691831}"/>
              </a:ext>
            </a:extLst>
          </p:cNvPr>
          <p:cNvGrpSpPr/>
          <p:nvPr/>
        </p:nvGrpSpPr>
        <p:grpSpPr>
          <a:xfrm>
            <a:off x="1651217" y="3692037"/>
            <a:ext cx="461396" cy="461396"/>
            <a:chOff x="-1019263" y="4092925"/>
            <a:chExt cx="461396" cy="461396"/>
          </a:xfrm>
        </p:grpSpPr>
        <p:sp>
          <p:nvSpPr>
            <p:cNvPr id="36" name="직사각형 35">
              <a:extLst>
                <a:ext uri="{FF2B5EF4-FFF2-40B4-BE49-F238E27FC236}">
                  <a16:creationId xmlns="" xmlns:a16="http://schemas.microsoft.com/office/drawing/2014/main" id="{20E8640E-4FCB-4D62-B5FC-73C86D39AF2A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2C11FAEC-FE74-4A84-BBD7-286F3AC15803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01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A66470B6-DD8A-4D46-9107-2832A65DE5EF}"/>
              </a:ext>
            </a:extLst>
          </p:cNvPr>
          <p:cNvSpPr txBox="1"/>
          <p:nvPr/>
        </p:nvSpPr>
        <p:spPr>
          <a:xfrm>
            <a:off x="2253993" y="3722680"/>
            <a:ext cx="311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CEO, CTO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에 대한 간략한 소개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="" xmlns:a16="http://schemas.microsoft.com/office/drawing/2014/main" id="{E685FD5A-9341-4857-9CEB-DD2E3617B9F6}"/>
              </a:ext>
            </a:extLst>
          </p:cNvPr>
          <p:cNvGrpSpPr/>
          <p:nvPr/>
        </p:nvGrpSpPr>
        <p:grpSpPr>
          <a:xfrm>
            <a:off x="1654362" y="4323411"/>
            <a:ext cx="461396" cy="461396"/>
            <a:chOff x="-1019263" y="4092925"/>
            <a:chExt cx="461396" cy="461396"/>
          </a:xfrm>
        </p:grpSpPr>
        <p:sp>
          <p:nvSpPr>
            <p:cNvPr id="40" name="직사각형 39">
              <a:extLst>
                <a:ext uri="{FF2B5EF4-FFF2-40B4-BE49-F238E27FC236}">
                  <a16:creationId xmlns="" xmlns:a16="http://schemas.microsoft.com/office/drawing/2014/main" id="{B462CD26-48F6-4C18-A41B-6A38696F190F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A993C287-A2CA-4584-A008-63033ABD3E93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02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591C2AD3-522B-4A2A-B5BC-2177C162803C}"/>
              </a:ext>
            </a:extLst>
          </p:cNvPr>
          <p:cNvSpPr txBox="1"/>
          <p:nvPr/>
        </p:nvSpPr>
        <p:spPr>
          <a:xfrm>
            <a:off x="2253993" y="4354054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핵심 멤버 이력 기재</a:t>
            </a:r>
          </a:p>
        </p:txBody>
      </p:sp>
      <p:grpSp>
        <p:nvGrpSpPr>
          <p:cNvPr id="43" name="그룹 42">
            <a:extLst>
              <a:ext uri="{FF2B5EF4-FFF2-40B4-BE49-F238E27FC236}">
                <a16:creationId xmlns="" xmlns:a16="http://schemas.microsoft.com/office/drawing/2014/main" id="{BFF9F8F2-62A3-4B16-B32A-908896FEC320}"/>
              </a:ext>
            </a:extLst>
          </p:cNvPr>
          <p:cNvGrpSpPr/>
          <p:nvPr/>
        </p:nvGrpSpPr>
        <p:grpSpPr>
          <a:xfrm>
            <a:off x="1657508" y="4954784"/>
            <a:ext cx="461396" cy="461396"/>
            <a:chOff x="-1019263" y="4092925"/>
            <a:chExt cx="461396" cy="461396"/>
          </a:xfrm>
        </p:grpSpPr>
        <p:sp>
          <p:nvSpPr>
            <p:cNvPr id="44" name="직사각형 43">
              <a:extLst>
                <a:ext uri="{FF2B5EF4-FFF2-40B4-BE49-F238E27FC236}">
                  <a16:creationId xmlns="" xmlns:a16="http://schemas.microsoft.com/office/drawing/2014/main" id="{DB393EE1-B6EF-47EE-87CF-70021AC95A32}"/>
                </a:ext>
              </a:extLst>
            </p:cNvPr>
            <p:cNvSpPr/>
            <p:nvPr/>
          </p:nvSpPr>
          <p:spPr>
            <a:xfrm>
              <a:off x="-1019263" y="4092925"/>
              <a:ext cx="461396" cy="4613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42B91D94-58EC-436C-90C7-7A3046246929}"/>
                </a:ext>
              </a:extLst>
            </p:cNvPr>
            <p:cNvSpPr txBox="1"/>
            <p:nvPr/>
          </p:nvSpPr>
          <p:spPr>
            <a:xfrm>
              <a:off x="-1019262" y="4123568"/>
              <a:ext cx="461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카이겐고딕 KR Bold" panose="020B0802020203020207" pitchFamily="34" charset="-128"/>
                  <a:ea typeface="카이겐고딕 KR Bold" panose="020B0802020203020207" pitchFamily="34" charset="-128"/>
                </a:rPr>
                <a:t>03</a:t>
              </a:r>
              <a:endParaRPr lang="ko-KR" altLang="en-US" dirty="0">
                <a:solidFill>
                  <a:schemeClr val="bg1"/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96B53177-C684-4C4F-97A2-74F2ED13598E}"/>
              </a:ext>
            </a:extLst>
          </p:cNvPr>
          <p:cNvSpPr txBox="1"/>
          <p:nvPr/>
        </p:nvSpPr>
        <p:spPr>
          <a:xfrm>
            <a:off x="2253993" y="4985427"/>
            <a:ext cx="363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추가 채용 예정인 핵심 멤버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해당 시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)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카이겐고딕 KR Bold" panose="020B0802020203020207" pitchFamily="34" charset="-128"/>
              <a:ea typeface="카이겐고딕 KR Bold" panose="020B0802020203020207" pitchFamily="34" charset="-12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8D2D6D55-CCE5-4048-9E4C-CE1209965014}"/>
              </a:ext>
            </a:extLst>
          </p:cNvPr>
          <p:cNvSpPr txBox="1"/>
          <p:nvPr/>
        </p:nvSpPr>
        <p:spPr>
          <a:xfrm>
            <a:off x="1598167" y="5615618"/>
            <a:ext cx="615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ea"/>
              </a:rPr>
              <a:t>※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카이겐고딕 KR Bold" panose="020B0802020203020207" pitchFamily="34" charset="-128"/>
                <a:ea typeface="카이겐고딕 KR Bold" panose="020B0802020203020207" pitchFamily="34" charset="-128"/>
              </a:rPr>
              <a:t>동사의 기업과 기술에 관련이 있는 이력 및 내용으로 기술할 것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2BBF2B19-58B2-403D-A993-49C3955054A3}"/>
              </a:ext>
            </a:extLst>
          </p:cNvPr>
          <p:cNvSpPr txBox="1"/>
          <p:nvPr/>
        </p:nvSpPr>
        <p:spPr>
          <a:xfrm>
            <a:off x="8682607" y="6537040"/>
            <a:ext cx="3439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09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44795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1098</TotalTime>
  <Words>850</Words>
  <Application>Microsoft Office PowerPoint</Application>
  <PresentationFormat>화면 슬라이드 쇼(4:3)</PresentationFormat>
  <Paragraphs>154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PowerPoint 프레젠테이션</vt:lpstr>
      <vt:lpstr>PowerPoint 프레젠테이션</vt:lpstr>
      <vt:lpstr> ㅇㅇㅇㅇ 사업계획서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Kyeongho</dc:creator>
  <cp:lastModifiedBy>CAK</cp:lastModifiedBy>
  <cp:revision>34</cp:revision>
  <cp:lastPrinted>2020-03-25T04:28:03Z</cp:lastPrinted>
  <dcterms:created xsi:type="dcterms:W3CDTF">2020-03-20T04:45:20Z</dcterms:created>
  <dcterms:modified xsi:type="dcterms:W3CDTF">2022-04-08T08:20:56Z</dcterms:modified>
</cp:coreProperties>
</file>