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35" autoAdjust="0"/>
    <p:restoredTop sz="94660"/>
  </p:normalViewPr>
  <p:slideViewPr>
    <p:cSldViewPr>
      <p:cViewPr varScale="1">
        <p:scale>
          <a:sx n="69" d="100"/>
          <a:sy n="69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OONJIN\Desktop\&#44148;&#49444;&#54801;&#54924;%20&#48156;&#54364;\6.&#54620;&#44397;%20DAT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OONJIN\Desktop\&#44148;&#49444;&#54801;&#54924;%20&#48156;&#54364;\6.&#54620;&#44397;%20DAT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MOONJIN\Desktop\&#44148;&#49444;&#54801;&#54924;%20&#48156;&#54364;\6.&#54620;&#44397;%20DATA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MOONJIN\Desktop\&#44148;&#49444;&#54801;&#54924;%20&#48156;&#54364;\6.&#54620;&#44397;%20DATA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MOONJIN\Desktop\&#44148;&#49444;&#54801;&#54924;%20&#48156;&#54364;\6.&#54620;&#44397;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941249794761301E-2"/>
          <c:y val="0.13075095481194257"/>
          <c:w val="0.85838404264943891"/>
          <c:h val="0.78488120495572178"/>
        </c:manualLayout>
      </c:layout>
      <c:barChart>
        <c:barDir val="col"/>
        <c:grouping val="clustered"/>
        <c:varyColors val="0"/>
        <c:ser>
          <c:idx val="0"/>
          <c:order val="0"/>
          <c:tx>
            <c:v>주택 인허가실적(우)</c:v>
          </c:tx>
          <c:spPr>
            <a:solidFill>
              <a:schemeClr val="tx2">
                <a:lumMod val="60000"/>
                <a:lumOff val="40000"/>
              </a:schemeClr>
            </a:solidFill>
            <a:ln w="22225">
              <a:noFill/>
            </a:ln>
          </c:spPr>
          <c:invertIfNegative val="0"/>
          <c:dLbls>
            <c:dLbl>
              <c:idx val="5"/>
              <c:layout>
                <c:manualLayout>
                  <c:x val="-3.5280555555555555E-3"/>
                  <c:y val="5.0396825396825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5.0392857142857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5277777777777777E-3"/>
                  <c:y val="1.5119047619047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6.6193300897792934E-2"/>
                  <c:y val="-5.9289760028197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7870863535912813E-2"/>
                  <c:y val="-4.4467320021148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5.2257869129836397E-2"/>
                  <c:y val="4.94081333568313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'[6.한국 DATA.xlsx]37'!$Y$141:$Y$148</c:f>
              <c:strCache>
                <c:ptCount val="8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13</c:v>
                </c:pt>
                <c:pt idx="4">
                  <c:v>14</c:v>
                </c:pt>
                <c:pt idx="5">
                  <c:v>15</c:v>
                </c:pt>
                <c:pt idx="6">
                  <c:v>16</c:v>
                </c:pt>
                <c:pt idx="7">
                  <c:v>17f</c:v>
                </c:pt>
              </c:strCache>
            </c:strRef>
          </c:cat>
          <c:val>
            <c:numRef>
              <c:f>'[6.한국 DATA.xlsx]37'!$Z$141:$Z$148</c:f>
              <c:numCache>
                <c:formatCode>0.0</c:formatCode>
                <c:ptCount val="8"/>
                <c:pt idx="0">
                  <c:v>38.654200000000003</c:v>
                </c:pt>
                <c:pt idx="1">
                  <c:v>54.959399999999995</c:v>
                </c:pt>
                <c:pt idx="2">
                  <c:v>58.688400000000001</c:v>
                </c:pt>
                <c:pt idx="3">
                  <c:v>44.011600000000001</c:v>
                </c:pt>
                <c:pt idx="4">
                  <c:v>51.525099999999995</c:v>
                </c:pt>
                <c:pt idx="5">
                  <c:v>76.532800000000009</c:v>
                </c:pt>
                <c:pt idx="6">
                  <c:v>72.604799999999997</c:v>
                </c:pt>
                <c:pt idx="7">
                  <c:v>67.966114285714269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axId val="75517312"/>
        <c:axId val="75515776"/>
      </c:barChart>
      <c:lineChart>
        <c:grouping val="standard"/>
        <c:varyColors val="0"/>
        <c:ser>
          <c:idx val="1"/>
          <c:order val="1"/>
          <c:tx>
            <c:v>전년대비 증가율</c:v>
          </c:tx>
          <c:spPr>
            <a:ln w="28575"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dLbls>
            <c:dLbl>
              <c:idx val="5"/>
              <c:layout>
                <c:manualLayout>
                  <c:x val="-5.9972222222222225E-2"/>
                  <c:y val="-5.0396825396825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7027777777777783E-2"/>
                  <c:y val="5.0396825396825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7027777777777783E-2"/>
                  <c:y val="4.8123809523809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838579419891017E-3"/>
                  <c:y val="0.232218226777107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5277777777777777E-3"/>
                  <c:y val="1.4922619047619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9677158839782033E-3"/>
                  <c:y val="1.4824774249570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'[6.한국 DATA.xlsx]37'!$Y$141:$Y$148</c:f>
              <c:strCache>
                <c:ptCount val="8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13</c:v>
                </c:pt>
                <c:pt idx="4">
                  <c:v>14</c:v>
                </c:pt>
                <c:pt idx="5">
                  <c:v>15</c:v>
                </c:pt>
                <c:pt idx="6">
                  <c:v>16</c:v>
                </c:pt>
                <c:pt idx="7">
                  <c:v>17f</c:v>
                </c:pt>
              </c:strCache>
            </c:strRef>
          </c:cat>
          <c:val>
            <c:numRef>
              <c:f>'[6.한국 DATA.xlsx]37'!$AA$141:$AA$148</c:f>
              <c:numCache>
                <c:formatCode>0.0</c:formatCode>
                <c:ptCount val="8"/>
                <c:pt idx="0">
                  <c:v>1.2454588553303392</c:v>
                </c:pt>
                <c:pt idx="1">
                  <c:v>42.18222081947107</c:v>
                </c:pt>
                <c:pt idx="2">
                  <c:v>6.7850085699625584</c:v>
                </c:pt>
                <c:pt idx="3">
                  <c:v>-25.008008396889338</c:v>
                </c:pt>
                <c:pt idx="4">
                  <c:v>17.071635659689697</c:v>
                </c:pt>
                <c:pt idx="5">
                  <c:v>48.534985861259884</c:v>
                </c:pt>
                <c:pt idx="6">
                  <c:v>-5.1324399473167244</c:v>
                </c:pt>
                <c:pt idx="7">
                  <c:v>-15.918248757231812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72352"/>
        <c:axId val="75514240"/>
      </c:lineChart>
      <c:catAx>
        <c:axId val="73972352"/>
        <c:scaling>
          <c:orientation val="minMax"/>
        </c:scaling>
        <c:delete val="0"/>
        <c:axPos val="b"/>
        <c:majorTickMark val="out"/>
        <c:minorTickMark val="none"/>
        <c:tickLblPos val="low"/>
        <c:crossAx val="755142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5514240"/>
        <c:scaling>
          <c:orientation val="minMax"/>
          <c:max val="80"/>
          <c:min val="-40"/>
        </c:scaling>
        <c:delete val="0"/>
        <c:axPos val="l"/>
        <c:numFmt formatCode="#,##0_ " sourceLinked="0"/>
        <c:majorTickMark val="out"/>
        <c:minorTickMark val="none"/>
        <c:tickLblPos val="nextTo"/>
        <c:crossAx val="73972352"/>
        <c:crosses val="autoZero"/>
        <c:crossBetween val="between"/>
      </c:valAx>
      <c:valAx>
        <c:axId val="75515776"/>
        <c:scaling>
          <c:orientation val="minMax"/>
          <c:min val="30"/>
        </c:scaling>
        <c:delete val="0"/>
        <c:axPos val="r"/>
        <c:numFmt formatCode="#,##0_ " sourceLinked="0"/>
        <c:majorTickMark val="out"/>
        <c:minorTickMark val="none"/>
        <c:tickLblPos val="nextTo"/>
        <c:crossAx val="75517312"/>
        <c:crosses val="max"/>
        <c:crossBetween val="between"/>
      </c:valAx>
      <c:catAx>
        <c:axId val="75517312"/>
        <c:scaling>
          <c:orientation val="minMax"/>
        </c:scaling>
        <c:delete val="1"/>
        <c:axPos val="b"/>
        <c:majorTickMark val="out"/>
        <c:minorTickMark val="none"/>
        <c:tickLblPos val="nextTo"/>
        <c:crossAx val="7551577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9.4549856061449097E-2"/>
          <c:y val="4.871544327497309E-2"/>
          <c:w val="0.41744454331307285"/>
          <c:h val="0.2013382848171696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ko-K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544583333333332E-2"/>
          <c:y val="0.11810925925925926"/>
          <c:w val="0.84610416666666655"/>
          <c:h val="0.79288263888888888"/>
        </c:manualLayout>
      </c:layout>
      <c:lineChart>
        <c:grouping val="standard"/>
        <c:varyColors val="0"/>
        <c:ser>
          <c:idx val="0"/>
          <c:order val="0"/>
          <c:tx>
            <c:v>건축인허가면적</c:v>
          </c:tx>
          <c:spPr>
            <a:ln w="28575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3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'[6.한국 DATA.xlsx]32.5'!$A$154:$A$184</c:f>
              <c:numCache>
                <c:formatCode>General</c:formatCode>
                <c:ptCount val="31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</c:v>
                </c:pt>
              </c:numCache>
            </c:numRef>
          </c:cat>
          <c:val>
            <c:numRef>
              <c:f>'[6.한국 DATA.xlsx]32.5'!$I$154:$I$184</c:f>
              <c:numCache>
                <c:formatCode>0.0</c:formatCode>
                <c:ptCount val="31"/>
                <c:pt idx="0">
                  <c:v>36.471451277662311</c:v>
                </c:pt>
                <c:pt idx="1">
                  <c:v>47.381395147688444</c:v>
                </c:pt>
                <c:pt idx="2">
                  <c:v>-14.317281316671748</c:v>
                </c:pt>
                <c:pt idx="3">
                  <c:v>18.135911490052781</c:v>
                </c:pt>
                <c:pt idx="4">
                  <c:v>21.528399928328245</c:v>
                </c:pt>
                <c:pt idx="5">
                  <c:v>3.8352064321136137</c:v>
                </c:pt>
                <c:pt idx="6">
                  <c:v>58.67496665184526</c:v>
                </c:pt>
                <c:pt idx="7">
                  <c:v>-14.7975512834282</c:v>
                </c:pt>
                <c:pt idx="8">
                  <c:v>8.7246590490232201</c:v>
                </c:pt>
                <c:pt idx="9">
                  <c:v>1.2490815576781777</c:v>
                </c:pt>
                <c:pt idx="10">
                  <c:v>-7.3334080591828776</c:v>
                </c:pt>
                <c:pt idx="11">
                  <c:v>-2.3143246104976534</c:v>
                </c:pt>
                <c:pt idx="12">
                  <c:v>-12.391090619385025</c:v>
                </c:pt>
                <c:pt idx="13">
                  <c:v>-14.583565926091325</c:v>
                </c:pt>
                <c:pt idx="14">
                  <c:v>-3.3868577822129486</c:v>
                </c:pt>
                <c:pt idx="15">
                  <c:v>-0.19613915556931927</c:v>
                </c:pt>
                <c:pt idx="16">
                  <c:v>18.353842581843516</c:v>
                </c:pt>
                <c:pt idx="17">
                  <c:v>21.64493677090482</c:v>
                </c:pt>
                <c:pt idx="18">
                  <c:v>14.720335534758512</c:v>
                </c:pt>
                <c:pt idx="19">
                  <c:v>-4.6260860570955682</c:v>
                </c:pt>
                <c:pt idx="20">
                  <c:v>10.962890305705407</c:v>
                </c:pt>
                <c:pt idx="21">
                  <c:v>25.110806672576345</c:v>
                </c:pt>
                <c:pt idx="22">
                  <c:v>56.981883662555923</c:v>
                </c:pt>
                <c:pt idx="23">
                  <c:v>40.416994279207216</c:v>
                </c:pt>
                <c:pt idx="24">
                  <c:v>19.735989156697499</c:v>
                </c:pt>
                <c:pt idx="25">
                  <c:v>5.2710681696188866</c:v>
                </c:pt>
                <c:pt idx="26">
                  <c:v>-24.817074230495162</c:v>
                </c:pt>
                <c:pt idx="27">
                  <c:v>-11.119907318015066</c:v>
                </c:pt>
                <c:pt idx="28">
                  <c:v>-5.0251008957574612</c:v>
                </c:pt>
                <c:pt idx="29">
                  <c:v>-7.7829900061187063</c:v>
                </c:pt>
                <c:pt idx="30">
                  <c:v>-15.574706476455003</c:v>
                </c:pt>
              </c:numCache>
            </c:numRef>
          </c:val>
          <c:smooth val="0"/>
        </c:ser>
        <c:ser>
          <c:idx val="1"/>
          <c:order val="1"/>
          <c:tx>
            <c:v>건축착공면적</c:v>
          </c:tx>
          <c:spPr>
            <a:ln w="285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30"/>
              <c:layout>
                <c:manualLayout>
                  <c:x val="0"/>
                  <c:y val="-3.02380952380953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'[6.한국 DATA.xlsx]32.5'!$A$154:$A$184</c:f>
              <c:numCache>
                <c:formatCode>General</c:formatCode>
                <c:ptCount val="31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</c:v>
                </c:pt>
              </c:numCache>
            </c:numRef>
          </c:cat>
          <c:val>
            <c:numRef>
              <c:f>'[6.한국 DATA.xlsx]32.5'!$J$154:$J$184</c:f>
              <c:numCache>
                <c:formatCode>0.0</c:formatCode>
                <c:ptCount val="31"/>
                <c:pt idx="0">
                  <c:v>44.048163848989844</c:v>
                </c:pt>
                <c:pt idx="1">
                  <c:v>46.059484996875533</c:v>
                </c:pt>
                <c:pt idx="2">
                  <c:v>4.5170347047086112</c:v>
                </c:pt>
                <c:pt idx="3">
                  <c:v>-12.827382129848974</c:v>
                </c:pt>
                <c:pt idx="4">
                  <c:v>5.2773954887375352</c:v>
                </c:pt>
                <c:pt idx="5">
                  <c:v>12.349953908863975</c:v>
                </c:pt>
                <c:pt idx="6">
                  <c:v>17.393753508679332</c:v>
                </c:pt>
                <c:pt idx="7">
                  <c:v>44.517916155698778</c:v>
                </c:pt>
                <c:pt idx="8">
                  <c:v>16.530338520962463</c:v>
                </c:pt>
                <c:pt idx="9">
                  <c:v>2.4114864003202507</c:v>
                </c:pt>
                <c:pt idx="10">
                  <c:v>6.2434319545076944</c:v>
                </c:pt>
                <c:pt idx="11">
                  <c:v>-15.38007502368821</c:v>
                </c:pt>
                <c:pt idx="12">
                  <c:v>1.094086724920329</c:v>
                </c:pt>
                <c:pt idx="13">
                  <c:v>-5.7753224571313266</c:v>
                </c:pt>
                <c:pt idx="14">
                  <c:v>2.7664713885340531</c:v>
                </c:pt>
                <c:pt idx="15">
                  <c:v>21.79366344280367</c:v>
                </c:pt>
                <c:pt idx="16">
                  <c:v>1.7410739717935941</c:v>
                </c:pt>
                <c:pt idx="17">
                  <c:v>9.9139448179545333</c:v>
                </c:pt>
                <c:pt idx="18">
                  <c:v>10.25761213547205</c:v>
                </c:pt>
                <c:pt idx="19">
                  <c:v>6.8473490421012473</c:v>
                </c:pt>
                <c:pt idx="20">
                  <c:v>21.043366998814395</c:v>
                </c:pt>
                <c:pt idx="21">
                  <c:v>45.2994972545997</c:v>
                </c:pt>
                <c:pt idx="22">
                  <c:v>33.790596002855096</c:v>
                </c:pt>
                <c:pt idx="23">
                  <c:v>41.355428547427998</c:v>
                </c:pt>
                <c:pt idx="24">
                  <c:v>1.6880349707058651</c:v>
                </c:pt>
                <c:pt idx="25">
                  <c:v>-4.8855828162115529</c:v>
                </c:pt>
                <c:pt idx="26">
                  <c:v>-1.7787842246535956</c:v>
                </c:pt>
                <c:pt idx="27">
                  <c:v>-14.275743275925269</c:v>
                </c:pt>
                <c:pt idx="28">
                  <c:v>0.29226103634660827</c:v>
                </c:pt>
                <c:pt idx="29">
                  <c:v>-19.542244533352626</c:v>
                </c:pt>
                <c:pt idx="30">
                  <c:v>-12.821321946579422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541888"/>
        <c:axId val="75580544"/>
      </c:lineChart>
      <c:catAx>
        <c:axId val="75541888"/>
        <c:scaling>
          <c:orientation val="minMax"/>
        </c:scaling>
        <c:delete val="0"/>
        <c:axPos val="b"/>
        <c:numFmt formatCode="#,##0_);[Red]\(#,##0\)" sourceLinked="0"/>
        <c:majorTickMark val="out"/>
        <c:minorTickMark val="none"/>
        <c:tickLblPos val="low"/>
        <c:crossAx val="75580544"/>
        <c:crosses val="autoZero"/>
        <c:auto val="1"/>
        <c:lblAlgn val="ctr"/>
        <c:lblOffset val="100"/>
        <c:tickLblSkip val="4"/>
        <c:tickMarkSkip val="4"/>
        <c:noMultiLvlLbl val="0"/>
      </c:catAx>
      <c:valAx>
        <c:axId val="75580544"/>
        <c:scaling>
          <c:orientation val="minMax"/>
        </c:scaling>
        <c:delete val="0"/>
        <c:axPos val="l"/>
        <c:numFmt formatCode="#,##0_ " sourceLinked="0"/>
        <c:majorTickMark val="out"/>
        <c:minorTickMark val="none"/>
        <c:tickLblPos val="nextTo"/>
        <c:crossAx val="75541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252777777777777"/>
          <c:y val="1.7274768518518519E-2"/>
          <c:w val="0.6831666666666667"/>
          <c:h val="0.13203769841269841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ko-KR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544583333333332E-2"/>
          <c:y val="0.14423541666666667"/>
          <c:w val="0.84891083333333328"/>
          <c:h val="0.76675648148148146"/>
        </c:manualLayout>
      </c:layout>
      <c:lineChart>
        <c:grouping val="standard"/>
        <c:varyColors val="0"/>
        <c:ser>
          <c:idx val="1"/>
          <c:order val="1"/>
          <c:tx>
            <c:strRef>
              <c:f>'[6.한국 DATA.xlsx]Sheet5'!$F$2</c:f>
              <c:strCache>
                <c:ptCount val="1"/>
                <c:pt idx="0">
                  <c:v>건설기성</c:v>
                </c:pt>
              </c:strCache>
            </c:strRef>
          </c:tx>
          <c:spPr>
            <a:ln w="28575"/>
          </c:spPr>
          <c:marker>
            <c:symbol val="none"/>
          </c:marker>
          <c:dPt>
            <c:idx val="31"/>
            <c:bubble3D val="0"/>
            <c:spPr>
              <a:ln w="28575">
                <a:prstDash val="sysDash"/>
              </a:ln>
            </c:spPr>
          </c:dPt>
          <c:dPt>
            <c:idx val="32"/>
            <c:bubble3D val="0"/>
            <c:spPr>
              <a:ln w="28575">
                <a:prstDash val="sysDash"/>
              </a:ln>
            </c:spPr>
          </c:dPt>
          <c:dPt>
            <c:idx val="33"/>
            <c:bubble3D val="0"/>
            <c:spPr>
              <a:ln w="28575">
                <a:prstDash val="sysDash"/>
              </a:ln>
            </c:spPr>
          </c:dPt>
          <c:dPt>
            <c:idx val="34"/>
            <c:bubble3D val="0"/>
            <c:spPr>
              <a:ln w="28575">
                <a:prstDash val="sysDash"/>
              </a:ln>
            </c:spPr>
          </c:dPt>
          <c:dPt>
            <c:idx val="35"/>
            <c:bubble3D val="0"/>
            <c:spPr>
              <a:ln w="28575">
                <a:prstDash val="sysDash"/>
              </a:ln>
            </c:spPr>
          </c:dPt>
          <c:dPt>
            <c:idx val="36"/>
            <c:bubble3D val="0"/>
            <c:spPr>
              <a:ln w="28575">
                <a:prstDash val="sysDash"/>
              </a:ln>
            </c:spPr>
          </c:dPt>
          <c:dPt>
            <c:idx val="37"/>
            <c:bubble3D val="0"/>
            <c:spPr>
              <a:ln w="28575">
                <a:prstDash val="sysDash"/>
              </a:ln>
            </c:spPr>
          </c:dPt>
          <c:cat>
            <c:strRef>
              <c:f>'[6.한국 DATA.xlsx]Sheet5'!$D$11:$D$50</c:f>
              <c:strCache>
                <c:ptCount val="37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17e</c:v>
                </c:pt>
                <c:pt idx="32">
                  <c:v>18f</c:v>
                </c:pt>
                <c:pt idx="36">
                  <c:v>19f</c:v>
                </c:pt>
              </c:strCache>
            </c:strRef>
          </c:cat>
          <c:val>
            <c:numRef>
              <c:f>'[6.한국 DATA.xlsx]Sheet5'!$F$11:$F$50</c:f>
              <c:numCache>
                <c:formatCode>0.0_ </c:formatCode>
                <c:ptCount val="40"/>
                <c:pt idx="0">
                  <c:v>3.1016081107223092</c:v>
                </c:pt>
                <c:pt idx="1">
                  <c:v>-4.0989373502720694</c:v>
                </c:pt>
                <c:pt idx="2">
                  <c:v>-6.6236972035836121</c:v>
                </c:pt>
                <c:pt idx="3">
                  <c:v>-4.1922634072316223</c:v>
                </c:pt>
                <c:pt idx="4">
                  <c:v>-11.067900947016485</c:v>
                </c:pt>
                <c:pt idx="5">
                  <c:v>-5.9472832501967439</c:v>
                </c:pt>
                <c:pt idx="6">
                  <c:v>-8.5014387367148831</c:v>
                </c:pt>
                <c:pt idx="7">
                  <c:v>-1.0315503438954376</c:v>
                </c:pt>
                <c:pt idx="8">
                  <c:v>-4.0767762801655056</c:v>
                </c:pt>
                <c:pt idx="9">
                  <c:v>-8.8214652902195105</c:v>
                </c:pt>
                <c:pt idx="10">
                  <c:v>-1.3147209269941396</c:v>
                </c:pt>
                <c:pt idx="11">
                  <c:v>-5.30708442282749</c:v>
                </c:pt>
                <c:pt idx="12">
                  <c:v>4.6133774607379108</c:v>
                </c:pt>
                <c:pt idx="13">
                  <c:v>15.204844475177826</c:v>
                </c:pt>
                <c:pt idx="14">
                  <c:v>10.689717717301427</c:v>
                </c:pt>
                <c:pt idx="15">
                  <c:v>9.7602427967043113</c:v>
                </c:pt>
                <c:pt idx="16">
                  <c:v>6.6010706421832932</c:v>
                </c:pt>
                <c:pt idx="17">
                  <c:v>0.10225855094865288</c:v>
                </c:pt>
                <c:pt idx="18">
                  <c:v>-1.8869409611046772</c:v>
                </c:pt>
                <c:pt idx="19">
                  <c:v>-5.7995644429577169</c:v>
                </c:pt>
                <c:pt idx="20">
                  <c:v>1.088654048256954</c:v>
                </c:pt>
                <c:pt idx="21">
                  <c:v>-1.1037299355541763</c:v>
                </c:pt>
                <c:pt idx="22">
                  <c:v>8.7495969042995512</c:v>
                </c:pt>
                <c:pt idx="23">
                  <c:v>10.748103639645956</c:v>
                </c:pt>
                <c:pt idx="24">
                  <c:v>13.164201357727423</c:v>
                </c:pt>
                <c:pt idx="25">
                  <c:v>15.751914580615022</c:v>
                </c:pt>
                <c:pt idx="26">
                  <c:v>14.472285293068587</c:v>
                </c:pt>
                <c:pt idx="27">
                  <c:v>17.69499134442658</c:v>
                </c:pt>
                <c:pt idx="28">
                  <c:v>17.910105909191863</c:v>
                </c:pt>
                <c:pt idx="29">
                  <c:v>13.603153683418</c:v>
                </c:pt>
                <c:pt idx="30">
                  <c:v>10.606790891113205</c:v>
                </c:pt>
                <c:pt idx="31">
                  <c:v>5.3467379683699399</c:v>
                </c:pt>
                <c:pt idx="32">
                  <c:v>0.52569400458718518</c:v>
                </c:pt>
                <c:pt idx="33">
                  <c:v>2.3990539929828341</c:v>
                </c:pt>
                <c:pt idx="34">
                  <c:v>8.1853642063348495</c:v>
                </c:pt>
                <c:pt idx="35">
                  <c:v>2.934461540523301</c:v>
                </c:pt>
                <c:pt idx="36">
                  <c:v>6.0174934227250185</c:v>
                </c:pt>
                <c:pt idx="37">
                  <c:v>-1.5889744062175839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623808"/>
        <c:axId val="75625600"/>
      </c:lineChart>
      <c:lineChart>
        <c:grouping val="standard"/>
        <c:varyColors val="0"/>
        <c:ser>
          <c:idx val="0"/>
          <c:order val="0"/>
          <c:tx>
            <c:strRef>
              <c:f>'[6.한국 DATA.xlsx]Sheet5'!$C$2</c:f>
              <c:strCache>
                <c:ptCount val="1"/>
                <c:pt idx="0">
                  <c:v>건설수주</c:v>
                </c:pt>
              </c:strCache>
            </c:strRef>
          </c:tx>
          <c:spPr>
            <a:ln w="28575"/>
          </c:spPr>
          <c:marker>
            <c:symbol val="none"/>
          </c:marker>
          <c:val>
            <c:numRef>
              <c:f>'[6.한국 DATA.xlsx]Sheet5'!$C$11:$C$48</c:f>
              <c:numCache>
                <c:formatCode>0.0_ </c:formatCode>
                <c:ptCount val="38"/>
                <c:pt idx="0">
                  <c:v>-3.5912999165168658</c:v>
                </c:pt>
                <c:pt idx="1">
                  <c:v>-16.965170633528626</c:v>
                </c:pt>
                <c:pt idx="2">
                  <c:v>-6.2529899644303777</c:v>
                </c:pt>
                <c:pt idx="3">
                  <c:v>-10.520147733576923</c:v>
                </c:pt>
                <c:pt idx="4">
                  <c:v>1.5958861189123486</c:v>
                </c:pt>
                <c:pt idx="5">
                  <c:v>8.0727706905068697</c:v>
                </c:pt>
                <c:pt idx="6">
                  <c:v>14.18919816036135</c:v>
                </c:pt>
                <c:pt idx="7">
                  <c:v>0.27310039628387628</c:v>
                </c:pt>
                <c:pt idx="8">
                  <c:v>-5.7729958114136277</c:v>
                </c:pt>
                <c:pt idx="9">
                  <c:v>-2.3044165682977846</c:v>
                </c:pt>
                <c:pt idx="10">
                  <c:v>-39.52707741455572</c:v>
                </c:pt>
                <c:pt idx="11">
                  <c:v>-11.464715971062811</c:v>
                </c:pt>
                <c:pt idx="12">
                  <c:v>-0.86334843939250838</c:v>
                </c:pt>
                <c:pt idx="13">
                  <c:v>5.6469394598378297</c:v>
                </c:pt>
                <c:pt idx="14">
                  <c:v>25.53819128863859</c:v>
                </c:pt>
                <c:pt idx="15">
                  <c:v>38.789223461818814</c:v>
                </c:pt>
                <c:pt idx="16">
                  <c:v>1.6304595960625168</c:v>
                </c:pt>
                <c:pt idx="17">
                  <c:v>-10.022290691909497</c:v>
                </c:pt>
                <c:pt idx="18">
                  <c:v>-32.007252323199722</c:v>
                </c:pt>
                <c:pt idx="19">
                  <c:v>-39.014906513183647</c:v>
                </c:pt>
                <c:pt idx="20">
                  <c:v>-27.353579676441008</c:v>
                </c:pt>
                <c:pt idx="21">
                  <c:v>-8.4955594901119369</c:v>
                </c:pt>
                <c:pt idx="22">
                  <c:v>26.27177117777595</c:v>
                </c:pt>
                <c:pt idx="23">
                  <c:v>16.763644427381831</c:v>
                </c:pt>
                <c:pt idx="24">
                  <c:v>26.36123164015407</c:v>
                </c:pt>
                <c:pt idx="25">
                  <c:v>43.984206377415937</c:v>
                </c:pt>
                <c:pt idx="26">
                  <c:v>-6.7589132939719354</c:v>
                </c:pt>
                <c:pt idx="27">
                  <c:v>57.76797253314674</c:v>
                </c:pt>
                <c:pt idx="28">
                  <c:v>49.786587152166398</c:v>
                </c:pt>
                <c:pt idx="29">
                  <c:v>50.575504274371809</c:v>
                </c:pt>
                <c:pt idx="30">
                  <c:v>39.633371468127422</c:v>
                </c:pt>
                <c:pt idx="31">
                  <c:v>13.890853835909223</c:v>
                </c:pt>
                <c:pt idx="32">
                  <c:v>-6.6943039940769218</c:v>
                </c:pt>
                <c:pt idx="33">
                  <c:v>1.3046711912162001</c:v>
                </c:pt>
                <c:pt idx="34">
                  <c:v>26.011375774273482</c:v>
                </c:pt>
                <c:pt idx="35">
                  <c:v>3.5907836913889879</c:v>
                </c:pt>
                <c:pt idx="36">
                  <c:v>16.754882249039362</c:v>
                </c:pt>
                <c:pt idx="37">
                  <c:v>-15.723631111091308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698560"/>
        <c:axId val="75627136"/>
      </c:lineChart>
      <c:catAx>
        <c:axId val="7562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75625600"/>
        <c:crosses val="autoZero"/>
        <c:auto val="1"/>
        <c:lblAlgn val="ctr"/>
        <c:lblOffset val="100"/>
        <c:tickLblSkip val="4"/>
        <c:tickMarkSkip val="4"/>
        <c:noMultiLvlLbl val="0"/>
      </c:catAx>
      <c:valAx>
        <c:axId val="75625600"/>
        <c:scaling>
          <c:orientation val="minMax"/>
        </c:scaling>
        <c:delete val="0"/>
        <c:axPos val="l"/>
        <c:numFmt formatCode="0_ " sourceLinked="0"/>
        <c:majorTickMark val="out"/>
        <c:minorTickMark val="none"/>
        <c:tickLblPos val="nextTo"/>
        <c:crossAx val="75623808"/>
        <c:crosses val="autoZero"/>
        <c:crossBetween val="between"/>
      </c:valAx>
      <c:valAx>
        <c:axId val="75627136"/>
        <c:scaling>
          <c:orientation val="minMax"/>
        </c:scaling>
        <c:delete val="0"/>
        <c:axPos val="r"/>
        <c:numFmt formatCode="0_ " sourceLinked="0"/>
        <c:majorTickMark val="out"/>
        <c:minorTickMark val="none"/>
        <c:tickLblPos val="nextTo"/>
        <c:crossAx val="75698560"/>
        <c:crosses val="max"/>
        <c:crossBetween val="between"/>
      </c:valAx>
      <c:catAx>
        <c:axId val="75698560"/>
        <c:scaling>
          <c:orientation val="minMax"/>
        </c:scaling>
        <c:delete val="1"/>
        <c:axPos val="b"/>
        <c:majorTickMark val="out"/>
        <c:minorTickMark val="none"/>
        <c:tickLblPos val="nextTo"/>
        <c:crossAx val="7562713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20502685890808167"/>
          <c:y val="1.7616311474579194E-2"/>
          <c:w val="0.61793568000702725"/>
          <c:h val="8.669281204714275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ko-K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544583333333332E-2"/>
          <c:y val="0.11726921296296296"/>
          <c:w val="0.90688583333333328"/>
          <c:h val="0.79372268518518518"/>
        </c:manualLayout>
      </c:layout>
      <c:lineChart>
        <c:grouping val="standard"/>
        <c:varyColors val="0"/>
        <c:ser>
          <c:idx val="0"/>
          <c:order val="0"/>
          <c:tx>
            <c:strRef>
              <c:f>'[6.한국 DATA.xlsx]Sheet6'!$L$2</c:f>
              <c:strCache>
                <c:ptCount val="1"/>
                <c:pt idx="0">
                  <c:v>건설투자</c:v>
                </c:pt>
              </c:strCache>
            </c:strRef>
          </c:tx>
          <c:spPr>
            <a:ln w="28575">
              <a:solidFill>
                <a:schemeClr val="accent2"/>
              </a:solidFill>
            </a:ln>
          </c:spPr>
          <c:marker>
            <c:symbol val="none"/>
          </c:marker>
          <c:dPt>
            <c:idx val="30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1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2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3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4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5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6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dPt>
            <c:idx val="37"/>
            <c:bubble3D val="0"/>
            <c:spPr>
              <a:ln w="28575">
                <a:solidFill>
                  <a:schemeClr val="accent2"/>
                </a:solidFill>
                <a:prstDash val="sysDash"/>
              </a:ln>
            </c:spPr>
          </c:dPt>
          <c:cat>
            <c:strRef>
              <c:f>'[6.한국 DATA.xlsx]Sheet6'!$F$11:$F$48</c:f>
              <c:strCache>
                <c:ptCount val="37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17e</c:v>
                </c:pt>
                <c:pt idx="32">
                  <c:v>18f</c:v>
                </c:pt>
                <c:pt idx="36">
                  <c:v>19f</c:v>
                </c:pt>
              </c:strCache>
            </c:strRef>
          </c:cat>
          <c:val>
            <c:numRef>
              <c:f>'[6.한국 DATA.xlsx]Sheet6'!$L$11:$L$48</c:f>
              <c:numCache>
                <c:formatCode>0.0_ </c:formatCode>
                <c:ptCount val="38"/>
                <c:pt idx="0">
                  <c:v>1.5581415076921568</c:v>
                </c:pt>
                <c:pt idx="1">
                  <c:v>-4.8131006589120284</c:v>
                </c:pt>
                <c:pt idx="2">
                  <c:v>-4.7954305462225122</c:v>
                </c:pt>
                <c:pt idx="3">
                  <c:v>-5.084089049217555</c:v>
                </c:pt>
                <c:pt idx="4">
                  <c:v>-8.2121544898205006</c:v>
                </c:pt>
                <c:pt idx="5">
                  <c:v>-2.4528076150881151</c:v>
                </c:pt>
                <c:pt idx="6">
                  <c:v>-2.1614405301357498</c:v>
                </c:pt>
                <c:pt idx="7">
                  <c:v>-2.0044762883405398</c:v>
                </c:pt>
                <c:pt idx="8">
                  <c:v>-0.22937989807716441</c:v>
                </c:pt>
                <c:pt idx="9">
                  <c:v>-5.3045416304949855</c:v>
                </c:pt>
                <c:pt idx="10">
                  <c:v>-2.5583576382805395</c:v>
                </c:pt>
                <c:pt idx="11">
                  <c:v>-6.3739819297010776</c:v>
                </c:pt>
                <c:pt idx="12">
                  <c:v>1.2120431699838008</c:v>
                </c:pt>
                <c:pt idx="13">
                  <c:v>8.9272813005300211</c:v>
                </c:pt>
                <c:pt idx="14">
                  <c:v>7.4598672005719679</c:v>
                </c:pt>
                <c:pt idx="15">
                  <c:v>3.5152856433279478</c:v>
                </c:pt>
                <c:pt idx="16">
                  <c:v>4.4815877988851671</c:v>
                </c:pt>
                <c:pt idx="17">
                  <c:v>0.3201114723641485</c:v>
                </c:pt>
                <c:pt idx="18">
                  <c:v>2.275156542502188</c:v>
                </c:pt>
                <c:pt idx="19">
                  <c:v>-1.6536764937463699</c:v>
                </c:pt>
                <c:pt idx="20">
                  <c:v>4.0135976762180059</c:v>
                </c:pt>
                <c:pt idx="21">
                  <c:v>4.5789326503362204</c:v>
                </c:pt>
                <c:pt idx="22">
                  <c:v>7.5503255595524843</c:v>
                </c:pt>
                <c:pt idx="23">
                  <c:v>9.611917692868488</c:v>
                </c:pt>
                <c:pt idx="24">
                  <c:v>9.0235264849782837</c:v>
                </c:pt>
                <c:pt idx="25">
                  <c:v>10.55325147246846</c:v>
                </c:pt>
                <c:pt idx="26">
                  <c:v>11.225205620655831</c:v>
                </c:pt>
                <c:pt idx="27">
                  <c:v>11.576052864496056</c:v>
                </c:pt>
                <c:pt idx="28">
                  <c:v>11.272183855589324</c:v>
                </c:pt>
                <c:pt idx="29">
                  <c:v>8.0361433431791696</c:v>
                </c:pt>
                <c:pt idx="30">
                  <c:v>7.1964124311430213</c:v>
                </c:pt>
                <c:pt idx="31">
                  <c:v>4.0729930056180708</c:v>
                </c:pt>
                <c:pt idx="32">
                  <c:v>1.2102570999238706</c:v>
                </c:pt>
                <c:pt idx="33">
                  <c:v>2.3226582610332067</c:v>
                </c:pt>
                <c:pt idx="34">
                  <c:v>5.7585692657216336</c:v>
                </c:pt>
                <c:pt idx="35">
                  <c:v>2.6405832627627359</c:v>
                </c:pt>
                <c:pt idx="36">
                  <c:v>4.4712875944141164</c:v>
                </c:pt>
                <c:pt idx="37" formatCode="0.00_ ">
                  <c:v>-4.5433002412001322E-2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'[6.한국 DATA.xlsx]Sheet6'!$M$2</c:f>
              <c:strCache>
                <c:ptCount val="1"/>
                <c:pt idx="0">
                  <c:v>건축</c:v>
                </c:pt>
              </c:strCache>
            </c:strRef>
          </c:tx>
          <c:spPr>
            <a:ln w="285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Pt>
            <c:idx val="30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1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2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3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4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5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6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dPt>
            <c:idx val="37"/>
            <c:bubble3D val="0"/>
            <c:spPr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c:spPr>
          </c:dPt>
          <c:cat>
            <c:strRef>
              <c:f>'[6.한국 DATA.xlsx]Sheet6'!$F$11:$F$48</c:f>
              <c:strCache>
                <c:ptCount val="37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17e</c:v>
                </c:pt>
                <c:pt idx="32">
                  <c:v>18f</c:v>
                </c:pt>
                <c:pt idx="36">
                  <c:v>19f</c:v>
                </c:pt>
              </c:strCache>
            </c:strRef>
          </c:cat>
          <c:val>
            <c:numRef>
              <c:f>'[6.한국 DATA.xlsx]Sheet6'!$M$11:$M$48</c:f>
              <c:numCache>
                <c:formatCode>0.0_ </c:formatCode>
                <c:ptCount val="38"/>
                <c:pt idx="0">
                  <c:v>5.6877116850126974</c:v>
                </c:pt>
                <c:pt idx="1">
                  <c:v>-3.3115353065939823</c:v>
                </c:pt>
                <c:pt idx="2">
                  <c:v>-5.3214954973712869</c:v>
                </c:pt>
                <c:pt idx="3">
                  <c:v>-0.11555396170780385</c:v>
                </c:pt>
                <c:pt idx="4">
                  <c:v>-7.7404871290929655</c:v>
                </c:pt>
                <c:pt idx="5">
                  <c:v>1.0004799599808045</c:v>
                </c:pt>
                <c:pt idx="6">
                  <c:v>0.57006587198773495</c:v>
                </c:pt>
                <c:pt idx="7">
                  <c:v>-1.6731491639240703</c:v>
                </c:pt>
                <c:pt idx="8">
                  <c:v>2.9176975020239748</c:v>
                </c:pt>
                <c:pt idx="9">
                  <c:v>-4.0456063557081539</c:v>
                </c:pt>
                <c:pt idx="10">
                  <c:v>-1.4456160012026875</c:v>
                </c:pt>
                <c:pt idx="11">
                  <c:v>-2.689526230910444</c:v>
                </c:pt>
                <c:pt idx="12">
                  <c:v>3.0191166776532663</c:v>
                </c:pt>
                <c:pt idx="13">
                  <c:v>15.037195400534987</c:v>
                </c:pt>
                <c:pt idx="14">
                  <c:v>13.740132502678136</c:v>
                </c:pt>
                <c:pt idx="15">
                  <c:v>11.226730409767139</c:v>
                </c:pt>
                <c:pt idx="16">
                  <c:v>9.2018599095640141</c:v>
                </c:pt>
                <c:pt idx="17">
                  <c:v>4.5760887689672458</c:v>
                </c:pt>
                <c:pt idx="18">
                  <c:v>8.6067422579858555</c:v>
                </c:pt>
                <c:pt idx="19">
                  <c:v>3.4879035406937708</c:v>
                </c:pt>
                <c:pt idx="20">
                  <c:v>5.6673867440652392</c:v>
                </c:pt>
                <c:pt idx="21">
                  <c:v>6.219940337277019</c:v>
                </c:pt>
                <c:pt idx="22">
                  <c:v>10.145741011515042</c:v>
                </c:pt>
                <c:pt idx="23">
                  <c:v>16.961916806770883</c:v>
                </c:pt>
                <c:pt idx="24">
                  <c:v>16.152370249058201</c:v>
                </c:pt>
                <c:pt idx="25">
                  <c:v>18.348280812458718</c:v>
                </c:pt>
                <c:pt idx="26">
                  <c:v>16.403630359672626</c:v>
                </c:pt>
                <c:pt idx="27">
                  <c:v>18.134380741994761</c:v>
                </c:pt>
                <c:pt idx="28">
                  <c:v>16.427905318739235</c:v>
                </c:pt>
                <c:pt idx="29">
                  <c:v>13.748181015218353</c:v>
                </c:pt>
                <c:pt idx="30" formatCode="0.0">
                  <c:v>14.290444654680819</c:v>
                </c:pt>
                <c:pt idx="31" formatCode="0.0">
                  <c:v>7.1771066653497169</c:v>
                </c:pt>
                <c:pt idx="32" formatCode="0.0">
                  <c:v>5.2170630252076435</c:v>
                </c:pt>
                <c:pt idx="33" formatCode="0.0">
                  <c:v>5.5327768299281104</c:v>
                </c:pt>
                <c:pt idx="34" formatCode="0.0">
                  <c:v>11.526716156479436</c:v>
                </c:pt>
                <c:pt idx="35" formatCode="0.0">
                  <c:v>4.0978938855331144</c:v>
                </c:pt>
                <c:pt idx="36" formatCode="0.0">
                  <c:v>6.2490605847273262</c:v>
                </c:pt>
                <c:pt idx="37" formatCode="0.0">
                  <c:v>2.6129347218860994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'[6.한국 DATA.xlsx]Sheet6'!$N$2</c:f>
              <c:strCache>
                <c:ptCount val="1"/>
                <c:pt idx="0">
                  <c:v>토목</c:v>
                </c:pt>
              </c:strCache>
            </c:strRef>
          </c:tx>
          <c:spPr>
            <a:ln w="28575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dPt>
            <c:idx val="30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1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2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3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4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5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6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dPt>
            <c:idx val="37"/>
            <c:bubble3D val="0"/>
            <c:spPr>
              <a:ln w="28575"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</c:dPt>
          <c:cat>
            <c:strRef>
              <c:f>'[6.한국 DATA.xlsx]Sheet6'!$F$11:$F$48</c:f>
              <c:strCache>
                <c:ptCount val="37"/>
                <c:pt idx="0">
                  <c:v>10</c:v>
                </c:pt>
                <c:pt idx="4">
                  <c:v>11</c:v>
                </c:pt>
                <c:pt idx="8">
                  <c:v>12</c:v>
                </c:pt>
                <c:pt idx="12">
                  <c:v>13</c:v>
                </c:pt>
                <c:pt idx="16">
                  <c:v>14</c:v>
                </c:pt>
                <c:pt idx="20">
                  <c:v>15</c:v>
                </c:pt>
                <c:pt idx="24">
                  <c:v>16</c:v>
                </c:pt>
                <c:pt idx="28">
                  <c:v>17e</c:v>
                </c:pt>
                <c:pt idx="32">
                  <c:v>18f</c:v>
                </c:pt>
                <c:pt idx="36">
                  <c:v>19f</c:v>
                </c:pt>
              </c:strCache>
            </c:strRef>
          </c:cat>
          <c:val>
            <c:numRef>
              <c:f>'[6.한국 DATA.xlsx]Sheet6'!$N$11:$N$48</c:f>
              <c:numCache>
                <c:formatCode>0.0_ </c:formatCode>
                <c:ptCount val="38"/>
                <c:pt idx="0">
                  <c:v>-3.8546407392084037</c:v>
                </c:pt>
                <c:pt idx="1">
                  <c:v>-6.6216268988948279</c:v>
                </c:pt>
                <c:pt idx="2">
                  <c:v>-4.0162562754004316</c:v>
                </c:pt>
                <c:pt idx="3">
                  <c:v>-10.156758752643412</c:v>
                </c:pt>
                <c:pt idx="4">
                  <c:v>-8.8449401133185006</c:v>
                </c:pt>
                <c:pt idx="5">
                  <c:v>-6.7394631849243432</c:v>
                </c:pt>
                <c:pt idx="6">
                  <c:v>-6.0010255658926042</c:v>
                </c:pt>
                <c:pt idx="7">
                  <c:v>-2.425911257902047</c:v>
                </c:pt>
                <c:pt idx="8">
                  <c:v>-4.7765167161693434</c:v>
                </c:pt>
                <c:pt idx="9">
                  <c:v>-6.9883721451665775</c:v>
                </c:pt>
                <c:pt idx="10">
                  <c:v>-4.2353112319913571</c:v>
                </c:pt>
                <c:pt idx="11">
                  <c:v>-10.553341068084965</c:v>
                </c:pt>
                <c:pt idx="12">
                  <c:v>-1.602263963864714</c:v>
                </c:pt>
                <c:pt idx="13">
                  <c:v>0.50382084227273971</c:v>
                </c:pt>
                <c:pt idx="14">
                  <c:v>-2.3295809032958137</c:v>
                </c:pt>
                <c:pt idx="15">
                  <c:v>-5.9683730168922704</c:v>
                </c:pt>
                <c:pt idx="16">
                  <c:v>-3.2462125188062019</c:v>
                </c:pt>
                <c:pt idx="17">
                  <c:v>-6.3993092199942421</c:v>
                </c:pt>
                <c:pt idx="18">
                  <c:v>-9.2472962989707312</c:v>
                </c:pt>
                <c:pt idx="19">
                  <c:v>-9.1265433222857411</c:v>
                </c:pt>
                <c:pt idx="20">
                  <c:v>0.93732370937178455</c:v>
                </c:pt>
                <c:pt idx="21">
                  <c:v>1.6846043460434723</c:v>
                </c:pt>
                <c:pt idx="22">
                  <c:v>1.7810910559850068</c:v>
                </c:pt>
                <c:pt idx="23">
                  <c:v>-2.5945723890205441</c:v>
                </c:pt>
                <c:pt idx="24">
                  <c:v>-4.9203938034708683</c:v>
                </c:pt>
                <c:pt idx="25">
                  <c:v>-3.9539935586950015</c:v>
                </c:pt>
                <c:pt idx="26">
                  <c:v>-1.1984870078716403</c:v>
                </c:pt>
                <c:pt idx="27">
                  <c:v>-1.625263591009618</c:v>
                </c:pt>
                <c:pt idx="28">
                  <c:v>-1.1432231809789473</c:v>
                </c:pt>
                <c:pt idx="29">
                  <c:v>-5.1605251834048849</c:v>
                </c:pt>
                <c:pt idx="30" formatCode="0.0">
                  <c:v>-9.6618241515219587</c:v>
                </c:pt>
                <c:pt idx="31" formatCode="0.0">
                  <c:v>-1.8968820815354495</c:v>
                </c:pt>
                <c:pt idx="32" formatCode="0.0">
                  <c:v>-4.1566778502261119</c:v>
                </c:pt>
                <c:pt idx="33" formatCode="0.0">
                  <c:v>-2.9180928507849249</c:v>
                </c:pt>
                <c:pt idx="34" formatCode="0.0">
                  <c:v>-2.9380325900106246</c:v>
                </c:pt>
                <c:pt idx="35" formatCode="0.0">
                  <c:v>-1.1406902374031085</c:v>
                </c:pt>
                <c:pt idx="36" formatCode="0.0">
                  <c:v>0.10922816444301309</c:v>
                </c:pt>
                <c:pt idx="37" formatCode="0.0">
                  <c:v>-3.6377053626585258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782016"/>
        <c:axId val="75783552"/>
      </c:lineChart>
      <c:catAx>
        <c:axId val="75782016"/>
        <c:scaling>
          <c:orientation val="minMax"/>
        </c:scaling>
        <c:delete val="0"/>
        <c:axPos val="b"/>
        <c:majorTickMark val="out"/>
        <c:minorTickMark val="none"/>
        <c:tickLblPos val="low"/>
        <c:crossAx val="75783552"/>
        <c:crosses val="autoZero"/>
        <c:auto val="1"/>
        <c:lblAlgn val="ctr"/>
        <c:lblOffset val="100"/>
        <c:tickLblSkip val="4"/>
        <c:tickMarkSkip val="4"/>
        <c:noMultiLvlLbl val="0"/>
      </c:catAx>
      <c:valAx>
        <c:axId val="75783552"/>
        <c:scaling>
          <c:orientation val="minMax"/>
        </c:scaling>
        <c:delete val="0"/>
        <c:axPos val="l"/>
        <c:numFmt formatCode="0_ " sourceLinked="0"/>
        <c:majorTickMark val="out"/>
        <c:minorTickMark val="none"/>
        <c:tickLblPos val="nextTo"/>
        <c:crossAx val="75782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861111111111112"/>
          <c:y val="5.4841269841269845E-3"/>
          <c:w val="0.68791666666666662"/>
          <c:h val="7.1809126984126975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ko-KR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803833390492844E-2"/>
          <c:y val="0.12146904761904762"/>
          <c:w val="0.88831699859435909"/>
          <c:h val="0.78953264452097915"/>
        </c:manualLayout>
      </c:layout>
      <c:barChart>
        <c:barDir val="col"/>
        <c:grouping val="clustered"/>
        <c:varyColors val="0"/>
        <c:ser>
          <c:idx val="2"/>
          <c:order val="2"/>
          <c:tx>
            <c:v>건설투자 성장기여율</c:v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-3.0672920400148774E-3"/>
                  <c:y val="8.58624504684664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336460200073264E-3"/>
                  <c:y val="7.410449764840944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'[6.한국 DATA.xlsx]5'!$B$35:$B$45</c:f>
              <c:strCache>
                <c:ptCount val="11"/>
                <c:pt idx="0">
                  <c:v>15.1Q</c:v>
                </c:pt>
                <c:pt idx="1">
                  <c:v>2Q</c:v>
                </c:pt>
                <c:pt idx="2">
                  <c:v>3Q</c:v>
                </c:pt>
                <c:pt idx="3">
                  <c:v>4Q</c:v>
                </c:pt>
                <c:pt idx="4">
                  <c:v>16.1Q</c:v>
                </c:pt>
                <c:pt idx="5">
                  <c:v>2Q</c:v>
                </c:pt>
                <c:pt idx="6">
                  <c:v>3Q</c:v>
                </c:pt>
                <c:pt idx="7">
                  <c:v>4Q</c:v>
                </c:pt>
                <c:pt idx="8">
                  <c:v>17.1Q</c:v>
                </c:pt>
                <c:pt idx="9">
                  <c:v>2Q</c:v>
                </c:pt>
                <c:pt idx="10">
                  <c:v>3Q</c:v>
                </c:pt>
              </c:strCache>
            </c:strRef>
          </c:cat>
          <c:val>
            <c:numRef>
              <c:f>'[6.한국 DATA.xlsx]5'!$P$35:$P$45</c:f>
              <c:numCache>
                <c:formatCode>0.0_ </c:formatCode>
                <c:ptCount val="11"/>
                <c:pt idx="0">
                  <c:v>19.23076923076923</c:v>
                </c:pt>
                <c:pt idx="1">
                  <c:v>29.166666666666668</c:v>
                </c:pt>
                <c:pt idx="2">
                  <c:v>40</c:v>
                </c:pt>
                <c:pt idx="3">
                  <c:v>43.749999999999993</c:v>
                </c:pt>
                <c:pt idx="4">
                  <c:v>41.379310344827587</c:v>
                </c:pt>
                <c:pt idx="5">
                  <c:v>50</c:v>
                </c:pt>
                <c:pt idx="6">
                  <c:v>65.384615384615387</c:v>
                </c:pt>
                <c:pt idx="7">
                  <c:v>75</c:v>
                </c:pt>
                <c:pt idx="8">
                  <c:v>51.724137931034484</c:v>
                </c:pt>
                <c:pt idx="9">
                  <c:v>48.148148148148145</c:v>
                </c:pt>
                <c:pt idx="10">
                  <c:v>33.333333333333329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axId val="75822592"/>
        <c:axId val="75824128"/>
      </c:barChart>
      <c:lineChart>
        <c:grouping val="standard"/>
        <c:varyColors val="0"/>
        <c:ser>
          <c:idx val="0"/>
          <c:order val="0"/>
          <c:tx>
            <c:v>건설투자 성장기여도(우)</c:v>
          </c:tx>
          <c:spPr>
            <a:ln w="222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2.8292025523734079E-2"/>
                  <c:y val="4.44010850646225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'[6.한국 DATA.xlsx]5'!$B$35:$B$45</c:f>
              <c:strCache>
                <c:ptCount val="11"/>
                <c:pt idx="0">
                  <c:v>15.1Q</c:v>
                </c:pt>
                <c:pt idx="1">
                  <c:v>2Q</c:v>
                </c:pt>
                <c:pt idx="2">
                  <c:v>3Q</c:v>
                </c:pt>
                <c:pt idx="3">
                  <c:v>4Q</c:v>
                </c:pt>
                <c:pt idx="4">
                  <c:v>16.1Q</c:v>
                </c:pt>
                <c:pt idx="5">
                  <c:v>2Q</c:v>
                </c:pt>
                <c:pt idx="6">
                  <c:v>3Q</c:v>
                </c:pt>
                <c:pt idx="7">
                  <c:v>4Q</c:v>
                </c:pt>
                <c:pt idx="8">
                  <c:v>17.1Q</c:v>
                </c:pt>
                <c:pt idx="9">
                  <c:v>2Q</c:v>
                </c:pt>
                <c:pt idx="10">
                  <c:v>3Q</c:v>
                </c:pt>
              </c:strCache>
            </c:strRef>
          </c:cat>
          <c:val>
            <c:numRef>
              <c:f>'[6.한국 DATA.xlsx]5'!$G$35:$G$45</c:f>
              <c:numCache>
                <c:formatCode>0.0</c:formatCode>
                <c:ptCount val="11"/>
                <c:pt idx="0">
                  <c:v>0.5</c:v>
                </c:pt>
                <c:pt idx="1">
                  <c:v>0.7</c:v>
                </c:pt>
                <c:pt idx="2">
                  <c:v>1.2</c:v>
                </c:pt>
                <c:pt idx="3">
                  <c:v>1.4</c:v>
                </c:pt>
                <c:pt idx="4">
                  <c:v>1.2</c:v>
                </c:pt>
                <c:pt idx="5">
                  <c:v>1.7</c:v>
                </c:pt>
                <c:pt idx="6">
                  <c:v>1.7</c:v>
                </c:pt>
                <c:pt idx="7">
                  <c:v>1.8</c:v>
                </c:pt>
                <c:pt idx="8">
                  <c:v>1.5</c:v>
                </c:pt>
                <c:pt idx="9">
                  <c:v>1.3</c:v>
                </c:pt>
                <c:pt idx="10">
                  <c:v>1.2</c:v>
                </c:pt>
              </c:numCache>
            </c:numRef>
          </c:val>
          <c:smooth val="0"/>
        </c:ser>
        <c:ser>
          <c:idx val="1"/>
          <c:order val="1"/>
          <c:tx>
            <c:v>GDP 성장률(우)</c:v>
          </c:tx>
          <c:spPr>
            <a:ln w="22225"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dLbls>
            <c:dLbl>
              <c:idx val="6"/>
              <c:layout>
                <c:manualLayout>
                  <c:x val="-2.5224733483719199E-2"/>
                  <c:y val="2.61468633114839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'[6.한국 DATA.xlsx]5'!$B$35:$B$45</c:f>
              <c:strCache>
                <c:ptCount val="11"/>
                <c:pt idx="0">
                  <c:v>15.1Q</c:v>
                </c:pt>
                <c:pt idx="1">
                  <c:v>2Q</c:v>
                </c:pt>
                <c:pt idx="2">
                  <c:v>3Q</c:v>
                </c:pt>
                <c:pt idx="3">
                  <c:v>4Q</c:v>
                </c:pt>
                <c:pt idx="4">
                  <c:v>16.1Q</c:v>
                </c:pt>
                <c:pt idx="5">
                  <c:v>2Q</c:v>
                </c:pt>
                <c:pt idx="6">
                  <c:v>3Q</c:v>
                </c:pt>
                <c:pt idx="7">
                  <c:v>4Q</c:v>
                </c:pt>
                <c:pt idx="8">
                  <c:v>17.1Q</c:v>
                </c:pt>
                <c:pt idx="9">
                  <c:v>2Q</c:v>
                </c:pt>
                <c:pt idx="10">
                  <c:v>3Q</c:v>
                </c:pt>
              </c:strCache>
            </c:strRef>
          </c:cat>
          <c:val>
            <c:numRef>
              <c:f>'[6.한국 DATA.xlsx]5'!$L$35:$L$45</c:f>
              <c:numCache>
                <c:formatCode>0.0</c:formatCode>
                <c:ptCount val="11"/>
                <c:pt idx="0">
                  <c:v>2.6</c:v>
                </c:pt>
                <c:pt idx="1">
                  <c:v>2.4</c:v>
                </c:pt>
                <c:pt idx="2">
                  <c:v>3</c:v>
                </c:pt>
                <c:pt idx="3">
                  <c:v>3.2</c:v>
                </c:pt>
                <c:pt idx="4">
                  <c:v>2.9</c:v>
                </c:pt>
                <c:pt idx="5">
                  <c:v>3.4</c:v>
                </c:pt>
                <c:pt idx="6">
                  <c:v>2.6</c:v>
                </c:pt>
                <c:pt idx="7">
                  <c:v>2.4</c:v>
                </c:pt>
                <c:pt idx="8">
                  <c:v>2.9</c:v>
                </c:pt>
                <c:pt idx="9">
                  <c:v>2.7</c:v>
                </c:pt>
                <c:pt idx="10">
                  <c:v>3.6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913472"/>
        <c:axId val="75911936"/>
      </c:lineChart>
      <c:catAx>
        <c:axId val="75822592"/>
        <c:scaling>
          <c:orientation val="minMax"/>
        </c:scaling>
        <c:delete val="0"/>
        <c:axPos val="b"/>
        <c:majorTickMark val="out"/>
        <c:minorTickMark val="none"/>
        <c:tickLblPos val="nextTo"/>
        <c:crossAx val="758241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5824128"/>
        <c:scaling>
          <c:orientation val="minMax"/>
        </c:scaling>
        <c:delete val="0"/>
        <c:axPos val="l"/>
        <c:numFmt formatCode="0_ " sourceLinked="0"/>
        <c:majorTickMark val="out"/>
        <c:minorTickMark val="none"/>
        <c:tickLblPos val="nextTo"/>
        <c:crossAx val="75822592"/>
        <c:crosses val="autoZero"/>
        <c:crossBetween val="between"/>
      </c:valAx>
      <c:valAx>
        <c:axId val="75911936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crossAx val="75913472"/>
        <c:crosses val="max"/>
        <c:crossBetween val="between"/>
      </c:valAx>
      <c:catAx>
        <c:axId val="75913472"/>
        <c:scaling>
          <c:orientation val="minMax"/>
        </c:scaling>
        <c:delete val="1"/>
        <c:axPos val="b"/>
        <c:majorTickMark val="out"/>
        <c:minorTickMark val="none"/>
        <c:tickLblPos val="nextTo"/>
        <c:crossAx val="7591193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9.3998855199663806E-2"/>
          <c:y val="1.2875884161019143E-3"/>
          <c:w val="0.7350370490235385"/>
          <c:h val="8.567566566677778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1"/>
      </a:pPr>
      <a:endParaRPr lang="ko-K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0.20108</cdr:x>
      <cdr:y>0.08504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723888" cy="214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>
              <a:latin typeface="맑은 고딕"/>
              <a:ea typeface="맑은 고딕"/>
            </a:rPr>
            <a:t>(%)</a:t>
          </a:r>
          <a:endParaRPr lang="ko-KR" altLang="en-US" sz="1400" b="1" dirty="0">
            <a:latin typeface="맑은 고딕"/>
            <a:ea typeface="맑은 고딕"/>
          </a:endParaRPr>
        </a:p>
      </cdr:txBody>
    </cdr:sp>
  </cdr:relSizeAnchor>
  <cdr:relSizeAnchor xmlns:cdr="http://schemas.openxmlformats.org/drawingml/2006/chartDrawing">
    <cdr:from>
      <cdr:x>0.79892</cdr:x>
      <cdr:y>0</cdr:y>
    </cdr:from>
    <cdr:to>
      <cdr:x>1</cdr:x>
      <cdr:y>0.08504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76112" y="0"/>
          <a:ext cx="723888" cy="214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ko-KR" sz="1400" b="1" dirty="0">
              <a:latin typeface="맑은 고딕"/>
              <a:ea typeface="맑은 고딕"/>
            </a:rPr>
            <a:t>(</a:t>
          </a:r>
          <a:r>
            <a:rPr lang="ko-KR" altLang="en-US" sz="1400" b="1" dirty="0" err="1">
              <a:latin typeface="맑은 고딕"/>
              <a:ea typeface="맑은 고딕"/>
            </a:rPr>
            <a:t>만호</a:t>
          </a:r>
          <a:r>
            <a:rPr lang="en-US" altLang="ko-KR" sz="1400" b="1" dirty="0">
              <a:latin typeface="맑은 고딕"/>
              <a:ea typeface="맑은 고딕"/>
            </a:rPr>
            <a:t>)</a:t>
          </a:r>
          <a:endParaRPr lang="ko-KR" altLang="en-US" sz="1400" b="1" dirty="0">
            <a:latin typeface="맑은 고딕"/>
            <a:ea typeface="맑은 고딕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0.1828</cdr:x>
      <cdr:y>0.05953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658080" cy="150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>
              <a:latin typeface="+mn-ea"/>
              <a:ea typeface="+mn-ea"/>
            </a:rPr>
            <a:t>(</a:t>
          </a:r>
          <a:r>
            <a:rPr lang="en-US" altLang="ko-KR" sz="1400" b="1" dirty="0" err="1">
              <a:latin typeface="+mn-ea"/>
              <a:ea typeface="+mn-ea"/>
            </a:rPr>
            <a:t>YoY,</a:t>
          </a:r>
          <a:r>
            <a:rPr lang="en-US" altLang="ko-KR" sz="1400" b="1" baseline="0" dirty="0" err="1">
              <a:latin typeface="+mn-ea"/>
              <a:ea typeface="+mn-ea"/>
            </a:rPr>
            <a:t> %</a:t>
          </a:r>
          <a:r>
            <a:rPr lang="en-US" altLang="ko-KR" sz="1400" b="1" dirty="0">
              <a:latin typeface="+mn-ea"/>
              <a:ea typeface="+mn-ea"/>
            </a:rPr>
            <a:t>)</a:t>
          </a:r>
          <a:endParaRPr lang="ko-KR" altLang="en-US" sz="1400" b="1" dirty="0">
            <a:latin typeface="+mn-ea"/>
            <a:ea typeface="+mn-ea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0.19797</cdr:x>
      <cdr:y>0.06081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2909888" y="-2195512"/>
          <a:ext cx="658096" cy="150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>
              <a:latin typeface="+mn-ea"/>
              <a:ea typeface="+mn-ea"/>
            </a:rPr>
            <a:t>(</a:t>
          </a:r>
          <a:r>
            <a:rPr lang="en-US" altLang="ko-KR" sz="1400" b="1" dirty="0" err="1">
              <a:latin typeface="+mn-ea"/>
              <a:ea typeface="+mn-ea"/>
            </a:rPr>
            <a:t>YoY,</a:t>
          </a:r>
          <a:r>
            <a:rPr lang="en-US" altLang="ko-KR" sz="1400" b="1" baseline="0" dirty="0" err="1">
              <a:latin typeface="+mn-ea"/>
              <a:ea typeface="+mn-ea"/>
            </a:rPr>
            <a:t> %</a:t>
          </a:r>
          <a:r>
            <a:rPr lang="en-US" altLang="ko-KR" sz="1400" b="1" dirty="0">
              <a:latin typeface="+mn-ea"/>
              <a:ea typeface="+mn-ea"/>
            </a:rPr>
            <a:t>)</a:t>
          </a:r>
          <a:endParaRPr lang="ko-KR" altLang="en-US" sz="1400" b="1" dirty="0">
            <a:latin typeface="+mn-ea"/>
            <a:ea typeface="+mn-ea"/>
          </a:endParaRPr>
        </a:p>
      </cdr:txBody>
    </cdr:sp>
  </cdr:relSizeAnchor>
  <cdr:relSizeAnchor xmlns:cdr="http://schemas.openxmlformats.org/drawingml/2006/chartDrawing">
    <cdr:from>
      <cdr:x>0.80203</cdr:x>
      <cdr:y>0</cdr:y>
    </cdr:from>
    <cdr:to>
      <cdr:x>1</cdr:x>
      <cdr:y>0.06081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66143" y="0"/>
          <a:ext cx="658080" cy="150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ko-KR" sz="1400" b="1" dirty="0">
              <a:latin typeface="+mn-ea"/>
              <a:ea typeface="+mn-ea"/>
            </a:rPr>
            <a:t>(</a:t>
          </a:r>
          <a:r>
            <a:rPr lang="en-US" altLang="ko-KR" sz="1400" b="1" dirty="0" err="1">
              <a:latin typeface="+mn-ea"/>
              <a:ea typeface="+mn-ea"/>
            </a:rPr>
            <a:t>YoY,</a:t>
          </a:r>
          <a:r>
            <a:rPr lang="en-US" altLang="ko-KR" sz="1400" b="1" baseline="0" dirty="0" err="1">
              <a:latin typeface="+mn-ea"/>
              <a:ea typeface="+mn-ea"/>
            </a:rPr>
            <a:t> %</a:t>
          </a:r>
          <a:r>
            <a:rPr lang="en-US" altLang="ko-KR" sz="1400" b="1" dirty="0">
              <a:latin typeface="+mn-ea"/>
              <a:ea typeface="+mn-ea"/>
            </a:rPr>
            <a:t>)</a:t>
          </a:r>
          <a:endParaRPr lang="ko-KR" altLang="en-US" sz="1400" b="1" dirty="0">
            <a:latin typeface="+mn-ea"/>
            <a:ea typeface="+mn-ea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0.1828</cdr:x>
      <cdr:y>0.05953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658080" cy="150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>
              <a:latin typeface="+mn-ea"/>
              <a:ea typeface="+mn-ea"/>
            </a:rPr>
            <a:t>(</a:t>
          </a:r>
          <a:r>
            <a:rPr lang="en-US" altLang="ko-KR" sz="1400" b="1" dirty="0" err="1">
              <a:latin typeface="+mn-ea"/>
              <a:ea typeface="+mn-ea"/>
            </a:rPr>
            <a:t>YoY,</a:t>
          </a:r>
          <a:r>
            <a:rPr lang="en-US" altLang="ko-KR" sz="1400" b="1" baseline="0" dirty="0" err="1">
              <a:latin typeface="+mn-ea"/>
              <a:ea typeface="+mn-ea"/>
            </a:rPr>
            <a:t> %</a:t>
          </a:r>
          <a:r>
            <a:rPr lang="en-US" altLang="ko-KR" sz="1400" b="1" dirty="0">
              <a:latin typeface="+mn-ea"/>
              <a:ea typeface="+mn-ea"/>
            </a:rPr>
            <a:t>)</a:t>
          </a:r>
          <a:endParaRPr lang="ko-KR" altLang="en-US" sz="1400" b="1" dirty="0">
            <a:latin typeface="+mn-ea"/>
            <a:ea typeface="+mn-ea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0.21387</cdr:x>
      <cdr:y>0.08504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769932" cy="214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>
              <a:latin typeface="맑은 고딕"/>
              <a:ea typeface="맑은 고딕"/>
            </a:rPr>
            <a:t>(%)</a:t>
          </a:r>
          <a:endParaRPr lang="ko-KR" altLang="en-US" sz="1400" b="1" dirty="0">
            <a:latin typeface="맑은 고딕"/>
            <a:ea typeface="맑은 고딕"/>
          </a:endParaRPr>
        </a:p>
      </cdr:txBody>
    </cdr:sp>
  </cdr:relSizeAnchor>
  <cdr:relSizeAnchor xmlns:cdr="http://schemas.openxmlformats.org/drawingml/2006/chartDrawing">
    <cdr:from>
      <cdr:x>0.78613</cdr:x>
      <cdr:y>0</cdr:y>
    </cdr:from>
    <cdr:to>
      <cdr:x>1</cdr:x>
      <cdr:y>0.08504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30068" y="0"/>
          <a:ext cx="769932" cy="214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ko-KR" sz="1400" b="1" dirty="0">
              <a:latin typeface="맑은 고딕"/>
              <a:ea typeface="맑은 고딕"/>
            </a:rPr>
            <a:t>(YoY, %, %p)</a:t>
          </a:r>
          <a:endParaRPr lang="ko-KR" altLang="en-US" sz="1400" b="1" dirty="0">
            <a:latin typeface="맑은 고딕"/>
            <a:ea typeface="맑은 고딕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91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69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127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132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65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8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36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32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172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970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2F4AE-BE66-4A5F-9F6A-731F5CD62BE4}" type="datetimeFigureOut">
              <a:rPr lang="ko-KR" altLang="en-US" smtClean="0"/>
              <a:t>2017-11-01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FC01F-C0D0-408D-8C5C-AE8AC69149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641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7533" y="1556792"/>
            <a:ext cx="7984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 smtClean="0">
                <a:latin typeface="+mn-ea"/>
              </a:rPr>
              <a:t>SOC </a:t>
            </a:r>
            <a:r>
              <a:rPr lang="ko-KR" altLang="en-US" sz="4400" b="1" dirty="0" smtClean="0">
                <a:latin typeface="+mn-ea"/>
              </a:rPr>
              <a:t>투자가 국내 경제 성장에 미치는 영향</a:t>
            </a:r>
            <a:endParaRPr lang="ko-KR" altLang="en-US" sz="4400" b="1" dirty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748309"/>
            <a:ext cx="6192688" cy="1128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 b="1" dirty="0" smtClean="0">
                <a:latin typeface="+mn-ea"/>
              </a:rPr>
              <a:t>우리금융경영연구소</a:t>
            </a:r>
            <a:endParaRPr lang="en-US" altLang="ko-KR" sz="24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b="1" dirty="0" smtClean="0">
                <a:latin typeface="+mn-ea"/>
              </a:rPr>
              <a:t>허문종 연구위원</a:t>
            </a:r>
            <a:endParaRPr lang="ko-KR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44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657" y="462146"/>
            <a:ext cx="797979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+mn-ea"/>
              </a:rPr>
              <a:t>주요 선행지표의 감소 추세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정부의 </a:t>
            </a:r>
            <a:r>
              <a:rPr lang="en-US" altLang="ko-KR" sz="2800" dirty="0" smtClean="0">
                <a:latin typeface="+mn-ea"/>
              </a:rPr>
              <a:t>SOC</a:t>
            </a:r>
            <a:r>
              <a:rPr lang="ko-KR" altLang="en-US" sz="2800" dirty="0" smtClean="0">
                <a:latin typeface="+mn-ea"/>
              </a:rPr>
              <a:t>예산 축소 등을 감안할 때 건설투자 증가세는 지속적으로 둔화될 것으로 예상되는 상황</a:t>
            </a:r>
            <a:endParaRPr lang="en-US" altLang="ko-KR" sz="2800" dirty="0" smtClean="0">
              <a:latin typeface="+mn-ea"/>
            </a:endParaRPr>
          </a:p>
          <a:p>
            <a:pPr marL="623888" indent="-4445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ko-KR" altLang="en-US" sz="2800" dirty="0" smtClean="0">
                <a:latin typeface="+mn-ea"/>
              </a:rPr>
              <a:t>정부는 </a:t>
            </a:r>
            <a:r>
              <a:rPr lang="en-US" altLang="ko-KR" sz="2800" dirty="0" smtClean="0">
                <a:latin typeface="+mn-ea"/>
              </a:rPr>
              <a:t>‘2017~2021</a:t>
            </a:r>
            <a:r>
              <a:rPr lang="ko-KR" altLang="en-US" sz="2800" dirty="0" smtClean="0">
                <a:latin typeface="+mn-ea"/>
              </a:rPr>
              <a:t>년 국가재정운용계획안</a:t>
            </a:r>
            <a:r>
              <a:rPr lang="en-US" altLang="ko-KR" sz="2800" dirty="0" smtClean="0">
                <a:latin typeface="+mn-ea"/>
              </a:rPr>
              <a:t>’</a:t>
            </a:r>
            <a:r>
              <a:rPr lang="ko-KR" altLang="en-US" sz="2800" dirty="0" smtClean="0">
                <a:latin typeface="+mn-ea"/>
              </a:rPr>
              <a:t>에 따라 </a:t>
            </a:r>
            <a:r>
              <a:rPr lang="en-US" altLang="ko-KR" sz="2800" dirty="0" smtClean="0">
                <a:latin typeface="+mn-ea"/>
              </a:rPr>
              <a:t>SOC </a:t>
            </a:r>
            <a:r>
              <a:rPr lang="ko-KR" altLang="en-US" sz="2800" dirty="0" smtClean="0">
                <a:latin typeface="+mn-ea"/>
              </a:rPr>
              <a:t>예산을 매년 연평균 </a:t>
            </a:r>
            <a:r>
              <a:rPr lang="en-US" altLang="ko-KR" sz="2800" dirty="0" smtClean="0">
                <a:latin typeface="+mn-ea"/>
              </a:rPr>
              <a:t>7.5% </a:t>
            </a:r>
            <a:r>
              <a:rPr lang="ko-KR" altLang="en-US" sz="2800" dirty="0" smtClean="0">
                <a:latin typeface="+mn-ea"/>
              </a:rPr>
              <a:t>감축할 계획인 가운데</a:t>
            </a:r>
            <a:r>
              <a:rPr lang="en-US" altLang="ko-KR" sz="2800" dirty="0" smtClean="0">
                <a:latin typeface="+mn-ea"/>
              </a:rPr>
              <a:t>, 2018</a:t>
            </a:r>
            <a:r>
              <a:rPr lang="ko-KR" altLang="en-US" sz="2800" dirty="0" smtClean="0">
                <a:latin typeface="+mn-ea"/>
              </a:rPr>
              <a:t>년 </a:t>
            </a:r>
            <a:r>
              <a:rPr lang="en-US" altLang="ko-KR" sz="2800" dirty="0" smtClean="0">
                <a:latin typeface="+mn-ea"/>
              </a:rPr>
              <a:t>SOC </a:t>
            </a:r>
            <a:r>
              <a:rPr lang="ko-KR" altLang="en-US" sz="2800" dirty="0" smtClean="0">
                <a:latin typeface="+mn-ea"/>
              </a:rPr>
              <a:t>예산을 전년대비 </a:t>
            </a:r>
            <a:r>
              <a:rPr lang="en-US" altLang="ko-KR" sz="2800" dirty="0" smtClean="0">
                <a:latin typeface="+mn-ea"/>
              </a:rPr>
              <a:t>20.3% </a:t>
            </a:r>
            <a:r>
              <a:rPr lang="ko-KR" altLang="en-US" sz="2800" dirty="0" smtClean="0">
                <a:latin typeface="+mn-ea"/>
              </a:rPr>
              <a:t>축소</a:t>
            </a:r>
            <a:endParaRPr lang="en-US" altLang="ko-KR" sz="2800" dirty="0" smtClean="0">
              <a:latin typeface="+mn-ea"/>
            </a:endParaRPr>
          </a:p>
          <a:p>
            <a:pPr marL="803275" indent="-179388">
              <a:lnSpc>
                <a:spcPct val="150000"/>
              </a:lnSpc>
              <a:spcAft>
                <a:spcPts val="600"/>
              </a:spcAft>
            </a:pPr>
            <a:r>
              <a:rPr lang="en-US" altLang="ko-KR" sz="2800" dirty="0" smtClean="0">
                <a:latin typeface="+mn-ea"/>
              </a:rPr>
              <a:t>* 2017</a:t>
            </a:r>
            <a:r>
              <a:rPr lang="ko-KR" altLang="en-US" sz="2800" dirty="0" smtClean="0">
                <a:latin typeface="+mn-ea"/>
              </a:rPr>
              <a:t>년</a:t>
            </a:r>
            <a:r>
              <a:rPr lang="en-US" altLang="ko-KR" sz="2800" dirty="0" smtClean="0">
                <a:latin typeface="+mn-ea"/>
              </a:rPr>
              <a:t>(</a:t>
            </a:r>
            <a:r>
              <a:rPr lang="ko-KR" altLang="en-US" sz="2800" dirty="0" smtClean="0">
                <a:latin typeface="+mn-ea"/>
              </a:rPr>
              <a:t>추경포함 </a:t>
            </a:r>
            <a:r>
              <a:rPr lang="en-US" altLang="ko-KR" sz="2800" dirty="0" smtClean="0">
                <a:latin typeface="+mn-ea"/>
              </a:rPr>
              <a:t>22.2</a:t>
            </a:r>
            <a:r>
              <a:rPr lang="ko-KR" altLang="en-US" sz="2800" dirty="0" smtClean="0">
                <a:latin typeface="+mn-ea"/>
              </a:rPr>
              <a:t>조원</a:t>
            </a:r>
            <a:r>
              <a:rPr lang="en-US" altLang="ko-KR" sz="2800" dirty="0" smtClean="0">
                <a:latin typeface="+mn-ea"/>
              </a:rPr>
              <a:t>) </a:t>
            </a:r>
            <a:r>
              <a:rPr lang="ko-KR" altLang="en-US" sz="2800" dirty="0" smtClean="0">
                <a:latin typeface="+mn-ea"/>
              </a:rPr>
              <a:t>대비 </a:t>
            </a:r>
            <a:r>
              <a:rPr lang="en-US" altLang="ko-KR" sz="2800" dirty="0" smtClean="0">
                <a:latin typeface="+mn-ea"/>
              </a:rPr>
              <a:t>20.3%   </a:t>
            </a:r>
            <a:r>
              <a:rPr lang="ko-KR" altLang="en-US" sz="2800" dirty="0" smtClean="0">
                <a:latin typeface="+mn-ea"/>
              </a:rPr>
              <a:t>감소한 </a:t>
            </a:r>
            <a:r>
              <a:rPr lang="en-US" altLang="ko-KR" sz="2800" dirty="0" smtClean="0">
                <a:latin typeface="+mn-ea"/>
              </a:rPr>
              <a:t>17.7</a:t>
            </a:r>
            <a:r>
              <a:rPr lang="ko-KR" altLang="en-US" sz="2800" dirty="0" smtClean="0">
                <a:latin typeface="+mn-ea"/>
              </a:rPr>
              <a:t>조원 수준</a:t>
            </a:r>
            <a:endParaRPr lang="en-US" altLang="ko-KR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949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109" y="850567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600" dirty="0" smtClean="0">
                <a:latin typeface="+mn-ea"/>
              </a:rPr>
              <a:t>건설수주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경상</a:t>
            </a:r>
            <a:r>
              <a:rPr lang="en-US" altLang="ko-KR" sz="2600" dirty="0" smtClean="0">
                <a:latin typeface="+mn-ea"/>
              </a:rPr>
              <a:t>) </a:t>
            </a:r>
            <a:r>
              <a:rPr lang="ko-KR" altLang="en-US" sz="2600" dirty="0" smtClean="0">
                <a:latin typeface="+mn-ea"/>
              </a:rPr>
              <a:t>및 건설기성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불변</a:t>
            </a:r>
            <a:r>
              <a:rPr lang="en-US" altLang="ko-KR" sz="2600" dirty="0" smtClean="0">
                <a:latin typeface="+mn-ea"/>
              </a:rPr>
              <a:t>)</a:t>
            </a:r>
            <a:r>
              <a:rPr lang="ko-KR" altLang="en-US" sz="2600" dirty="0" smtClean="0">
                <a:latin typeface="+mn-ea"/>
              </a:rPr>
              <a:t>과의 관계를 이용하여 건설투자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국민계정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실질</a:t>
            </a:r>
            <a:r>
              <a:rPr lang="en-US" altLang="ko-KR" sz="2600" dirty="0" smtClean="0">
                <a:latin typeface="+mn-ea"/>
              </a:rPr>
              <a:t>)</a:t>
            </a:r>
            <a:r>
              <a:rPr lang="ko-KR" altLang="en-US" sz="2600" dirty="0" smtClean="0">
                <a:latin typeface="+mn-ea"/>
              </a:rPr>
              <a:t>의 추이를 추정한 경과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향후 건설투자 증가율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전년대비</a:t>
            </a:r>
            <a:r>
              <a:rPr lang="en-US" altLang="ko-KR" sz="2600" dirty="0" smtClean="0">
                <a:latin typeface="+mn-ea"/>
              </a:rPr>
              <a:t>)</a:t>
            </a:r>
            <a:r>
              <a:rPr lang="ko-KR" altLang="en-US" sz="2600" dirty="0" smtClean="0">
                <a:latin typeface="+mn-ea"/>
              </a:rPr>
              <a:t>은 꾸준히 둔화되어 </a:t>
            </a:r>
            <a:r>
              <a:rPr lang="en-US" altLang="ko-KR" sz="2600" dirty="0" smtClean="0">
                <a:latin typeface="+mn-ea"/>
              </a:rPr>
              <a:t>2019.2</a:t>
            </a:r>
            <a:r>
              <a:rPr lang="ko-KR" altLang="en-US" sz="2600" dirty="0" smtClean="0">
                <a:latin typeface="+mn-ea"/>
              </a:rPr>
              <a:t>분기에 감소로 전환될 것으로 예상</a:t>
            </a:r>
            <a:endParaRPr lang="en-US" altLang="ko-KR" sz="2600" dirty="0" smtClean="0">
              <a:latin typeface="+mn-ea"/>
            </a:endParaRPr>
          </a:p>
          <a:p>
            <a:pPr marL="623888" indent="-444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600" dirty="0" smtClean="0">
                <a:latin typeface="+mn-ea"/>
              </a:rPr>
              <a:t>건설수주는 </a:t>
            </a:r>
            <a:r>
              <a:rPr lang="en-US" altLang="ko-KR" sz="2600" dirty="0" smtClean="0">
                <a:latin typeface="+mn-ea"/>
              </a:rPr>
              <a:t>7</a:t>
            </a:r>
            <a:r>
              <a:rPr lang="ko-KR" altLang="en-US" sz="2600" dirty="0" smtClean="0">
                <a:latin typeface="+mn-ea"/>
              </a:rPr>
              <a:t>분기의 시차를 두고 건설기성과 건설투자에 영향을 미치는 것으로 분석되었으며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따라서 </a:t>
            </a:r>
            <a:r>
              <a:rPr lang="en-US" altLang="ko-KR" sz="2600" dirty="0" smtClean="0">
                <a:latin typeface="+mn-ea"/>
              </a:rPr>
              <a:t>2016</a:t>
            </a:r>
            <a:r>
              <a:rPr lang="ko-KR" altLang="en-US" sz="2600" dirty="0" smtClean="0">
                <a:latin typeface="+mn-ea"/>
              </a:rPr>
              <a:t>년부터 시작된 건설수주 둔화가 </a:t>
            </a:r>
            <a:r>
              <a:rPr lang="en-US" altLang="ko-KR" sz="2600" dirty="0" smtClean="0">
                <a:latin typeface="+mn-ea"/>
              </a:rPr>
              <a:t>2018</a:t>
            </a:r>
            <a:r>
              <a:rPr lang="ko-KR" altLang="en-US" sz="2600" dirty="0" smtClean="0">
                <a:latin typeface="+mn-ea"/>
              </a:rPr>
              <a:t>년부터 건설투자에 본격적으로 반영될 전망</a:t>
            </a:r>
            <a:endParaRPr lang="en-US" altLang="ko-KR" sz="2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72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1878" y="1988840"/>
            <a:ext cx="1440000" cy="3312368"/>
          </a:xfrm>
          <a:prstGeom prst="rect">
            <a:avLst/>
          </a:prstGeom>
          <a:solidFill>
            <a:srgbClr val="FFFF99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1044976" y="764704"/>
            <a:ext cx="6984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smtClean="0"/>
                <a:t>건설수주 추이 및 건설기성 전망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44408" y="5893860"/>
            <a:ext cx="507605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주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건설수주</a:t>
            </a:r>
            <a:r>
              <a:rPr lang="en-US" altLang="ko-KR" sz="1200" dirty="0" smtClean="0">
                <a:latin typeface="+mn-ea"/>
              </a:rPr>
              <a:t>-</a:t>
            </a:r>
            <a:r>
              <a:rPr lang="ko-KR" altLang="en-US" sz="1200" dirty="0" smtClean="0">
                <a:latin typeface="+mn-ea"/>
              </a:rPr>
              <a:t>기성 간의 </a:t>
            </a:r>
            <a:r>
              <a:rPr lang="en-US" altLang="ko-KR" sz="1200" dirty="0" smtClean="0">
                <a:latin typeface="+mn-ea"/>
              </a:rPr>
              <a:t>7</a:t>
            </a:r>
            <a:r>
              <a:rPr lang="ko-KR" altLang="en-US" sz="1200" dirty="0" smtClean="0">
                <a:latin typeface="+mn-ea"/>
              </a:rPr>
              <a:t>분기 시차가 존재</a:t>
            </a:r>
            <a:endParaRPr lang="en-US" altLang="ko-KR" sz="1200" dirty="0" smtClean="0">
              <a:latin typeface="+mn-ea"/>
            </a:endParaRPr>
          </a:p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통계청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우리금융경영연구소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12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34457"/>
              </p:ext>
            </p:extLst>
          </p:nvPr>
        </p:nvGraphicFramePr>
        <p:xfrm>
          <a:off x="900392" y="1385066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8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109" y="743500"/>
            <a:ext cx="8136904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600" dirty="0" smtClean="0">
                <a:latin typeface="+mn-ea"/>
              </a:rPr>
              <a:t>추정 결과</a:t>
            </a:r>
            <a:r>
              <a:rPr lang="en-US" altLang="ko-KR" sz="2600" dirty="0" smtClean="0">
                <a:latin typeface="+mn-ea"/>
              </a:rPr>
              <a:t>, 2018</a:t>
            </a:r>
            <a:r>
              <a:rPr lang="ko-KR" altLang="en-US" sz="2600" dirty="0" smtClean="0">
                <a:latin typeface="+mn-ea"/>
              </a:rPr>
              <a:t>년 건설기성과 건설투자의 연간 증가율은 각각 </a:t>
            </a:r>
            <a:r>
              <a:rPr lang="en-US" altLang="ko-KR" sz="2600" dirty="0" smtClean="0">
                <a:latin typeface="+mn-ea"/>
              </a:rPr>
              <a:t>3.5%, 3.0%</a:t>
            </a:r>
            <a:r>
              <a:rPr lang="ko-KR" altLang="en-US" sz="2600" dirty="0" smtClean="0">
                <a:latin typeface="+mn-ea"/>
              </a:rPr>
              <a:t>까지 둔화되어 </a:t>
            </a:r>
            <a:r>
              <a:rPr lang="en-US" altLang="ko-KR" sz="2600" dirty="0" smtClean="0">
                <a:latin typeface="+mn-ea"/>
              </a:rPr>
              <a:t>2019.2</a:t>
            </a:r>
            <a:r>
              <a:rPr lang="ko-KR" altLang="en-US" sz="2600" dirty="0" smtClean="0">
                <a:latin typeface="+mn-ea"/>
              </a:rPr>
              <a:t>분기에는 소폭 감소로 전환될 전망</a:t>
            </a:r>
            <a:endParaRPr lang="en-US" altLang="ko-KR" sz="2600" dirty="0" smtClean="0">
              <a:latin typeface="+mn-ea"/>
            </a:endParaRPr>
          </a:p>
          <a:p>
            <a:pPr marL="720725" indent="-277813">
              <a:lnSpc>
                <a:spcPct val="150000"/>
              </a:lnSpc>
            </a:pPr>
            <a:r>
              <a:rPr lang="en-US" altLang="ko-KR" sz="2600" dirty="0" smtClean="0">
                <a:latin typeface="+mn-ea"/>
              </a:rPr>
              <a:t>* </a:t>
            </a:r>
            <a:r>
              <a:rPr lang="ko-KR" altLang="en-US" sz="2600" dirty="0" smtClean="0">
                <a:latin typeface="+mn-ea"/>
              </a:rPr>
              <a:t>건설기성 증가율 전망</a:t>
            </a:r>
            <a:r>
              <a:rPr lang="en-US" altLang="ko-KR" sz="2600" dirty="0" smtClean="0">
                <a:latin typeface="+mn-ea"/>
              </a:rPr>
              <a:t>: 2016</a:t>
            </a:r>
            <a:r>
              <a:rPr lang="ko-KR" altLang="en-US" sz="2600" dirty="0" smtClean="0">
                <a:latin typeface="+mn-ea"/>
              </a:rPr>
              <a:t>년 </a:t>
            </a:r>
            <a:r>
              <a:rPr lang="en-US" altLang="ko-KR" sz="2600" dirty="0" smtClean="0">
                <a:latin typeface="+mn-ea"/>
              </a:rPr>
              <a:t>15.5% → 17</a:t>
            </a:r>
            <a:r>
              <a:rPr lang="ko-KR" altLang="en-US" sz="2600" dirty="0" smtClean="0">
                <a:latin typeface="+mn-ea"/>
              </a:rPr>
              <a:t>년</a:t>
            </a:r>
            <a:r>
              <a:rPr lang="en-US" altLang="ko-KR" sz="2600" dirty="0" smtClean="0">
                <a:latin typeface="+mn-ea"/>
              </a:rPr>
              <a:t>(e)</a:t>
            </a:r>
            <a:r>
              <a:rPr lang="ko-KR" altLang="en-US" sz="2600" dirty="0" smtClean="0">
                <a:latin typeface="+mn-ea"/>
              </a:rPr>
              <a:t> </a:t>
            </a:r>
            <a:r>
              <a:rPr lang="en-US" altLang="ko-KR" sz="2600" dirty="0" smtClean="0">
                <a:latin typeface="+mn-ea"/>
              </a:rPr>
              <a:t>11.9% → 18</a:t>
            </a:r>
            <a:r>
              <a:rPr lang="ko-KR" altLang="en-US" sz="2600" dirty="0" smtClean="0">
                <a:latin typeface="+mn-ea"/>
              </a:rPr>
              <a:t>년</a:t>
            </a:r>
            <a:r>
              <a:rPr lang="en-US" altLang="ko-KR" sz="2600" dirty="0" smtClean="0">
                <a:latin typeface="+mn-ea"/>
              </a:rPr>
              <a:t>(f) 3.5%</a:t>
            </a:r>
          </a:p>
          <a:p>
            <a:pPr marL="720725" indent="-277813">
              <a:lnSpc>
                <a:spcPct val="150000"/>
              </a:lnSpc>
            </a:pPr>
            <a:r>
              <a:rPr lang="en-US" altLang="ko-KR" sz="2600" dirty="0" smtClean="0">
                <a:latin typeface="+mn-ea"/>
              </a:rPr>
              <a:t>* </a:t>
            </a:r>
            <a:r>
              <a:rPr lang="ko-KR" altLang="en-US" sz="2600" dirty="0" smtClean="0">
                <a:latin typeface="+mn-ea"/>
              </a:rPr>
              <a:t>건설투자 증가율 전망</a:t>
            </a:r>
            <a:r>
              <a:rPr lang="en-US" altLang="ko-KR" sz="2600" dirty="0" smtClean="0">
                <a:latin typeface="+mn-ea"/>
              </a:rPr>
              <a:t>: 2016</a:t>
            </a:r>
            <a:r>
              <a:rPr lang="ko-KR" altLang="en-US" sz="2600" dirty="0" smtClean="0">
                <a:latin typeface="+mn-ea"/>
              </a:rPr>
              <a:t>년 </a:t>
            </a:r>
            <a:r>
              <a:rPr lang="en-US" altLang="ko-KR" sz="2600" dirty="0" smtClean="0">
                <a:latin typeface="+mn-ea"/>
              </a:rPr>
              <a:t>10.7% → 17</a:t>
            </a:r>
            <a:r>
              <a:rPr lang="ko-KR" altLang="en-US" sz="2600" dirty="0" smtClean="0">
                <a:latin typeface="+mn-ea"/>
              </a:rPr>
              <a:t>년</a:t>
            </a:r>
            <a:r>
              <a:rPr lang="en-US" altLang="ko-KR" sz="2600" dirty="0" smtClean="0">
                <a:latin typeface="+mn-ea"/>
              </a:rPr>
              <a:t>(e)</a:t>
            </a:r>
            <a:r>
              <a:rPr lang="ko-KR" altLang="en-US" sz="2600" dirty="0" smtClean="0">
                <a:latin typeface="+mn-ea"/>
              </a:rPr>
              <a:t> </a:t>
            </a:r>
            <a:r>
              <a:rPr lang="en-US" altLang="ko-KR" sz="2600" dirty="0" smtClean="0">
                <a:latin typeface="+mn-ea"/>
              </a:rPr>
              <a:t>7.6% → 18</a:t>
            </a:r>
            <a:r>
              <a:rPr lang="ko-KR" altLang="en-US" sz="2600" dirty="0" smtClean="0">
                <a:latin typeface="+mn-ea"/>
              </a:rPr>
              <a:t>년</a:t>
            </a:r>
            <a:r>
              <a:rPr lang="en-US" altLang="ko-KR" sz="2600" dirty="0" smtClean="0">
                <a:latin typeface="+mn-ea"/>
              </a:rPr>
              <a:t>(f) 3.0%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600" dirty="0" err="1" smtClean="0">
                <a:latin typeface="+mn-ea"/>
              </a:rPr>
              <a:t>공종별로는</a:t>
            </a:r>
            <a:r>
              <a:rPr lang="ko-KR" altLang="en-US" sz="2600" dirty="0" smtClean="0">
                <a:latin typeface="+mn-ea"/>
              </a:rPr>
              <a:t> 건축 증가세가 둔화되는 가운데 토목은 감소세가 지속될 전망</a:t>
            </a:r>
            <a:endParaRPr lang="en-US" altLang="ko-KR" sz="26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215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446941" y="2016550"/>
            <a:ext cx="1568180" cy="3312368"/>
          </a:xfrm>
          <a:prstGeom prst="rect">
            <a:avLst/>
          </a:prstGeom>
          <a:solidFill>
            <a:srgbClr val="FFFF99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1044976" y="764704"/>
            <a:ext cx="6984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err="1" smtClean="0"/>
                <a:t>공종별</a:t>
              </a:r>
              <a:r>
                <a:rPr lang="ko-KR" altLang="en-US" sz="1600" b="1" dirty="0" smtClean="0"/>
                <a:t> 건설투자 전망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36104" y="5801154"/>
            <a:ext cx="507605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주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실질 </a:t>
            </a:r>
            <a:r>
              <a:rPr lang="en-US" altLang="ko-KR" sz="1200" dirty="0" smtClean="0">
                <a:latin typeface="+mn-ea"/>
              </a:rPr>
              <a:t>GDP </a:t>
            </a:r>
            <a:r>
              <a:rPr lang="ko-KR" altLang="en-US" sz="1200" dirty="0" smtClean="0">
                <a:latin typeface="+mn-ea"/>
              </a:rPr>
              <a:t>상의 지출항목 기준</a:t>
            </a:r>
            <a:endParaRPr lang="en-US" altLang="ko-KR" sz="1200" dirty="0" smtClean="0">
              <a:latin typeface="+mn-ea"/>
            </a:endParaRPr>
          </a:p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한국은</a:t>
            </a:r>
            <a:r>
              <a:rPr lang="ko-KR" altLang="en-US" sz="1200" dirty="0">
                <a:latin typeface="+mn-ea"/>
              </a:rPr>
              <a:t>행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우리금융경영연구소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13" name="차트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213416"/>
              </p:ext>
            </p:extLst>
          </p:nvPr>
        </p:nvGraphicFramePr>
        <p:xfrm>
          <a:off x="844972" y="1324180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066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1907704" y="908720"/>
            <a:ext cx="5436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smtClean="0"/>
                <a:t>주요기관의 건설투자 증가율 전망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98691" y="5960313"/>
            <a:ext cx="3059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각 기관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256" y="1484784"/>
            <a:ext cx="6300096" cy="441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0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4293" y="6389628"/>
            <a:ext cx="3059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한국은</a:t>
            </a:r>
            <a:r>
              <a:rPr lang="ko-KR" altLang="en-US" sz="1200" dirty="0">
                <a:latin typeface="+mn-ea"/>
              </a:rPr>
              <a:t>행</a:t>
            </a: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008944"/>
              </p:ext>
            </p:extLst>
          </p:nvPr>
        </p:nvGraphicFramePr>
        <p:xfrm>
          <a:off x="467544" y="2060848"/>
          <a:ext cx="828092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332656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+mn-ea"/>
              </a:rPr>
              <a:t>국내 경제에서 건설투자가 차지하는 중요성을 고려하여</a:t>
            </a:r>
            <a:r>
              <a:rPr lang="en-US" altLang="ko-KR" sz="2800" dirty="0" smtClean="0">
                <a:latin typeface="+mn-ea"/>
              </a:rPr>
              <a:t>, SOC</a:t>
            </a:r>
            <a:r>
              <a:rPr lang="ko-KR" altLang="en-US" sz="2800" dirty="0" smtClean="0">
                <a:latin typeface="+mn-ea"/>
              </a:rPr>
              <a:t>투자의 급격한 감소에 유의 필요</a:t>
            </a:r>
            <a:endParaRPr lang="en-US" altLang="ko-KR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587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67668"/>
            <a:ext cx="7979791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+mn-ea"/>
              </a:rPr>
              <a:t>2017.3</a:t>
            </a:r>
            <a:r>
              <a:rPr lang="ko-KR" altLang="en-US" sz="2400" dirty="0" smtClean="0">
                <a:latin typeface="+mn-ea"/>
              </a:rPr>
              <a:t>분기 실질</a:t>
            </a:r>
            <a:r>
              <a:rPr lang="en-US" altLang="ko-KR" sz="2400" dirty="0">
                <a:latin typeface="+mn-ea"/>
              </a:rPr>
              <a:t> </a:t>
            </a:r>
            <a:r>
              <a:rPr lang="en-US" altLang="ko-KR" sz="2400" dirty="0" smtClean="0">
                <a:latin typeface="+mn-ea"/>
              </a:rPr>
              <a:t>GDP </a:t>
            </a:r>
            <a:r>
              <a:rPr lang="ko-KR" altLang="en-US" sz="2400" dirty="0" smtClean="0">
                <a:latin typeface="+mn-ea"/>
              </a:rPr>
              <a:t>성장률은 전년동기대비 </a:t>
            </a:r>
            <a:r>
              <a:rPr lang="en-US" altLang="ko-KR" sz="2400" dirty="0" smtClean="0">
                <a:latin typeface="+mn-ea"/>
              </a:rPr>
              <a:t>3.6%</a:t>
            </a:r>
            <a:r>
              <a:rPr lang="ko-KR" altLang="en-US" sz="2400" dirty="0" smtClean="0">
                <a:latin typeface="+mn-ea"/>
              </a:rPr>
              <a:t>로 </a:t>
            </a:r>
            <a:r>
              <a:rPr lang="en-US" altLang="ko-KR" sz="2400" dirty="0" smtClean="0">
                <a:latin typeface="+mn-ea"/>
              </a:rPr>
              <a:t>2014.1</a:t>
            </a:r>
            <a:r>
              <a:rPr lang="ko-KR" altLang="en-US" sz="2400" dirty="0" smtClean="0">
                <a:latin typeface="+mn-ea"/>
              </a:rPr>
              <a:t>분기</a:t>
            </a:r>
            <a:r>
              <a:rPr lang="en-US" altLang="ko-KR" sz="2400" dirty="0" smtClean="0">
                <a:latin typeface="+mn-ea"/>
              </a:rPr>
              <a:t>(3.8%) </a:t>
            </a:r>
            <a:r>
              <a:rPr lang="ko-KR" altLang="en-US" sz="2400" dirty="0" smtClean="0">
                <a:latin typeface="+mn-ea"/>
              </a:rPr>
              <a:t>이후 최고치를 기록</a:t>
            </a:r>
            <a:endParaRPr lang="en-US" altLang="ko-KR" sz="2400" dirty="0" smtClean="0">
              <a:latin typeface="+mn-ea"/>
            </a:endParaRPr>
          </a:p>
          <a:p>
            <a:pPr marL="360363" indent="-360363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400" dirty="0" smtClean="0">
                <a:latin typeface="+mn-ea"/>
              </a:rPr>
              <a:t>수출과 고정투자가 경기 회복세를 견인하는 가운데 상대적으로 부진했던 제조업생산과 소비도 크게 개선 </a:t>
            </a:r>
            <a:endParaRPr lang="ko-KR" altLang="en-US" sz="24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3648116"/>
            <a:ext cx="8460432" cy="23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그룹 9"/>
          <p:cNvGrpSpPr/>
          <p:nvPr/>
        </p:nvGrpSpPr>
        <p:grpSpPr>
          <a:xfrm>
            <a:off x="1907704" y="3268396"/>
            <a:ext cx="5256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smtClean="0"/>
                <a:t>국내 경제 주요 산업활동 지표 추이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73895" y="6051731"/>
            <a:ext cx="5076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관세청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통계청</a:t>
            </a:r>
            <a:endParaRPr lang="ko-KR" altLang="en-US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99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657" y="1052736"/>
            <a:ext cx="7979791" cy="369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ko-KR" altLang="en-US" sz="3200" dirty="0" smtClean="0">
                <a:latin typeface="+mn-ea"/>
              </a:rPr>
              <a:t>향후 건설투자 추이가 내수경기 판단에 중요 포인트가 되고 있는 가운데</a:t>
            </a:r>
            <a:r>
              <a:rPr lang="en-US" altLang="ko-KR" sz="3200" dirty="0" smtClean="0">
                <a:latin typeface="+mn-ea"/>
              </a:rPr>
              <a:t>, 2016</a:t>
            </a:r>
            <a:r>
              <a:rPr lang="ko-KR" altLang="en-US" sz="3200" dirty="0" smtClean="0">
                <a:latin typeface="+mn-ea"/>
              </a:rPr>
              <a:t>년 이후 건설투자 선행지표가 감소세를 지속하고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지난해 급증했던 건설투자 증가세가 올해 들어 둔화되기 시작</a:t>
            </a:r>
            <a:endParaRPr lang="ko-KR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20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797979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3000" dirty="0" smtClean="0">
                <a:latin typeface="+mn-ea"/>
              </a:rPr>
              <a:t>주택 인허가</a:t>
            </a:r>
            <a:r>
              <a:rPr lang="en-US" altLang="ko-KR" sz="3000" dirty="0" smtClean="0">
                <a:latin typeface="+mn-ea"/>
              </a:rPr>
              <a:t>, </a:t>
            </a:r>
            <a:r>
              <a:rPr lang="ko-KR" altLang="en-US" sz="3000" dirty="0" smtClean="0">
                <a:latin typeface="+mn-ea"/>
              </a:rPr>
              <a:t>건축 인허가</a:t>
            </a:r>
            <a:r>
              <a:rPr lang="en-US" altLang="ko-KR" sz="3000" dirty="0" smtClean="0">
                <a:latin typeface="+mn-ea"/>
              </a:rPr>
              <a:t>·</a:t>
            </a:r>
            <a:r>
              <a:rPr lang="ko-KR" altLang="en-US" sz="3000" dirty="0" smtClean="0">
                <a:latin typeface="+mn-ea"/>
              </a:rPr>
              <a:t>착공</a:t>
            </a:r>
            <a:r>
              <a:rPr lang="en-US" altLang="ko-KR" sz="3000" dirty="0" smtClean="0">
                <a:latin typeface="+mn-ea"/>
              </a:rPr>
              <a:t>, </a:t>
            </a:r>
            <a:r>
              <a:rPr lang="ko-KR" altLang="en-US" sz="3000" dirty="0" smtClean="0">
                <a:latin typeface="+mn-ea"/>
              </a:rPr>
              <a:t>건설수주 등 건설투자 선행지표가 감소세</a:t>
            </a:r>
            <a:endParaRPr lang="en-US" altLang="ko-KR" sz="3000" dirty="0" smtClean="0">
              <a:latin typeface="+mn-ea"/>
            </a:endParaRPr>
          </a:p>
          <a:p>
            <a:pPr marL="720725" indent="-541338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sz="3000" dirty="0">
                <a:latin typeface="+mn-ea"/>
              </a:rPr>
              <a:t>2015</a:t>
            </a:r>
            <a:r>
              <a:rPr lang="ko-KR" altLang="en-US" sz="3000" dirty="0">
                <a:latin typeface="+mn-ea"/>
              </a:rPr>
              <a:t>년 </a:t>
            </a:r>
            <a:r>
              <a:rPr lang="en-US" altLang="ko-KR" sz="3000" dirty="0">
                <a:latin typeface="+mn-ea"/>
              </a:rPr>
              <a:t>76.5</a:t>
            </a:r>
            <a:r>
              <a:rPr lang="ko-KR" altLang="en-US" sz="3000" dirty="0">
                <a:latin typeface="+mn-ea"/>
              </a:rPr>
              <a:t>만호로 최근 </a:t>
            </a:r>
            <a:r>
              <a:rPr lang="en-US" altLang="ko-KR" sz="3000" dirty="0">
                <a:latin typeface="+mn-ea"/>
              </a:rPr>
              <a:t>10</a:t>
            </a:r>
            <a:r>
              <a:rPr lang="ko-KR" altLang="en-US" sz="3000" dirty="0" err="1">
                <a:latin typeface="+mn-ea"/>
              </a:rPr>
              <a:t>년래</a:t>
            </a:r>
            <a:r>
              <a:rPr lang="ko-KR" altLang="en-US" sz="3000" dirty="0">
                <a:latin typeface="+mn-ea"/>
              </a:rPr>
              <a:t> 최고 실적을 기록했던 주택 인허가는 지난해 </a:t>
            </a:r>
            <a:r>
              <a:rPr lang="en-US" altLang="ko-KR" sz="3000" dirty="0">
                <a:latin typeface="+mn-ea"/>
              </a:rPr>
              <a:t>5.1% </a:t>
            </a:r>
            <a:r>
              <a:rPr lang="ko-KR" altLang="en-US" sz="3000" dirty="0">
                <a:latin typeface="+mn-ea"/>
              </a:rPr>
              <a:t>감소한 데 이어 </a:t>
            </a:r>
            <a:r>
              <a:rPr lang="en-US" altLang="ko-KR" sz="3000" dirty="0">
                <a:latin typeface="+mn-ea"/>
              </a:rPr>
              <a:t>2017</a:t>
            </a:r>
            <a:r>
              <a:rPr lang="ko-KR" altLang="en-US" sz="3000" dirty="0">
                <a:latin typeface="+mn-ea"/>
              </a:rPr>
              <a:t>년에는 </a:t>
            </a:r>
            <a:r>
              <a:rPr lang="en-US" altLang="ko-KR" sz="3000" dirty="0">
                <a:latin typeface="+mn-ea"/>
              </a:rPr>
              <a:t>15.9% </a:t>
            </a:r>
            <a:r>
              <a:rPr lang="ko-KR" altLang="en-US" sz="3000" dirty="0">
                <a:latin typeface="+mn-ea"/>
              </a:rPr>
              <a:t>감소한 </a:t>
            </a:r>
            <a:r>
              <a:rPr lang="en-US" altLang="ko-KR" sz="3000" dirty="0">
                <a:latin typeface="+mn-ea"/>
              </a:rPr>
              <a:t>68</a:t>
            </a:r>
            <a:r>
              <a:rPr lang="ko-KR" altLang="en-US" sz="3000" dirty="0">
                <a:latin typeface="+mn-ea"/>
              </a:rPr>
              <a:t>만호를 예상 </a:t>
            </a:r>
            <a:endParaRPr lang="en-US" altLang="ko-KR" sz="3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0387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1044176" y="964140"/>
            <a:ext cx="6984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smtClean="0"/>
                <a:t>연간 주택 인허가실적 추이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43608" y="6093296"/>
            <a:ext cx="5076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국토교통부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우리금융경영연구소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12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238954"/>
              </p:ext>
            </p:extLst>
          </p:nvPr>
        </p:nvGraphicFramePr>
        <p:xfrm>
          <a:off x="900392" y="1556792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61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657" y="748436"/>
            <a:ext cx="7979791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ko-KR" altLang="en-US" sz="2800" dirty="0" smtClean="0">
                <a:latin typeface="+mn-ea"/>
              </a:rPr>
              <a:t>건축 인허가와 착공 면적도 </a:t>
            </a:r>
            <a:r>
              <a:rPr lang="en-US" altLang="ko-KR" sz="2800" dirty="0" smtClean="0">
                <a:latin typeface="+mn-ea"/>
              </a:rPr>
              <a:t>2015</a:t>
            </a:r>
            <a:r>
              <a:rPr lang="ko-KR" altLang="en-US" sz="2800" dirty="0" smtClean="0">
                <a:latin typeface="+mn-ea"/>
              </a:rPr>
              <a:t>년 정점을 기록한 이후 </a:t>
            </a:r>
            <a:r>
              <a:rPr lang="en-US" altLang="ko-KR" sz="2800" dirty="0" smtClean="0">
                <a:latin typeface="+mn-ea"/>
              </a:rPr>
              <a:t>2</a:t>
            </a:r>
            <a:r>
              <a:rPr lang="ko-KR" altLang="en-US" sz="2800" dirty="0" smtClean="0">
                <a:latin typeface="+mn-ea"/>
              </a:rPr>
              <a:t>년 연속 감소세이며</a:t>
            </a:r>
            <a:r>
              <a:rPr lang="en-US" altLang="ko-KR" sz="2800" dirty="0" smtClean="0">
                <a:latin typeface="+mn-ea"/>
              </a:rPr>
              <a:t>, 2017.1~8</a:t>
            </a:r>
            <a:r>
              <a:rPr lang="ko-KR" altLang="en-US" sz="2800" dirty="0" smtClean="0">
                <a:latin typeface="+mn-ea"/>
              </a:rPr>
              <a:t>월까지 전년대비 각각 </a:t>
            </a:r>
            <a:r>
              <a:rPr lang="en-US" altLang="ko-KR" sz="2800" dirty="0" smtClean="0">
                <a:latin typeface="+mn-ea"/>
              </a:rPr>
              <a:t>8.9%, 11.7% </a:t>
            </a:r>
            <a:r>
              <a:rPr lang="ko-KR" altLang="en-US" sz="2800" dirty="0" smtClean="0">
                <a:latin typeface="+mn-ea"/>
              </a:rPr>
              <a:t>감소</a:t>
            </a:r>
            <a:endParaRPr lang="en-US" altLang="ko-KR" sz="2800" dirty="0" smtClean="0">
              <a:latin typeface="+mn-ea"/>
            </a:endParaRP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ko-KR" altLang="en-US" sz="2800" dirty="0" smtClean="0">
                <a:latin typeface="+mn-ea"/>
              </a:rPr>
              <a:t>토목까지 포함한 건설수주는 지난해 증가세가 </a:t>
            </a:r>
            <a:r>
              <a:rPr lang="en-US" altLang="ko-KR" sz="2800" dirty="0" smtClean="0">
                <a:latin typeface="+mn-ea"/>
              </a:rPr>
              <a:t>8.4%</a:t>
            </a:r>
            <a:r>
              <a:rPr lang="ko-KR" altLang="en-US" sz="2800" dirty="0" smtClean="0">
                <a:latin typeface="+mn-ea"/>
              </a:rPr>
              <a:t>로 </a:t>
            </a:r>
            <a:r>
              <a:rPr lang="en-US" altLang="ko-KR" sz="2800" dirty="0" smtClean="0">
                <a:latin typeface="+mn-ea"/>
              </a:rPr>
              <a:t>2015</a:t>
            </a:r>
            <a:r>
              <a:rPr lang="ko-KR" altLang="en-US" sz="2800" dirty="0" smtClean="0">
                <a:latin typeface="+mn-ea"/>
              </a:rPr>
              <a:t>년</a:t>
            </a:r>
            <a:r>
              <a:rPr lang="en-US" altLang="ko-KR" sz="2800" dirty="0" smtClean="0">
                <a:latin typeface="+mn-ea"/>
              </a:rPr>
              <a:t>(48.4%) </a:t>
            </a:r>
            <a:r>
              <a:rPr lang="ko-KR" altLang="en-US" sz="2800" dirty="0" smtClean="0">
                <a:latin typeface="+mn-ea"/>
              </a:rPr>
              <a:t>대비 크게 둔화된 데 이어</a:t>
            </a:r>
            <a:r>
              <a:rPr lang="en-US" altLang="ko-KR" sz="2800" dirty="0" smtClean="0">
                <a:latin typeface="+mn-ea"/>
              </a:rPr>
              <a:t>, 2017.1~8</a:t>
            </a:r>
            <a:r>
              <a:rPr lang="ko-KR" altLang="en-US" sz="2800" dirty="0" smtClean="0">
                <a:latin typeface="+mn-ea"/>
              </a:rPr>
              <a:t>월 증가세도 </a:t>
            </a:r>
            <a:r>
              <a:rPr lang="en-US" altLang="ko-KR" sz="2800" dirty="0" smtClean="0">
                <a:latin typeface="+mn-ea"/>
              </a:rPr>
              <a:t>3.0%</a:t>
            </a:r>
            <a:r>
              <a:rPr lang="ko-KR" altLang="en-US" sz="2800" dirty="0" smtClean="0">
                <a:latin typeface="+mn-ea"/>
              </a:rPr>
              <a:t>로 둔화</a:t>
            </a:r>
            <a:endParaRPr lang="en-US" altLang="ko-KR" sz="2800" dirty="0" smtClean="0">
              <a:latin typeface="+mn-ea"/>
            </a:endParaRPr>
          </a:p>
          <a:p>
            <a:pPr marL="623888" indent="-265113">
              <a:lnSpc>
                <a:spcPct val="150000"/>
              </a:lnSpc>
              <a:spcAft>
                <a:spcPts val="600"/>
              </a:spcAft>
            </a:pPr>
            <a:r>
              <a:rPr lang="en-US" altLang="ko-KR" sz="2800" dirty="0" smtClean="0">
                <a:latin typeface="+mn-ea"/>
              </a:rPr>
              <a:t>* </a:t>
            </a:r>
            <a:r>
              <a:rPr lang="ko-KR" altLang="en-US" sz="2800" dirty="0" smtClean="0">
                <a:latin typeface="+mn-ea"/>
              </a:rPr>
              <a:t>특히</a:t>
            </a:r>
            <a:r>
              <a:rPr lang="en-US" altLang="ko-KR" sz="2800" dirty="0" smtClean="0">
                <a:latin typeface="+mn-ea"/>
              </a:rPr>
              <a:t>, 2017.7~8</a:t>
            </a:r>
            <a:r>
              <a:rPr lang="ko-KR" altLang="en-US" sz="2800" dirty="0" smtClean="0">
                <a:latin typeface="+mn-ea"/>
              </a:rPr>
              <a:t>월 증가율</a:t>
            </a:r>
            <a:r>
              <a:rPr lang="en-US" altLang="ko-KR" sz="2800" dirty="0" smtClean="0">
                <a:latin typeface="+mn-ea"/>
              </a:rPr>
              <a:t>(</a:t>
            </a:r>
            <a:r>
              <a:rPr lang="ko-KR" altLang="en-US" sz="2800" dirty="0" smtClean="0">
                <a:latin typeface="+mn-ea"/>
              </a:rPr>
              <a:t>전년대비</a:t>
            </a:r>
            <a:r>
              <a:rPr lang="en-US" altLang="ko-KR" sz="2800" dirty="0" smtClean="0">
                <a:latin typeface="+mn-ea"/>
              </a:rPr>
              <a:t>)</a:t>
            </a:r>
            <a:r>
              <a:rPr lang="ko-KR" altLang="en-US" sz="2800" dirty="0" smtClean="0">
                <a:latin typeface="+mn-ea"/>
              </a:rPr>
              <a:t>은         </a:t>
            </a:r>
            <a:r>
              <a:rPr lang="en-US" altLang="ko-KR" sz="2800" dirty="0" smtClean="0">
                <a:latin typeface="+mn-ea"/>
              </a:rPr>
              <a:t>-15.7%</a:t>
            </a:r>
            <a:r>
              <a:rPr lang="ko-KR" altLang="en-US" sz="2800" dirty="0" smtClean="0">
                <a:latin typeface="+mn-ea"/>
              </a:rPr>
              <a:t>로 감소로 전환</a:t>
            </a:r>
            <a:endParaRPr lang="en-US" altLang="ko-KR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53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1044176" y="964140"/>
            <a:ext cx="6984000" cy="376628"/>
            <a:chOff x="2376208" y="3268396"/>
            <a:chExt cx="4197697" cy="37662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2376208" y="3645024"/>
              <a:ext cx="417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97905" y="3268396"/>
              <a:ext cx="4176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 smtClean="0"/>
                <a:t>건축 인허가 및 착공 면적 증가율 추이</a:t>
              </a:r>
              <a:endParaRPr lang="ko-KR" altLang="en-US" sz="16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43608" y="6093296"/>
            <a:ext cx="5076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자료</a:t>
            </a:r>
            <a:r>
              <a:rPr lang="en-US" altLang="ko-KR" sz="1200" dirty="0" smtClean="0">
                <a:latin typeface="+mn-ea"/>
              </a:rPr>
              <a:t>: </a:t>
            </a:r>
            <a:r>
              <a:rPr lang="ko-KR" altLang="en-US" sz="1200" dirty="0" smtClean="0">
                <a:latin typeface="+mn-ea"/>
              </a:rPr>
              <a:t>국토교통부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3692094"/>
              </p:ext>
            </p:extLst>
          </p:nvPr>
        </p:nvGraphicFramePr>
        <p:xfrm>
          <a:off x="856094" y="1540204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55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349873"/>
            <a:ext cx="7979791" cy="6247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600" dirty="0" smtClean="0">
                <a:latin typeface="+mn-ea"/>
              </a:rPr>
              <a:t>2016</a:t>
            </a:r>
            <a:r>
              <a:rPr lang="ko-KR" altLang="en-US" sz="2600" dirty="0" smtClean="0">
                <a:latin typeface="+mn-ea"/>
              </a:rPr>
              <a:t>년 급증했던 건설투자 증가세가 올해 들어 점차 둔화되는 추세</a:t>
            </a:r>
            <a:endParaRPr lang="en-US" altLang="ko-KR" sz="2600" dirty="0" smtClean="0">
              <a:latin typeface="+mn-ea"/>
            </a:endParaRPr>
          </a:p>
          <a:p>
            <a:pPr marL="623888" indent="-444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600" dirty="0" smtClean="0">
                <a:latin typeface="+mn-ea"/>
              </a:rPr>
              <a:t>실질 </a:t>
            </a:r>
            <a:r>
              <a:rPr lang="en-US" altLang="ko-KR" sz="2600" dirty="0" smtClean="0">
                <a:latin typeface="+mn-ea"/>
              </a:rPr>
              <a:t>GDP </a:t>
            </a:r>
            <a:r>
              <a:rPr lang="ko-KR" altLang="en-US" sz="2600" dirty="0" smtClean="0">
                <a:latin typeface="+mn-ea"/>
              </a:rPr>
              <a:t>지출항목 상의 건설투자 증가율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전년대비</a:t>
            </a:r>
            <a:r>
              <a:rPr lang="en-US" altLang="ko-KR" sz="2600" dirty="0" smtClean="0">
                <a:latin typeface="+mn-ea"/>
              </a:rPr>
              <a:t>)</a:t>
            </a:r>
            <a:r>
              <a:rPr lang="ko-KR" altLang="en-US" sz="2600" dirty="0" smtClean="0">
                <a:latin typeface="+mn-ea"/>
              </a:rPr>
              <a:t>은 지난 </a:t>
            </a:r>
            <a:r>
              <a:rPr lang="en-US" altLang="ko-KR" sz="2600" dirty="0" smtClean="0">
                <a:latin typeface="+mn-ea"/>
              </a:rPr>
              <a:t>2016.4</a:t>
            </a:r>
            <a:r>
              <a:rPr lang="ko-KR" altLang="en-US" sz="2600" dirty="0" smtClean="0">
                <a:latin typeface="+mn-ea"/>
              </a:rPr>
              <a:t>분기 정점을 기록한 이후 올해 들어 </a:t>
            </a:r>
            <a:r>
              <a:rPr lang="ko-KR" altLang="en-US" sz="2600" dirty="0" err="1" smtClean="0">
                <a:latin typeface="+mn-ea"/>
              </a:rPr>
              <a:t>둔화세</a:t>
            </a:r>
            <a:endParaRPr lang="en-US" altLang="ko-KR" sz="2600" dirty="0" smtClean="0">
              <a:latin typeface="+mn-ea"/>
            </a:endParaRPr>
          </a:p>
          <a:p>
            <a:pPr marL="720725" indent="-277813">
              <a:lnSpc>
                <a:spcPct val="150000"/>
              </a:lnSpc>
            </a:pPr>
            <a:r>
              <a:rPr lang="en-US" altLang="ko-KR" sz="2600" dirty="0" smtClean="0">
                <a:latin typeface="+mn-ea"/>
              </a:rPr>
              <a:t>* </a:t>
            </a:r>
            <a:r>
              <a:rPr lang="ko-KR" altLang="en-US" sz="2600" dirty="0" smtClean="0">
                <a:latin typeface="+mn-ea"/>
              </a:rPr>
              <a:t>건설투자 증가율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>
                <a:latin typeface="+mn-ea"/>
              </a:rPr>
              <a:t>전년대비</a:t>
            </a:r>
            <a:r>
              <a:rPr lang="en-US" altLang="ko-KR" sz="2600" dirty="0">
                <a:latin typeface="+mn-ea"/>
              </a:rPr>
              <a:t>): 16.4</a:t>
            </a:r>
            <a:r>
              <a:rPr lang="ko-KR" altLang="en-US" sz="2600" dirty="0">
                <a:latin typeface="+mn-ea"/>
              </a:rPr>
              <a:t>분기 </a:t>
            </a:r>
            <a:r>
              <a:rPr lang="en-US" altLang="ko-KR" sz="2600" dirty="0">
                <a:latin typeface="+mn-ea"/>
              </a:rPr>
              <a:t>11.6% → </a:t>
            </a:r>
            <a:r>
              <a:rPr lang="en-US" altLang="ko-KR" sz="2600" dirty="0" smtClean="0">
                <a:latin typeface="+mn-ea"/>
              </a:rPr>
              <a:t>      17.1</a:t>
            </a:r>
            <a:r>
              <a:rPr lang="ko-KR" altLang="en-US" sz="2600" dirty="0">
                <a:latin typeface="+mn-ea"/>
              </a:rPr>
              <a:t>분기 </a:t>
            </a:r>
            <a:r>
              <a:rPr lang="en-US" altLang="ko-KR" sz="2600" dirty="0">
                <a:latin typeface="+mn-ea"/>
              </a:rPr>
              <a:t>11.3% → 2</a:t>
            </a:r>
            <a:r>
              <a:rPr lang="ko-KR" altLang="en-US" sz="2600" dirty="0">
                <a:latin typeface="+mn-ea"/>
              </a:rPr>
              <a:t>분기 </a:t>
            </a:r>
            <a:r>
              <a:rPr lang="en-US" altLang="ko-KR" sz="2600" dirty="0">
                <a:latin typeface="+mn-ea"/>
              </a:rPr>
              <a:t>8.0% → 3</a:t>
            </a:r>
            <a:r>
              <a:rPr lang="ko-KR" altLang="en-US" sz="2600" dirty="0">
                <a:latin typeface="+mn-ea"/>
              </a:rPr>
              <a:t>분기 </a:t>
            </a:r>
            <a:r>
              <a:rPr lang="en-US" altLang="ko-KR" sz="2600" dirty="0">
                <a:latin typeface="+mn-ea"/>
              </a:rPr>
              <a:t>7.5%</a:t>
            </a:r>
          </a:p>
          <a:p>
            <a:pPr marL="623888" indent="-444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600" dirty="0" smtClean="0">
                <a:latin typeface="+mn-ea"/>
              </a:rPr>
              <a:t>2017.1~8</a:t>
            </a:r>
            <a:r>
              <a:rPr lang="ko-KR" altLang="en-US" sz="2600" dirty="0" err="1" smtClean="0">
                <a:latin typeface="+mn-ea"/>
              </a:rPr>
              <a:t>월중</a:t>
            </a:r>
            <a:r>
              <a:rPr lang="ko-KR" altLang="en-US" sz="2600" dirty="0" smtClean="0">
                <a:latin typeface="+mn-ea"/>
              </a:rPr>
              <a:t> 건설기성</a:t>
            </a:r>
            <a:r>
              <a:rPr lang="en-US" altLang="ko-KR" sz="2600" dirty="0">
                <a:latin typeface="+mn-ea"/>
              </a:rPr>
              <a:t> </a:t>
            </a:r>
            <a:r>
              <a:rPr lang="ko-KR" altLang="en-US" sz="2600" dirty="0" smtClean="0">
                <a:latin typeface="+mn-ea"/>
              </a:rPr>
              <a:t>증가율</a:t>
            </a:r>
            <a:r>
              <a:rPr lang="en-US" altLang="ko-KR" sz="2600" dirty="0" smtClean="0">
                <a:latin typeface="+mn-ea"/>
              </a:rPr>
              <a:t>(</a:t>
            </a:r>
            <a:r>
              <a:rPr lang="ko-KR" altLang="en-US" sz="2600" dirty="0" smtClean="0">
                <a:latin typeface="+mn-ea"/>
              </a:rPr>
              <a:t>전년대비</a:t>
            </a:r>
            <a:r>
              <a:rPr lang="en-US" altLang="ko-KR" sz="2600" dirty="0" smtClean="0">
                <a:latin typeface="+mn-ea"/>
              </a:rPr>
              <a:t>)</a:t>
            </a:r>
            <a:r>
              <a:rPr lang="ko-KR" altLang="en-US" sz="2600" dirty="0" smtClean="0">
                <a:latin typeface="+mn-ea"/>
              </a:rPr>
              <a:t>은 </a:t>
            </a:r>
            <a:r>
              <a:rPr lang="en-US" altLang="ko-KR" sz="2600" dirty="0" smtClean="0">
                <a:latin typeface="+mn-ea"/>
              </a:rPr>
              <a:t>+14.3%</a:t>
            </a:r>
            <a:r>
              <a:rPr lang="ko-KR" altLang="en-US" sz="2600" dirty="0" smtClean="0">
                <a:latin typeface="+mn-ea"/>
              </a:rPr>
              <a:t>로 양호한 실적이나</a:t>
            </a:r>
            <a:r>
              <a:rPr lang="en-US" altLang="ko-KR" sz="2600" dirty="0" smtClean="0">
                <a:latin typeface="+mn-ea"/>
              </a:rPr>
              <a:t>, 8</a:t>
            </a:r>
            <a:r>
              <a:rPr lang="ko-KR" altLang="en-US" sz="2600" dirty="0" smtClean="0">
                <a:latin typeface="+mn-ea"/>
              </a:rPr>
              <a:t>월에는 한 자릿수</a:t>
            </a:r>
            <a:r>
              <a:rPr lang="en-US" altLang="ko-KR" sz="2600" dirty="0" smtClean="0">
                <a:latin typeface="+mn-ea"/>
              </a:rPr>
              <a:t>(8.1%)</a:t>
            </a:r>
            <a:r>
              <a:rPr lang="ko-KR" altLang="en-US" sz="2600" dirty="0" smtClean="0">
                <a:latin typeface="+mn-ea"/>
              </a:rPr>
              <a:t>로 낮아져 둔화세가 가시화</a:t>
            </a:r>
            <a:endParaRPr lang="en-US" altLang="ko-KR" sz="2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881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657" y="1052736"/>
            <a:ext cx="79797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ko-KR" altLang="en-US" sz="3200" dirty="0" smtClean="0">
                <a:latin typeface="+mn-ea"/>
              </a:rPr>
              <a:t>분석 결과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건설투자 증가세는 </a:t>
            </a:r>
            <a:r>
              <a:rPr lang="en-US" altLang="ko-KR" sz="3200" dirty="0" smtClean="0">
                <a:latin typeface="+mn-ea"/>
              </a:rPr>
              <a:t>2018</a:t>
            </a:r>
            <a:r>
              <a:rPr lang="ko-KR" altLang="en-US" sz="3200" dirty="0" smtClean="0">
                <a:latin typeface="+mn-ea"/>
              </a:rPr>
              <a:t>년 연간 </a:t>
            </a:r>
            <a:r>
              <a:rPr lang="en-US" altLang="ko-KR" sz="3200" dirty="0" smtClean="0">
                <a:latin typeface="+mn-ea"/>
              </a:rPr>
              <a:t>3.0%</a:t>
            </a:r>
            <a:r>
              <a:rPr lang="ko-KR" altLang="en-US" sz="3200" dirty="0" smtClean="0">
                <a:latin typeface="+mn-ea"/>
              </a:rPr>
              <a:t>까지 낮아져 본격적인 둔화가 시작되고</a:t>
            </a:r>
            <a:r>
              <a:rPr lang="en-US" altLang="ko-KR" sz="3200" dirty="0" smtClean="0">
                <a:latin typeface="+mn-ea"/>
              </a:rPr>
              <a:t>, 2019.2</a:t>
            </a:r>
            <a:r>
              <a:rPr lang="ko-KR" altLang="en-US" sz="3200" dirty="0" smtClean="0">
                <a:latin typeface="+mn-ea"/>
              </a:rPr>
              <a:t>분기에는 감소로 전환될 것으로 예상</a:t>
            </a:r>
            <a:endParaRPr lang="ko-KR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07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608</Words>
  <Application>Microsoft Office PowerPoint</Application>
  <PresentationFormat>화면 슬라이드 쇼(4:3)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MOONJIN</dc:creator>
  <cp:lastModifiedBy>MOONJIN</cp:lastModifiedBy>
  <cp:revision>20</cp:revision>
  <dcterms:created xsi:type="dcterms:W3CDTF">2017-10-31T17:38:27Z</dcterms:created>
  <dcterms:modified xsi:type="dcterms:W3CDTF">2017-11-01T00:42:06Z</dcterms:modified>
</cp:coreProperties>
</file>