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 bookmarkIdSeed="6">
  <p:sldMasterIdLst>
    <p:sldMasterId id="2147483707" r:id="rId1"/>
  </p:sldMasterIdLst>
  <p:notesMasterIdLst>
    <p:notesMasterId r:id="rId25"/>
  </p:notesMasterIdLst>
  <p:handoutMasterIdLst>
    <p:handoutMasterId r:id="rId26"/>
  </p:handoutMasterIdLst>
  <p:sldIdLst>
    <p:sldId id="474" r:id="rId2"/>
    <p:sldId id="492" r:id="rId3"/>
    <p:sldId id="491" r:id="rId4"/>
    <p:sldId id="479" r:id="rId5"/>
    <p:sldId id="493" r:id="rId6"/>
    <p:sldId id="494" r:id="rId7"/>
    <p:sldId id="495" r:id="rId8"/>
    <p:sldId id="484" r:id="rId9"/>
    <p:sldId id="496" r:id="rId10"/>
    <p:sldId id="497" r:id="rId11"/>
    <p:sldId id="498" r:id="rId12"/>
    <p:sldId id="499" r:id="rId13"/>
    <p:sldId id="500" r:id="rId14"/>
    <p:sldId id="501" r:id="rId15"/>
    <p:sldId id="502" r:id="rId16"/>
    <p:sldId id="503" r:id="rId17"/>
    <p:sldId id="504" r:id="rId18"/>
    <p:sldId id="505" r:id="rId19"/>
    <p:sldId id="506" r:id="rId20"/>
    <p:sldId id="507" r:id="rId21"/>
    <p:sldId id="508" r:id="rId22"/>
    <p:sldId id="509" r:id="rId23"/>
    <p:sldId id="510" r:id="rId24"/>
  </p:sldIdLst>
  <p:sldSz cx="10691813" cy="7559675"/>
  <p:notesSz cx="6802438" cy="9934575"/>
  <p:embeddedFontLst>
    <p:embeddedFont>
      <p:font typeface="양재튼튼체B" panose="02020603020101020101" pitchFamily="18" charset="-127"/>
      <p:regular r:id="rId27"/>
    </p:embeddedFont>
    <p:embeddedFont>
      <p:font typeface="Meiryo UI" panose="020B0604030504040204" pitchFamily="34" charset="-128"/>
      <p:regular r:id="rId28"/>
      <p:bold r:id="rId29"/>
      <p:italic r:id="rId30"/>
      <p:boldItalic r:id="rId31"/>
    </p:embeddedFont>
    <p:embeddedFont>
      <p:font typeface="맑은 고딕" panose="020B0503020000020004" pitchFamily="50" charset="-127"/>
      <p:regular r:id="rId32"/>
      <p:bold r:id="rId33"/>
    </p:embeddedFont>
    <p:embeddedFont>
      <p:font typeface="HY견고딕" panose="02030600000101010101" pitchFamily="18" charset="-127"/>
      <p:regular r:id="rId34"/>
    </p:embeddedFont>
    <p:embeddedFont>
      <p:font typeface="HY헤드라인M" panose="02030600000101010101" pitchFamily="18" charset="-127"/>
      <p:regular r:id="rId35"/>
    </p:embeddedFont>
    <p:embeddedFont>
      <p:font typeface="-윤고딕340" panose="020B0600000101010101" charset="-127"/>
      <p:regular r:id="rId36"/>
    </p:embeddedFont>
  </p:embeddedFontLst>
  <p:defaultTextStyle>
    <a:defPPr>
      <a:defRPr lang="ko-KR"/>
    </a:defPPr>
    <a:lvl1pPr marL="0" algn="l" defTabSz="1042663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333" algn="l" defTabSz="1042663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663" algn="l" defTabSz="1042663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3996" algn="l" defTabSz="1042663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330" algn="l" defTabSz="1042663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6663" algn="l" defTabSz="1042663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7994" algn="l" defTabSz="1042663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49326" algn="l" defTabSz="1042663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0659" algn="l" defTabSz="1042663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696" userDrawn="1">
          <p15:clr>
            <a:srgbClr val="A4A3A4"/>
          </p15:clr>
        </p15:guide>
        <p15:guide id="4" orient="horz" pos="612" userDrawn="1">
          <p15:clr>
            <a:srgbClr val="A4A3A4"/>
          </p15:clr>
        </p15:guide>
        <p15:guide id="6" orient="horz" pos="3470" userDrawn="1">
          <p15:clr>
            <a:srgbClr val="A4A3A4"/>
          </p15:clr>
        </p15:guide>
        <p15:guide id="7" orient="horz" pos="998" userDrawn="1">
          <p15:clr>
            <a:srgbClr val="A4A3A4"/>
          </p15:clr>
        </p15:guide>
        <p15:guide id="8" orient="horz" pos="3288" userDrawn="1">
          <p15:clr>
            <a:srgbClr val="A4A3A4"/>
          </p15:clr>
        </p15:guide>
        <p15:guide id="9" pos="963" userDrawn="1">
          <p15:clr>
            <a:srgbClr val="A4A3A4"/>
          </p15:clr>
        </p15:guide>
        <p15:guide id="10" pos="283" userDrawn="1">
          <p15:clr>
            <a:srgbClr val="A4A3A4"/>
          </p15:clr>
        </p15:guide>
        <p15:guide id="11" pos="6452" userDrawn="1">
          <p15:clr>
            <a:srgbClr val="A4A3A4"/>
          </p15:clr>
        </p15:guide>
        <p15:guide id="12" pos="34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DF3417"/>
    <a:srgbClr val="FF0000"/>
    <a:srgbClr val="990000"/>
    <a:srgbClr val="204D84"/>
    <a:srgbClr val="FF9900"/>
    <a:srgbClr val="9F3735"/>
    <a:srgbClr val="632523"/>
    <a:srgbClr val="61233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40" autoAdjust="0"/>
    <p:restoredTop sz="94636" autoAdjust="0"/>
  </p:normalViewPr>
  <p:slideViewPr>
    <p:cSldViewPr>
      <p:cViewPr varScale="1">
        <p:scale>
          <a:sx n="97" d="100"/>
          <a:sy n="97" d="100"/>
        </p:scale>
        <p:origin x="-1440" y="-108"/>
      </p:cViewPr>
      <p:guideLst>
        <p:guide orient="horz" pos="907"/>
        <p:guide orient="horz" pos="4490"/>
        <p:guide orient="horz" pos="1179"/>
        <p:guide orient="horz" pos="635"/>
        <p:guide orient="horz" pos="3969"/>
        <p:guide pos="192"/>
        <p:guide pos="6542"/>
        <p:guide pos="1076"/>
        <p:guide pos="2006"/>
        <p:guide pos="3662"/>
        <p:guide pos="6451"/>
        <p:guide pos="13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109" d="100"/>
          <a:sy n="109" d="100"/>
        </p:scale>
        <p:origin x="-1332" y="-84"/>
      </p:cViewPr>
      <p:guideLst>
        <p:guide orient="horz" pos="3129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8199" cy="496650"/>
          </a:xfrm>
          <a:prstGeom prst="rect">
            <a:avLst/>
          </a:prstGeom>
        </p:spPr>
        <p:txBody>
          <a:bodyPr vert="horz" lIns="91087" tIns="45542" rIns="91087" bIns="45542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2653" y="1"/>
            <a:ext cx="2948199" cy="496650"/>
          </a:xfrm>
          <a:prstGeom prst="rect">
            <a:avLst/>
          </a:prstGeom>
        </p:spPr>
        <p:txBody>
          <a:bodyPr vert="horz" lIns="91087" tIns="45542" rIns="91087" bIns="45542" rtlCol="0"/>
          <a:lstStyle>
            <a:lvl1pPr algn="r">
              <a:defRPr sz="1200"/>
            </a:lvl1pPr>
          </a:lstStyle>
          <a:p>
            <a:fld id="{79CF394C-5C33-4AEF-9417-E2BC660F06C8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9436340"/>
            <a:ext cx="2948199" cy="496649"/>
          </a:xfrm>
          <a:prstGeom prst="rect">
            <a:avLst/>
          </a:prstGeom>
        </p:spPr>
        <p:txBody>
          <a:bodyPr vert="horz" lIns="91087" tIns="45542" rIns="91087" bIns="45542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2653" y="9436340"/>
            <a:ext cx="2948199" cy="496649"/>
          </a:xfrm>
          <a:prstGeom prst="rect">
            <a:avLst/>
          </a:prstGeom>
        </p:spPr>
        <p:txBody>
          <a:bodyPr vert="horz" lIns="91087" tIns="45542" rIns="91087" bIns="45542" rtlCol="0" anchor="b"/>
          <a:lstStyle>
            <a:lvl1pPr algn="r">
              <a:defRPr sz="1200"/>
            </a:lvl1pPr>
          </a:lstStyle>
          <a:p>
            <a:fld id="{C1BE57D1-A01C-4458-BC3F-2D33DD145BB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1048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7723" cy="498453"/>
          </a:xfrm>
          <a:prstGeom prst="rect">
            <a:avLst/>
          </a:prstGeom>
        </p:spPr>
        <p:txBody>
          <a:bodyPr vert="horz" lIns="91087" tIns="45542" rIns="91087" bIns="45542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3143" y="2"/>
            <a:ext cx="2947723" cy="498453"/>
          </a:xfrm>
          <a:prstGeom prst="rect">
            <a:avLst/>
          </a:prstGeom>
        </p:spPr>
        <p:txBody>
          <a:bodyPr vert="horz" lIns="91087" tIns="45542" rIns="91087" bIns="45542" rtlCol="0"/>
          <a:lstStyle>
            <a:lvl1pPr algn="r">
              <a:defRPr sz="1200"/>
            </a:lvl1pPr>
          </a:lstStyle>
          <a:p>
            <a:fld id="{AFDC7807-49E0-4045-ADC7-C4D3ABDC4CD8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3013"/>
            <a:ext cx="4741862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87" tIns="45542" rIns="91087" bIns="45542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44" y="4781016"/>
            <a:ext cx="5441950" cy="3911739"/>
          </a:xfrm>
          <a:prstGeom prst="rect">
            <a:avLst/>
          </a:prstGeom>
        </p:spPr>
        <p:txBody>
          <a:bodyPr vert="horz" lIns="91087" tIns="45542" rIns="91087" bIns="45542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3" y="9436124"/>
            <a:ext cx="2947723" cy="498452"/>
          </a:xfrm>
          <a:prstGeom prst="rect">
            <a:avLst/>
          </a:prstGeom>
        </p:spPr>
        <p:txBody>
          <a:bodyPr vert="horz" lIns="91087" tIns="45542" rIns="91087" bIns="45542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3143" y="9436124"/>
            <a:ext cx="2947723" cy="498452"/>
          </a:xfrm>
          <a:prstGeom prst="rect">
            <a:avLst/>
          </a:prstGeom>
        </p:spPr>
        <p:txBody>
          <a:bodyPr vert="horz" lIns="91087" tIns="45542" rIns="91087" bIns="45542" rtlCol="0" anchor="b"/>
          <a:lstStyle>
            <a:lvl1pPr algn="r">
              <a:defRPr sz="1200"/>
            </a:lvl1pPr>
          </a:lstStyle>
          <a:p>
            <a:fld id="{2C7E0245-869E-49C4-93EA-DE2224AAD1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5131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0" algn="l" defTabSz="91421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6" algn="l" defTabSz="91421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26" algn="l" defTabSz="91421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34" algn="l" defTabSz="91421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44" algn="l" defTabSz="91421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0" algn="l" defTabSz="91421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8" algn="l" defTabSz="914216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E0245-869E-49C4-93EA-DE2224AAD15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E0245-869E-49C4-93EA-DE2224AAD153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122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제2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529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제3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0141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제4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258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제1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8513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제2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421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제3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642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제4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299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027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382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82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제1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555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304800" y="1008064"/>
            <a:ext cx="10080626" cy="6119812"/>
          </a:xfrm>
          <a:prstGeom prst="rect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Picture 2" descr="C:\Documents and Settings\WIN\My Documents\네이트온 받은 파일\부산(사상~하단)_PPT_시안2-03.jpg"/>
          <p:cNvPicPr preferRelativeResize="0"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0692000" cy="75600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 userDrawn="1"/>
        </p:nvSpPr>
        <p:spPr>
          <a:xfrm>
            <a:off x="5201890" y="7116262"/>
            <a:ext cx="84636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>
                <a:rot lat="0" lon="20099993" rev="0"/>
              </a:camera>
              <a:lightRig rig="threePt" dir="t"/>
            </a:scene3d>
          </a:bodyPr>
          <a:lstStyle/>
          <a:p>
            <a:pPr algn="l"/>
            <a:r>
              <a:rPr lang="ko-KR" altLang="en-US" sz="1400" b="0" baseline="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설계시공 일괄입찰 공사 불공정사례 및 개선방안</a:t>
            </a:r>
          </a:p>
        </p:txBody>
      </p:sp>
      <p:pic>
        <p:nvPicPr>
          <p:cNvPr id="8" name="그림 7" descr="MI 기본형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874298" y="7020197"/>
            <a:ext cx="1512168" cy="36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4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19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IN\Desktop\$편집서버$\2. 삽도작업방\간지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281206" y="2055460"/>
            <a:ext cx="10009112" cy="1526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000"/>
              </a:lnSpc>
            </a:pPr>
            <a:r>
              <a:rPr lang="ko-KR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설계시공 일괄입찰 공사</a:t>
            </a:r>
            <a:endParaRPr lang="en-US" altLang="ko-KR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ts val="6000"/>
              </a:lnSpc>
            </a:pPr>
            <a:r>
              <a:rPr lang="ko-KR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불공정사례 및 개선방안</a:t>
            </a:r>
            <a:endParaRPr lang="en-US" altLang="ko-KR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193778" y="4683507"/>
            <a:ext cx="230425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altLang="ko-KR" sz="2500" dirty="0" smtClean="0">
                <a:solidFill>
                  <a:schemeClr val="bg1"/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2017. 10</a:t>
            </a:r>
          </a:p>
        </p:txBody>
      </p:sp>
      <p:pic>
        <p:nvPicPr>
          <p:cNvPr id="1027" name="Picture 3" descr="C:\Users\송상민\Desktop\MI 기본형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94774" y="6317017"/>
            <a:ext cx="2902266" cy="7031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25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설계사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시공사간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4685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   개선방안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건설기술진흥업무규정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발주청은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계약금액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계약기간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대금지급방법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등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설계분야 참가자와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공동수급체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대표자의 계약서를 사전심사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(PQ) 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신청 시에 제출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하게 하여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계약이 공정하게 이루어 졌는지를 검토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토록 함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입찰안내서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설계분야 참가자와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공동수급체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대표자의 계약서를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사전심사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(PQ)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신청 시에 제출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하도록 규정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/>
            <a:endParaRPr lang="ko-KR" altLang="en-US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/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발주청은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대표사와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설계사간 계약이 공정하게 이루어 졌는지 검토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endParaRPr lang="ko-KR" alt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22939" y="2100793"/>
            <a:ext cx="360040" cy="360040"/>
          </a:xfrm>
          <a:prstGeom prst="rect">
            <a:avLst/>
          </a:prstGeom>
        </p:spPr>
      </p:pic>
      <p:pic>
        <p:nvPicPr>
          <p:cNvPr id="24" name="그림 23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274928" y="5844380"/>
            <a:ext cx="191993" cy="202950"/>
          </a:xfrm>
          <a:prstGeom prst="rect">
            <a:avLst/>
          </a:prstGeom>
        </p:spPr>
      </p:pic>
      <p:pic>
        <p:nvPicPr>
          <p:cNvPr id="25" name="그림 24" descr="0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4575" y="2931052"/>
            <a:ext cx="263348" cy="321869"/>
          </a:xfrm>
          <a:prstGeom prst="rect">
            <a:avLst/>
          </a:prstGeom>
        </p:spPr>
      </p:pic>
      <p:pic>
        <p:nvPicPr>
          <p:cNvPr id="26" name="그림 25" descr="0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7434" y="4643933"/>
            <a:ext cx="263348" cy="321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설계사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시공사간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계약 지연에 따른 </a:t>
            </a:r>
            <a:r>
              <a:rPr lang="ko-KR" altLang="en-US" sz="2400" dirty="0" err="1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설계비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지연 지급</a:t>
            </a:r>
            <a:endParaRPr lang="en-US" altLang="ko-KR" sz="2400" dirty="0" smtClean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시공사와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설계사간 계약이 설계착수 뒤 수개월 후에 이루어지고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 완료 후 수개월 후에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준공금을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지급하는 사례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발생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10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1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1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상대적으로 중소기업인 설계사는 자금운용에 어려움 발생</a:t>
            </a:r>
          </a:p>
          <a:p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사례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00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도로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00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건설공사</a:t>
            </a:r>
          </a:p>
          <a:p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*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입찰공고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(‘16.4.1), PQ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제출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(4.15),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설계 착수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(4.15), </a:t>
            </a:r>
            <a:r>
              <a:rPr lang="ko-KR" altLang="en-US" sz="18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 완료･제출</a:t>
            </a:r>
            <a:r>
              <a:rPr lang="en-US" altLang="ko-KR" sz="18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(7.21), </a:t>
            </a:r>
          </a:p>
          <a:p>
            <a:r>
              <a:rPr lang="en-US" altLang="ko-KR" sz="18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   </a:t>
            </a:r>
            <a:r>
              <a:rPr lang="ko-KR" altLang="en-US" sz="18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 계약체결</a:t>
            </a:r>
            <a:r>
              <a:rPr lang="en-US" altLang="ko-KR" sz="18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(8.2)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선급금 지급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(8.11),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준공금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지급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(10.13)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909" y="2866593"/>
            <a:ext cx="300565" cy="306699"/>
          </a:xfrm>
          <a:prstGeom prst="rect">
            <a:avLst/>
          </a:prstGeom>
        </p:spPr>
      </p:pic>
      <p:pic>
        <p:nvPicPr>
          <p:cNvPr id="25" name="그림 24" descr="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909" y="4707177"/>
            <a:ext cx="300565" cy="306699"/>
          </a:xfrm>
          <a:prstGeom prst="rect">
            <a:avLst/>
          </a:prstGeom>
        </p:spPr>
      </p:pic>
      <p:pic>
        <p:nvPicPr>
          <p:cNvPr id="26" name="그림 25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357095" y="3962012"/>
            <a:ext cx="191993" cy="20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설계사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시공사간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4224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   개선방안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건설기술진흥업무규정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발주청은</a:t>
            </a:r>
            <a:r>
              <a:rPr lang="en-US" altLang="ko-KR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설계분야 참가자와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공동수급체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대표자의 계약서를 사전심사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(PQ)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신청 시에 제출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하게 하여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설계계약 시기를 명확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하게 규정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/>
            <a:endParaRPr lang="ko-KR" altLang="en-US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/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       * 계약예규 공동계약운용요령에 공공수급서 협정서 작성 </a:t>
            </a: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제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출토록 규정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/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입찰안내서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설계분야 참가자와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공동수급체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대표자의 계약서를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사전심사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(PQ)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신청 시에 제출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하도록 규정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51714" y="2100793"/>
            <a:ext cx="360040" cy="360040"/>
          </a:xfrm>
          <a:prstGeom prst="rect">
            <a:avLst/>
          </a:prstGeom>
        </p:spPr>
      </p:pic>
      <p:pic>
        <p:nvPicPr>
          <p:cNvPr id="24" name="그림 23" descr="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1450" y="2915741"/>
            <a:ext cx="263348" cy="321869"/>
          </a:xfrm>
          <a:prstGeom prst="rect">
            <a:avLst/>
          </a:prstGeom>
        </p:spPr>
      </p:pic>
      <p:pic>
        <p:nvPicPr>
          <p:cNvPr id="25" name="그림 24" descr="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1450" y="5198121"/>
            <a:ext cx="263348" cy="321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설계사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시공사간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4501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설계사는 참여 </a:t>
            </a:r>
            <a:r>
              <a:rPr lang="ko-KR" altLang="en-US" sz="2400" dirty="0" err="1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시공사와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개별 계약</a:t>
            </a:r>
            <a:endParaRPr lang="en-US" altLang="ko-KR" sz="2400" dirty="0" smtClean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입찰사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컨소시엄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시공사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4-8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개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은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설계사에게 각 시공사와 개별 계약을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요구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하는 사례 발생</a:t>
            </a:r>
          </a:p>
          <a:p>
            <a:endParaRPr lang="en-US" altLang="ko-KR" sz="1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따라서 설계사는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과도한 행정업무와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설계비를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수령에 어려움이 발생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6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*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 소규모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시공사는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설계비를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지급하지 않아 행정소송을 하는 경우도 발생</a:t>
            </a:r>
          </a:p>
          <a:p>
            <a:endParaRPr lang="ko-KR" altLang="en-US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사례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00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도로 건설공사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설계사는 컨소시엄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시공사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9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개와 개별 예약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9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21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2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3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20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4" name="그림 23" descr="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386" y="2946221"/>
            <a:ext cx="300565" cy="306699"/>
          </a:xfrm>
          <a:prstGeom prst="rect">
            <a:avLst/>
          </a:prstGeom>
        </p:spPr>
      </p:pic>
      <p:pic>
        <p:nvPicPr>
          <p:cNvPr id="25" name="그림 24" descr="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900000">
            <a:off x="1435726" y="4066700"/>
            <a:ext cx="191993" cy="202950"/>
          </a:xfrm>
          <a:prstGeom prst="rect">
            <a:avLst/>
          </a:prstGeom>
        </p:spPr>
      </p:pic>
      <p:pic>
        <p:nvPicPr>
          <p:cNvPr id="27" name="그림 26" descr="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386" y="5364013"/>
            <a:ext cx="300565" cy="306699"/>
          </a:xfrm>
          <a:prstGeom prst="rect">
            <a:avLst/>
          </a:prstGeom>
        </p:spPr>
      </p:pic>
      <p:pic>
        <p:nvPicPr>
          <p:cNvPr id="28" name="그림 27" descr="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900000">
            <a:off x="1455390" y="6016496"/>
            <a:ext cx="191993" cy="20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설계사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시공사간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3793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   개선방안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건설기술진흥업무규정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대표자가 설계사에게 설계에 소요된 비용을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직접 지급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하도록 규정 마련</a:t>
            </a:r>
          </a:p>
          <a:p>
            <a:pPr eaLnBrk="0" hangingPunct="0"/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         </a:t>
            </a: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       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*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현재 일부 대표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시공사는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설계사에게 직접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설계비를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지급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/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입찰안내서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컨소시엄 대표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시공사가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설계사에게 비용을 직접 지급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하도록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입찰안내서에 명시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53418" y="2100793"/>
            <a:ext cx="360040" cy="360040"/>
          </a:xfrm>
          <a:prstGeom prst="rect">
            <a:avLst/>
          </a:prstGeom>
        </p:spPr>
      </p:pic>
      <p:pic>
        <p:nvPicPr>
          <p:cNvPr id="24" name="그림 23" descr="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2978" y="2861513"/>
            <a:ext cx="263348" cy="321869"/>
          </a:xfrm>
          <a:prstGeom prst="rect">
            <a:avLst/>
          </a:prstGeom>
        </p:spPr>
      </p:pic>
      <p:pic>
        <p:nvPicPr>
          <p:cNvPr id="25" name="그림 24" descr="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4949" y="4730108"/>
            <a:ext cx="239407" cy="292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설계사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시공사간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4024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4. 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설계 지분 임의 변경</a:t>
            </a:r>
            <a:endParaRPr lang="en-US" altLang="ko-KR" sz="2400" dirty="0" smtClean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 계약서에 따라 기본설계를 수행한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설계사의 컨소시엄 지분을 실시설계 시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임의로 변경･제외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하는 사례 발생</a:t>
            </a:r>
          </a:p>
          <a:p>
            <a:endParaRPr lang="en-US" altLang="ko-KR" sz="17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*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  계약예규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공동계약운용요령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제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12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조에 따라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공동수급자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구성원의 출자비율 또는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분담</a:t>
            </a:r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내용을 변경할 수 없도록 규정</a:t>
            </a:r>
          </a:p>
          <a:p>
            <a:pPr>
              <a:lnSpc>
                <a:spcPct val="150000"/>
              </a:lnSpc>
            </a:pPr>
            <a:endParaRPr lang="ko-KR" altLang="en-US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사례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00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건설공사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010" y="2946221"/>
            <a:ext cx="300565" cy="306699"/>
          </a:xfrm>
          <a:prstGeom prst="rect">
            <a:avLst/>
          </a:prstGeom>
        </p:spPr>
      </p:pic>
      <p:pic>
        <p:nvPicPr>
          <p:cNvPr id="24" name="그림 23" descr="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010" y="5481741"/>
            <a:ext cx="300565" cy="306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설계사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시공사간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3608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   개선방안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건설기술진흥업무규정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계약서의 설계분야 참가자의 지분에 따라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실시설계가 이루어지도록 규정하고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변경 시에는 발주청과 협의하도록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규정 신설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/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입찰안내서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지분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변경 시에는 발주청과 협의하도록 입찰안내서에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규정 마련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38178" y="2100793"/>
            <a:ext cx="360040" cy="360040"/>
          </a:xfrm>
          <a:prstGeom prst="rect">
            <a:avLst/>
          </a:prstGeom>
        </p:spPr>
      </p:pic>
      <p:pic>
        <p:nvPicPr>
          <p:cNvPr id="24" name="그림 23" descr="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5358" y="2923361"/>
            <a:ext cx="263348" cy="321869"/>
          </a:xfrm>
          <a:prstGeom prst="rect">
            <a:avLst/>
          </a:prstGeom>
        </p:spPr>
      </p:pic>
      <p:pic>
        <p:nvPicPr>
          <p:cNvPr id="25" name="그림 24" descr="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5358" y="4628693"/>
            <a:ext cx="263348" cy="321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err="1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발주청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입찰사간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공기연장에 따른 사업비 증액 불가</a:t>
            </a:r>
            <a:endParaRPr lang="en-US" altLang="ko-KR" sz="2400" dirty="0" smtClean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 공사물량 조정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공사기간 연장 등에 따른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간접비 증액 필요 시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발주청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･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시공사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책임소재 구분이 곤란할 경우 증액 불가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*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현행 계약법령의 경우 시공사의 책임이 아닌 공사기간 연장의 경우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사업비 증액이 가능토록 규정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사례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발주청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입찰안내서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822" y="2964889"/>
            <a:ext cx="300565" cy="306699"/>
          </a:xfrm>
          <a:prstGeom prst="rect">
            <a:avLst/>
          </a:prstGeom>
        </p:spPr>
      </p:pic>
      <p:pic>
        <p:nvPicPr>
          <p:cNvPr id="24" name="그림 23" descr="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822" y="5561370"/>
            <a:ext cx="300565" cy="306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err="1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발주청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입찰사간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3614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   개선방안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건설기술진흥업무규정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계약상대자의 책임 있는 사유가 아닌 경우에는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>
              <a:lnSpc>
                <a:spcPct val="150000"/>
              </a:lnSpc>
            </a:pP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공기연장에 따른 간접비 등의 비용 청구를 제한하는 내용이 입찰안내서에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 eaLnBrk="0" hangingPunct="0">
              <a:lnSpc>
                <a:spcPct val="150000"/>
              </a:lnSpc>
            </a:pP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포함되지 않도록 규정</a:t>
            </a:r>
          </a:p>
          <a:p>
            <a:pPr eaLnBrk="0" hangingPunct="0"/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입찰안내서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공기연장에 따른 간접비 등의 비용 청구를 제한하는 내용은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수정 또는 삭제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53418" y="2100793"/>
            <a:ext cx="360040" cy="360040"/>
          </a:xfrm>
          <a:prstGeom prst="rect">
            <a:avLst/>
          </a:prstGeom>
        </p:spPr>
      </p:pic>
      <p:pic>
        <p:nvPicPr>
          <p:cNvPr id="23" name="그림 22" descr="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9442" y="2930981"/>
            <a:ext cx="263348" cy="321869"/>
          </a:xfrm>
          <a:prstGeom prst="rect">
            <a:avLst/>
          </a:prstGeom>
        </p:spPr>
      </p:pic>
      <p:pic>
        <p:nvPicPr>
          <p:cNvPr id="24" name="그림 23" descr="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9442" y="4643933"/>
            <a:ext cx="263348" cy="321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err="1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발주청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입찰사간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민원 등으로 인한 추가비용 발생시 사업비 증액 불가</a:t>
            </a:r>
            <a:endParaRPr lang="en-US" altLang="ko-KR" sz="2400" dirty="0" smtClean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2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민원 등으로 추가비용이 발생할 경우에도 예산증액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불가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로 입찰안내서에 명기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*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현행 계약법령에는 시공사의 책임이 아닌 민원으로 인한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사업비가 발생할 경우 사업비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증액이 가능토록 규정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사례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발주청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입찰안내서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381" y="3039437"/>
            <a:ext cx="300565" cy="306699"/>
          </a:xfrm>
          <a:prstGeom prst="rect">
            <a:avLst/>
          </a:prstGeom>
        </p:spPr>
      </p:pic>
      <p:pic>
        <p:nvPicPr>
          <p:cNvPr id="24" name="그림 23" descr="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381" y="5417354"/>
            <a:ext cx="300565" cy="306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IN\Desktop\$편집서버$\2. 삽도작업방\간지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1281206" y="2055460"/>
            <a:ext cx="1000911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000"/>
              </a:lnSpc>
            </a:pPr>
            <a:r>
              <a:rPr lang="ko-KR" altLang="en-US" sz="4000" dirty="0" smtClean="0">
                <a:solidFill>
                  <a:srgbClr val="00CCFF"/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목   차</a:t>
            </a:r>
            <a:endParaRPr lang="en-US" altLang="ko-KR" sz="4000" dirty="0" smtClean="0">
              <a:solidFill>
                <a:srgbClr val="00CCFF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1" name="Group 34"/>
          <p:cNvGrpSpPr>
            <a:grpSpLocks/>
          </p:cNvGrpSpPr>
          <p:nvPr/>
        </p:nvGrpSpPr>
        <p:grpSpPr bwMode="auto">
          <a:xfrm>
            <a:off x="3608114" y="3759546"/>
            <a:ext cx="5410200" cy="665163"/>
            <a:chOff x="1248" y="1344"/>
            <a:chExt cx="3408" cy="419"/>
          </a:xfrm>
        </p:grpSpPr>
        <p:grpSp>
          <p:nvGrpSpPr>
            <p:cNvPr id="12" name="Group 2"/>
            <p:cNvGrpSpPr>
              <a:grpSpLocks/>
            </p:cNvGrpSpPr>
            <p:nvPr/>
          </p:nvGrpSpPr>
          <p:grpSpPr bwMode="auto">
            <a:xfrm>
              <a:off x="1248" y="1344"/>
              <a:ext cx="480" cy="419"/>
              <a:chOff x="1110" y="2656"/>
              <a:chExt cx="1549" cy="1351"/>
            </a:xfrm>
          </p:grpSpPr>
          <p:sp>
            <p:nvSpPr>
              <p:cNvPr id="16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17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18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1632" y="1728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ko-KR" altLang="en-US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1863" y="1392"/>
              <a:ext cx="2630" cy="3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ko-KR" altLang="en-US" sz="26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불공정관행 개선 추진배경</a:t>
              </a:r>
              <a:endParaRPr lang="en-US" altLang="ko-KR" sz="26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gray">
            <a:xfrm>
              <a:off x="1372" y="1406"/>
              <a:ext cx="235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400" b="1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rPr>
                <a:t>1</a:t>
              </a:r>
            </a:p>
          </p:txBody>
        </p:sp>
      </p:grpSp>
      <p:grpSp>
        <p:nvGrpSpPr>
          <p:cNvPr id="27" name="Group 36"/>
          <p:cNvGrpSpPr>
            <a:grpSpLocks/>
          </p:cNvGrpSpPr>
          <p:nvPr/>
        </p:nvGrpSpPr>
        <p:grpSpPr bwMode="auto">
          <a:xfrm>
            <a:off x="3608114" y="5562946"/>
            <a:ext cx="5410200" cy="665163"/>
            <a:chOff x="1248" y="2480"/>
            <a:chExt cx="3408" cy="419"/>
          </a:xfrm>
        </p:grpSpPr>
        <p:sp>
          <p:nvSpPr>
            <p:cNvPr id="28" name="Line 16"/>
            <p:cNvSpPr>
              <a:spLocks noChangeShapeType="1"/>
            </p:cNvSpPr>
            <p:nvPr/>
          </p:nvSpPr>
          <p:spPr bwMode="auto">
            <a:xfrm>
              <a:off x="1632" y="2866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ko-KR" altLang="en-US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1889" y="2530"/>
              <a:ext cx="1050" cy="3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ko-KR" altLang="en-US" sz="260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향후 계획</a:t>
              </a:r>
              <a:endParaRPr lang="en-US" altLang="ko-KR" sz="26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30" name="Text Box 18"/>
            <p:cNvSpPr txBox="1">
              <a:spLocks noChangeArrowheads="1"/>
            </p:cNvSpPr>
            <p:nvPr/>
          </p:nvSpPr>
          <p:spPr bwMode="gray">
            <a:xfrm>
              <a:off x="1372" y="2544"/>
              <a:ext cx="235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400" b="1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rPr>
                <a:t>3</a:t>
              </a:r>
            </a:p>
          </p:txBody>
        </p:sp>
        <p:grpSp>
          <p:nvGrpSpPr>
            <p:cNvPr id="31" name="Group 24"/>
            <p:cNvGrpSpPr>
              <a:grpSpLocks/>
            </p:cNvGrpSpPr>
            <p:nvPr/>
          </p:nvGrpSpPr>
          <p:grpSpPr bwMode="auto">
            <a:xfrm>
              <a:off x="1248" y="2480"/>
              <a:ext cx="480" cy="419"/>
              <a:chOff x="1110" y="2656"/>
              <a:chExt cx="1549" cy="1351"/>
            </a:xfrm>
          </p:grpSpPr>
          <p:sp>
            <p:nvSpPr>
              <p:cNvPr id="33" name="AutoShape 25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34" name="AutoShape 26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35" name="AutoShape 27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32" name="Text Box 28"/>
            <p:cNvSpPr txBox="1">
              <a:spLocks noChangeArrowheads="1"/>
            </p:cNvSpPr>
            <p:nvPr/>
          </p:nvSpPr>
          <p:spPr bwMode="gray">
            <a:xfrm>
              <a:off x="1372" y="2544"/>
              <a:ext cx="235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400" b="1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rPr>
                <a:t>3</a:t>
              </a:r>
            </a:p>
          </p:txBody>
        </p:sp>
      </p:grpSp>
      <p:grpSp>
        <p:nvGrpSpPr>
          <p:cNvPr id="45" name="Group 36"/>
          <p:cNvGrpSpPr>
            <a:grpSpLocks/>
          </p:cNvGrpSpPr>
          <p:nvPr/>
        </p:nvGrpSpPr>
        <p:grpSpPr bwMode="auto">
          <a:xfrm>
            <a:off x="3608114" y="4661246"/>
            <a:ext cx="5410200" cy="665163"/>
            <a:chOff x="1248" y="2481"/>
            <a:chExt cx="3408" cy="419"/>
          </a:xfrm>
        </p:grpSpPr>
        <p:sp>
          <p:nvSpPr>
            <p:cNvPr id="46" name="Line 16"/>
            <p:cNvSpPr>
              <a:spLocks noChangeShapeType="1"/>
            </p:cNvSpPr>
            <p:nvPr/>
          </p:nvSpPr>
          <p:spPr bwMode="auto">
            <a:xfrm>
              <a:off x="1632" y="2866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ko-KR" altLang="en-US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47" name="Text Box 17"/>
            <p:cNvSpPr txBox="1">
              <a:spLocks noChangeArrowheads="1"/>
            </p:cNvSpPr>
            <p:nvPr/>
          </p:nvSpPr>
          <p:spPr bwMode="auto">
            <a:xfrm>
              <a:off x="1889" y="2530"/>
              <a:ext cx="2488" cy="3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ko-KR" altLang="en-US" sz="260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불공정 사례 및 개선방안</a:t>
              </a:r>
              <a:endParaRPr lang="en-US" altLang="ko-KR" sz="26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48" name="Text Box 18"/>
            <p:cNvSpPr txBox="1">
              <a:spLocks noChangeArrowheads="1"/>
            </p:cNvSpPr>
            <p:nvPr/>
          </p:nvSpPr>
          <p:spPr bwMode="gray">
            <a:xfrm>
              <a:off x="1372" y="2544"/>
              <a:ext cx="235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400" b="1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rPr>
                <a:t>3</a:t>
              </a:r>
            </a:p>
          </p:txBody>
        </p:sp>
        <p:grpSp>
          <p:nvGrpSpPr>
            <p:cNvPr id="49" name="Group 24"/>
            <p:cNvGrpSpPr>
              <a:grpSpLocks/>
            </p:cNvGrpSpPr>
            <p:nvPr/>
          </p:nvGrpSpPr>
          <p:grpSpPr bwMode="auto">
            <a:xfrm>
              <a:off x="1248" y="2481"/>
              <a:ext cx="480" cy="419"/>
              <a:chOff x="1110" y="2656"/>
              <a:chExt cx="1549" cy="1350"/>
            </a:xfrm>
          </p:grpSpPr>
          <p:sp>
            <p:nvSpPr>
              <p:cNvPr id="51" name="AutoShape 25"/>
              <p:cNvSpPr>
                <a:spLocks noChangeArrowheads="1"/>
              </p:cNvSpPr>
              <p:nvPr/>
            </p:nvSpPr>
            <p:spPr bwMode="gray">
              <a:xfrm>
                <a:off x="1123" y="2678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52" name="AutoShape 26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53" name="AutoShape 27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50" name="Text Box 28"/>
            <p:cNvSpPr txBox="1">
              <a:spLocks noChangeArrowheads="1"/>
            </p:cNvSpPr>
            <p:nvPr/>
          </p:nvSpPr>
          <p:spPr bwMode="gray">
            <a:xfrm>
              <a:off x="1372" y="2544"/>
              <a:ext cx="235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400" b="1" dirty="0" smtClean="0">
                  <a:solidFill>
                    <a:srgbClr val="FFFFFF"/>
                  </a:solidFill>
                  <a:latin typeface="HY헤드라인M" pitchFamily="18" charset="-127"/>
                  <a:ea typeface="HY헤드라인M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36" name="Picture 3" descr="C:\Users\송상민\Desktop\MI 기본형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531" y="393566"/>
            <a:ext cx="2088231" cy="505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25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err="1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발주청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입찰사간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4532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   개선방안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건설기술진흥업무규정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발주청은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민원 등의 원인에 따라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추가 비용이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발생할 경우에 계약상대자의 책임여부와 상관없이 계약상대자가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 eaLnBrk="0" hangingPunct="0">
              <a:lnSpc>
                <a:spcPct val="150000"/>
              </a:lnSpc>
            </a:pP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비용을 부담해야 한다는 내용이 입찰안내서에 포함되지 않도록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하고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비용의 부담에 대한 내용이 필요한 경우는 공사계약일반조건이나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계약관련 법령의 규정과 적합한지를 검토하여야 함</a:t>
            </a:r>
            <a:endParaRPr lang="ko-KR" altLang="en-US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 eaLnBrk="0" hangingPunct="0"/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입찰안내서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민원 등의 원인에 따른 추가비용 발생시 일방적으로 계약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당사자가 비용을 부담해야 한다는 내용을 수정 또는 삭제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64466" y="2113493"/>
            <a:ext cx="360040" cy="360040"/>
          </a:xfrm>
          <a:prstGeom prst="rect">
            <a:avLst/>
          </a:prstGeom>
        </p:spPr>
      </p:pic>
      <p:pic>
        <p:nvPicPr>
          <p:cNvPr id="23" name="그림 22" descr="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1130" y="2915741"/>
            <a:ext cx="263348" cy="321869"/>
          </a:xfrm>
          <a:prstGeom prst="rect">
            <a:avLst/>
          </a:prstGeom>
        </p:spPr>
      </p:pic>
      <p:pic>
        <p:nvPicPr>
          <p:cNvPr id="24" name="그림 23" descr="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1130" y="5546200"/>
            <a:ext cx="263348" cy="321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err="1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발주청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입찰사간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4839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입찰안내서 공개 지연</a:t>
            </a:r>
            <a:endParaRPr lang="en-US" altLang="ko-KR" sz="2400" dirty="0" smtClean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발주청의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입찰안내서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구체적인 과업내용 포함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가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시공사 입찰참여 이후에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공개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되어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예상치 못한 과업 발생으로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입찰사에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손실부담</a:t>
            </a:r>
          </a:p>
          <a:p>
            <a:endParaRPr lang="ko-KR" altLang="en-US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사례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발주청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대부분 입찰안내서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   개선방안</a:t>
            </a:r>
            <a:endParaRPr lang="en-US" altLang="ko-KR" sz="2400" dirty="0" smtClean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2000" dirty="0" smtClean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(</a:t>
            </a:r>
            <a:r>
              <a:rPr lang="ko-KR" altLang="en-US" sz="20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건설기술진흥업무규정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발주청은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일괄사업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입찰안내서를 입찰공고 시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제시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토록 규정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45746" y="4973493"/>
            <a:ext cx="360040" cy="360040"/>
          </a:xfrm>
          <a:prstGeom prst="rect">
            <a:avLst/>
          </a:prstGeom>
        </p:spPr>
      </p:pic>
      <p:pic>
        <p:nvPicPr>
          <p:cNvPr id="23" name="그림 22" descr="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0490" y="5806221"/>
            <a:ext cx="263348" cy="321869"/>
          </a:xfrm>
          <a:prstGeom prst="rect">
            <a:avLst/>
          </a:prstGeom>
        </p:spPr>
      </p:pic>
      <p:pic>
        <p:nvPicPr>
          <p:cNvPr id="24" name="그림 23" descr="0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909" y="2957269"/>
            <a:ext cx="300565" cy="306699"/>
          </a:xfrm>
          <a:prstGeom prst="rect">
            <a:avLst/>
          </a:prstGeom>
        </p:spPr>
      </p:pic>
      <p:pic>
        <p:nvPicPr>
          <p:cNvPr id="26" name="그림 25" descr="0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909" y="4211885"/>
            <a:ext cx="300565" cy="306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WIN\Desktop\$편집서버$\2. 삽도작업방\간지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2"/>
          <p:cNvGrpSpPr>
            <a:grpSpLocks/>
          </p:cNvGrpSpPr>
          <p:nvPr/>
        </p:nvGrpSpPr>
        <p:grpSpPr bwMode="auto">
          <a:xfrm>
            <a:off x="2465586" y="2226141"/>
            <a:ext cx="762000" cy="665163"/>
            <a:chOff x="1110" y="2656"/>
            <a:chExt cx="1549" cy="1351"/>
          </a:xfrm>
        </p:grpSpPr>
        <p:sp>
          <p:nvSpPr>
            <p:cNvPr id="17" name="AutoShape 3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" name="AutoShape 4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9" name="AutoShape 5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003299"/>
                </a:gs>
              </a:gsLst>
              <a:lin ang="2700000" scaled="1"/>
            </a:gradFill>
            <a:ln w="9525">
              <a:solidFill>
                <a:srgbClr val="FEFEFE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3441899" y="2182961"/>
            <a:ext cx="246574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ko-KR" altLang="en-US" sz="4000" dirty="0" smtClean="0">
                <a:solidFill>
                  <a:srgbClr val="00CCFF"/>
                </a:solidFill>
                <a:latin typeface="HY헤드라인M" pitchFamily="18" charset="-127"/>
                <a:ea typeface="HY헤드라인M" pitchFamily="18" charset="-127"/>
              </a:rPr>
              <a:t>향후 계획</a:t>
            </a:r>
            <a:endParaRPr lang="en-US" altLang="ko-KR" sz="4000" dirty="0">
              <a:solidFill>
                <a:srgbClr val="00CC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gray">
          <a:xfrm>
            <a:off x="2662436" y="2332057"/>
            <a:ext cx="36099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400" b="1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endParaRPr lang="en-US" altLang="ko-KR" sz="2400" b="1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2" name="Picture 3" descr="C:\Users\송상민\Desktop\MI 기본형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362" y="6660157"/>
            <a:ext cx="2088231" cy="505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>
          <a:xfrm>
            <a:off x="665386" y="1403573"/>
            <a:ext cx="9361040" cy="5483656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    건설기술진흥업무 운영규정 개정  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:  2017.11</a:t>
            </a:r>
            <a:endParaRPr lang="en-US" altLang="ko-KR" sz="800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발주청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입찰안내서 개선              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:  2017.12</a:t>
            </a:r>
            <a:endParaRPr lang="en-US" altLang="ko-KR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향후 계획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3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122" y="2155021"/>
            <a:ext cx="300565" cy="306699"/>
          </a:xfrm>
          <a:prstGeom prst="rect">
            <a:avLst/>
          </a:prstGeom>
        </p:spPr>
      </p:pic>
      <p:pic>
        <p:nvPicPr>
          <p:cNvPr id="23" name="그림 22" descr="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122" y="3361802"/>
            <a:ext cx="300565" cy="306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WIN\Desktop\$편집서버$\2. 삽도작업방\간지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465586" y="2226141"/>
            <a:ext cx="762000" cy="665163"/>
            <a:chOff x="1110" y="2656"/>
            <a:chExt cx="1549" cy="1351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003299"/>
                </a:gs>
              </a:gsLst>
              <a:lin ang="2700000" scaled="1"/>
            </a:gradFill>
            <a:ln w="9525">
              <a:solidFill>
                <a:srgbClr val="FEFEFE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441899" y="2182961"/>
            <a:ext cx="6327373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ko-KR" altLang="en-US" sz="4000" dirty="0" smtClean="0">
                <a:solidFill>
                  <a:srgbClr val="00CCFF"/>
                </a:solidFill>
                <a:latin typeface="HY헤드라인M" pitchFamily="18" charset="-127"/>
                <a:ea typeface="HY헤드라인M" pitchFamily="18" charset="-127"/>
              </a:rPr>
              <a:t>불공정관행 개선 추진배경</a:t>
            </a:r>
            <a:endParaRPr lang="en-US" altLang="ko-KR" sz="4000" dirty="0">
              <a:solidFill>
                <a:srgbClr val="00CC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gray">
          <a:xfrm>
            <a:off x="2662436" y="233205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400" b="1" dirty="0">
                <a:solidFill>
                  <a:srgbClr val="FFFFFF"/>
                </a:solidFill>
                <a:ea typeface="굴림" charset="-127"/>
              </a:rPr>
              <a:t>1</a:t>
            </a:r>
          </a:p>
        </p:txBody>
      </p:sp>
      <p:pic>
        <p:nvPicPr>
          <p:cNvPr id="11" name="Picture 3" descr="C:\Users\송상민\Desktop\MI 기본형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362" y="6660157"/>
            <a:ext cx="2088231" cy="505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불공정관행 개선 추진배경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4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30" name="TextBox 29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추진 배경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2" name="Line 10"/>
          <p:cNvSpPr>
            <a:spLocks noChangeShapeType="1"/>
          </p:cNvSpPr>
          <p:nvPr/>
        </p:nvSpPr>
        <p:spPr bwMode="auto">
          <a:xfrm>
            <a:off x="449362" y="1475581"/>
            <a:ext cx="1656184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grpSp>
        <p:nvGrpSpPr>
          <p:cNvPr id="79" name="그룹 78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69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75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76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78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74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1</a:t>
              </a:r>
            </a:p>
          </p:txBody>
        </p:sp>
      </p:grpSp>
      <p:sp>
        <p:nvSpPr>
          <p:cNvPr id="80" name="모서리가 둥근 직사각형 79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1" name="직사각형 80"/>
          <p:cNvSpPr/>
          <p:nvPr/>
        </p:nvSpPr>
        <p:spPr>
          <a:xfrm>
            <a:off x="881410" y="1930851"/>
            <a:ext cx="94330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설계･시공 일괄입찰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턴키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은 업계의 창의성과 책임성을 제고하여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우리 기업의 건설기술력 증진 및 해외시장 진출에 기여</a:t>
            </a:r>
          </a:p>
          <a:p>
            <a:pPr>
              <a:lnSpc>
                <a:spcPct val="23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그러나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시공사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~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설계사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발주청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~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낙찰자간 계약 과정에서 갑･을 </a:t>
            </a:r>
            <a:endParaRPr lang="en-US" altLang="ko-KR" sz="2000" dirty="0" smtClean="0">
              <a:solidFill>
                <a:srgbClr val="0000FF"/>
              </a:solidFill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관계가 발생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하여 우월적 지위를 남용한 불공정사례 발생 지적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     *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관련 업계에서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턴키사업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불공정관행 개선 요구 지속 제기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ko-KR" altLang="en-US" sz="18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230000"/>
              </a:lnSpc>
            </a:pPr>
            <a:r>
              <a:rPr lang="en-US" altLang="ko-KR" sz="20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따라서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우리부는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관련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입찰사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설계사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전문가 등과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TF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를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구성하여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불공정관행 사례 발굴 및 개선방안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마련중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(17.02~)</a:t>
            </a:r>
            <a:endParaRPr lang="ko-KR" altLang="en-US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23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발주청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~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입찰사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불공정관행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TF /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시공사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설계사 불공정관행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TF</a:t>
            </a:r>
            <a:endParaRPr lang="ko-KR" altLang="en-US" sz="2000" dirty="0"/>
          </a:p>
        </p:txBody>
      </p:sp>
      <p:pic>
        <p:nvPicPr>
          <p:cNvPr id="82" name="그림 81" descr="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410" y="2085553"/>
            <a:ext cx="300565" cy="306699"/>
          </a:xfrm>
          <a:prstGeom prst="rect">
            <a:avLst/>
          </a:prstGeom>
        </p:spPr>
      </p:pic>
      <p:pic>
        <p:nvPicPr>
          <p:cNvPr id="84" name="그림 83" descr="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410" y="5102269"/>
            <a:ext cx="300565" cy="306699"/>
          </a:xfrm>
          <a:prstGeom prst="rect">
            <a:avLst/>
          </a:prstGeom>
        </p:spPr>
      </p:pic>
      <p:pic>
        <p:nvPicPr>
          <p:cNvPr id="85" name="그림 84" descr="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900000">
            <a:off x="1133451" y="3208024"/>
            <a:ext cx="191993" cy="202950"/>
          </a:xfrm>
          <a:prstGeom prst="rect">
            <a:avLst/>
          </a:prstGeom>
        </p:spPr>
      </p:pic>
      <p:pic>
        <p:nvPicPr>
          <p:cNvPr id="86" name="그림 85" descr="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900000">
            <a:off x="1133451" y="6171399"/>
            <a:ext cx="191993" cy="20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53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2016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년  제도개선 현황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95232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43304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400" dirty="0" smtClean="0">
                <a:solidFill>
                  <a:srgbClr val="C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400" dirty="0" err="1" smtClean="0">
                <a:solidFill>
                  <a:srgbClr val="C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턴키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활성화 방안 마련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(2016.06)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endParaRPr lang="en-US" altLang="ko-KR" sz="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2013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 이후 발주규모가 축소되는 가운데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턴키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유찰사례 증가</a:t>
            </a:r>
            <a:endParaRPr lang="en-US" altLang="ko-KR" sz="2000" dirty="0" smtClean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endParaRPr lang="en-US" altLang="ko-KR" sz="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우리부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･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기재부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협업으로 유찰예방 등“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턴키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활성화 방안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”마련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  <a:cs typeface="Meiryo UI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endParaRPr lang="en-US" altLang="ko-KR" sz="600" dirty="0" smtClean="0">
              <a:latin typeface="HY헤드라인M" panose="02030600000101010101" pitchFamily="18" charset="-127"/>
              <a:ea typeface="HY헤드라인M" panose="02030600000101010101" pitchFamily="18" charset="-127"/>
              <a:cs typeface="Meiryo UI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</a:t>
            </a:r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설계보상비 수준 현실화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기술평가 비중 상향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유찰시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수의계약절차 마련 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endParaRPr lang="en-US" altLang="ko-KR" sz="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설계보상비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: 0.9%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 1.4%</a:t>
            </a:r>
            <a:endParaRPr lang="ko-KR" altLang="en-US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      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유찰이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2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회 이상 발생시 수의계약을 할 수 있는 절차 마련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  <a:cs typeface="Meiryo UI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      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기술평가비중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: 30-70%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  <a:sym typeface="Wingdings" panose="05000000000000000000" pitchFamily="2" charset="2"/>
              </a:rPr>
              <a:t> 40-90%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  <a:cs typeface="Meiryo UI" panose="020B0604030504040204" pitchFamily="34" charset="-128"/>
            </a:endParaRPr>
          </a:p>
          <a:p>
            <a:pPr>
              <a:lnSpc>
                <a:spcPct val="150000"/>
              </a:lnSpc>
              <a:buBlip>
                <a:blip r:embed="rId3"/>
              </a:buBlip>
            </a:pPr>
            <a:endParaRPr lang="ko-KR" alt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불공정관행 개선 추진배경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1</a:t>
              </a:r>
            </a:p>
          </p:txBody>
        </p:sp>
      </p:grpSp>
      <p:pic>
        <p:nvPicPr>
          <p:cNvPr id="24" name="그림 23" descr="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815" y="2889454"/>
            <a:ext cx="300565" cy="306699"/>
          </a:xfrm>
          <a:prstGeom prst="rect">
            <a:avLst/>
          </a:prstGeom>
        </p:spPr>
      </p:pic>
      <p:pic>
        <p:nvPicPr>
          <p:cNvPr id="25" name="그림 24" descr="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815" y="4174550"/>
            <a:ext cx="300565" cy="306699"/>
          </a:xfrm>
          <a:prstGeom prst="rect">
            <a:avLst/>
          </a:prstGeom>
        </p:spPr>
      </p:pic>
      <p:pic>
        <p:nvPicPr>
          <p:cNvPr id="26" name="그림 25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326614" y="3529963"/>
            <a:ext cx="191993" cy="202950"/>
          </a:xfrm>
          <a:prstGeom prst="rect">
            <a:avLst/>
          </a:prstGeom>
        </p:spPr>
      </p:pic>
      <p:pic>
        <p:nvPicPr>
          <p:cNvPr id="27" name="그림 26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326614" y="4818487"/>
            <a:ext cx="191993" cy="202950"/>
          </a:xfrm>
          <a:prstGeom prst="rect">
            <a:avLst/>
          </a:prstGeom>
        </p:spPr>
      </p:pic>
      <p:pic>
        <p:nvPicPr>
          <p:cNvPr id="28" name="그림 27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326614" y="5724112"/>
            <a:ext cx="191993" cy="202950"/>
          </a:xfrm>
          <a:prstGeom prst="rect">
            <a:avLst/>
          </a:prstGeom>
        </p:spPr>
      </p:pic>
      <p:pic>
        <p:nvPicPr>
          <p:cNvPr id="29" name="그림 28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326614" y="5271300"/>
            <a:ext cx="191993" cy="20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2016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년  제도개선 현황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95232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4351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400" dirty="0" smtClean="0">
                <a:solidFill>
                  <a:srgbClr val="C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400" dirty="0" err="1" smtClean="0">
                <a:solidFill>
                  <a:srgbClr val="C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턴키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기술변별력 강화 방안 마련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(2016.04)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endParaRPr lang="en-US" altLang="ko-KR" sz="105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턴키사업의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취지에 맞게 가격경쟁이 아닌 기술경쟁 강화 필요성 제기 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endParaRPr lang="en-US" altLang="ko-KR" sz="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ko-KR" altLang="en-US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확정가격 최상설계 시범사업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(5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추진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        </a:t>
            </a:r>
            <a:r>
              <a:rPr lang="en-US" altLang="ko-KR" sz="1600" dirty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*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서울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세종 고속도로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금빛노을교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등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    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총점차등 대상을 확대하고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총점차등 폭도 최대 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10%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까지 확대</a:t>
            </a:r>
            <a:endParaRPr lang="en-US" altLang="ko-KR" sz="2000" dirty="0" smtClean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     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평가전문성 강화를 위해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심의위원 정원 확대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(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건설기술진흥법 시행령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,‘17.12)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     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* </a:t>
            </a:r>
            <a:r>
              <a:rPr lang="ko-KR" altLang="en-US" sz="1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중심위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100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</a:rPr>
              <a:t>명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  <a:sym typeface="Wingdings" panose="05000000000000000000" pitchFamily="2" charset="2"/>
              </a:rPr>
              <a:t> 150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  <a:sym typeface="Wingdings" panose="05000000000000000000" pitchFamily="2" charset="2"/>
              </a:rPr>
              <a:t>명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  <a:sym typeface="Wingdings" panose="05000000000000000000" pitchFamily="2" charset="2"/>
              </a:rPr>
              <a:t>, 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  <a:sym typeface="Wingdings" panose="05000000000000000000" pitchFamily="2" charset="2"/>
              </a:rPr>
              <a:t>전국 심의기관 </a:t>
            </a:r>
            <a:r>
              <a:rPr lang="en-US" altLang="ko-KR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  <a:sym typeface="Wingdings" panose="05000000000000000000" pitchFamily="2" charset="2"/>
              </a:rPr>
              <a:t>50  50~70</a:t>
            </a:r>
            <a:r>
              <a:rPr lang="ko-KR" altLang="en-US" sz="16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Meiryo UI" panose="020B0604030504040204" pitchFamily="34" charset="-128"/>
                <a:sym typeface="Wingdings" panose="05000000000000000000" pitchFamily="2" charset="2"/>
              </a:rPr>
              <a:t>명</a:t>
            </a:r>
            <a:endParaRPr lang="en-US" altLang="ko-KR" sz="1600" dirty="0" smtClean="0">
              <a:latin typeface="HY헤드라인M" panose="02030600000101010101" pitchFamily="18" charset="-127"/>
              <a:ea typeface="HY헤드라인M" panose="02030600000101010101" pitchFamily="18" charset="-127"/>
              <a:cs typeface="Meiryo UI" panose="020B0604030504040204" pitchFamily="34" charset="-128"/>
            </a:endParaRPr>
          </a:p>
          <a:p>
            <a:pPr>
              <a:lnSpc>
                <a:spcPct val="150000"/>
              </a:lnSpc>
              <a:buBlip>
                <a:blip r:embed="rId3"/>
              </a:buBlip>
            </a:pPr>
            <a:endParaRPr lang="ko-KR" alt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불공정관행 개선 추진배경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1</a:t>
              </a:r>
            </a:p>
          </p:txBody>
        </p:sp>
      </p:grpSp>
      <p:pic>
        <p:nvPicPr>
          <p:cNvPr id="22" name="그림 21" descr="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566" y="2996134"/>
            <a:ext cx="300565" cy="306699"/>
          </a:xfrm>
          <a:prstGeom prst="rect">
            <a:avLst/>
          </a:prstGeom>
        </p:spPr>
      </p:pic>
      <p:pic>
        <p:nvPicPr>
          <p:cNvPr id="25" name="그림 24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254607" y="4504328"/>
            <a:ext cx="191993" cy="202950"/>
          </a:xfrm>
          <a:prstGeom prst="rect">
            <a:avLst/>
          </a:prstGeom>
        </p:spPr>
      </p:pic>
      <p:pic>
        <p:nvPicPr>
          <p:cNvPr id="26" name="그림 25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254607" y="4978888"/>
            <a:ext cx="191993" cy="202950"/>
          </a:xfrm>
          <a:prstGeom prst="rect">
            <a:avLst/>
          </a:prstGeom>
        </p:spPr>
      </p:pic>
      <p:pic>
        <p:nvPicPr>
          <p:cNvPr id="27" name="그림 26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236207" y="3659896"/>
            <a:ext cx="191993" cy="20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2016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년  제도개선 현황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3096344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err="1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턴키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비리처벌 강화 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건설기술진흥업무 운영규정 개정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2016.12)</a:t>
            </a:r>
          </a:p>
          <a:p>
            <a:pPr>
              <a:lnSpc>
                <a:spcPct val="150000"/>
              </a:lnSpc>
            </a:pPr>
            <a:endParaRPr lang="en-US" altLang="ko-KR" sz="7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00" dirty="0" smtClean="0">
                <a:latin typeface="HY헤드라인M" pitchFamily="18" charset="-127"/>
                <a:ea typeface="HY헤드라인M" pitchFamily="18" charset="-127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2000" dirty="0" err="1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턴키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 등 설계심의 관련 비리 발생시 벌점 강화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심의위원 접촉     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: 1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점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 3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점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사전설명            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: 3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점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 5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점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비리 및 부정행위 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: 10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점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 15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  <a:sym typeface="Wingdings" pitchFamily="2" charset="2"/>
              </a:rPr>
              <a:t>점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endParaRPr lang="en-US" altLang="ko-KR" sz="2000" dirty="0" smtClean="0">
              <a:latin typeface="HY헤드라인M" pitchFamily="18" charset="-127"/>
              <a:ea typeface="HY헤드라인M" pitchFamily="18" charset="-127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입찰담합 시 감점기준 신설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입찰담합으로 처분이 확정된 경우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: 10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점 감점</a:t>
            </a:r>
            <a:endParaRPr lang="ko-KR" altLang="en-US" sz="2000" dirty="0" smtClean="0">
              <a:latin typeface="HY헤드라인M" pitchFamily="18" charset="-127"/>
              <a:ea typeface="HY헤드라인M" pitchFamily="18" charset="-127"/>
              <a:cs typeface="Meiryo UI" pitchFamily="34" charset="-128"/>
            </a:endParaRPr>
          </a:p>
          <a:p>
            <a:pPr>
              <a:lnSpc>
                <a:spcPct val="150000"/>
              </a:lnSpc>
              <a:buBlip>
                <a:blip r:embed="rId3"/>
              </a:buBlip>
            </a:pPr>
            <a:endParaRPr lang="ko-KR" alt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불공정관행 개선 추진배경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1</a:t>
              </a:r>
            </a:p>
          </p:txBody>
        </p:sp>
      </p:grpSp>
      <p:pic>
        <p:nvPicPr>
          <p:cNvPr id="22" name="그림 21" descr="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186" y="2847161"/>
            <a:ext cx="300565" cy="306699"/>
          </a:xfrm>
          <a:prstGeom prst="rect">
            <a:avLst/>
          </a:prstGeom>
        </p:spPr>
      </p:pic>
      <p:pic>
        <p:nvPicPr>
          <p:cNvPr id="23" name="그림 22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228320" y="5625815"/>
            <a:ext cx="191993" cy="202950"/>
          </a:xfrm>
          <a:prstGeom prst="rect">
            <a:avLst/>
          </a:prstGeom>
        </p:spPr>
      </p:pic>
      <p:pic>
        <p:nvPicPr>
          <p:cNvPr id="24" name="그림 23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228320" y="3347848"/>
            <a:ext cx="191993" cy="202950"/>
          </a:xfrm>
          <a:prstGeom prst="rect">
            <a:avLst/>
          </a:prstGeom>
        </p:spPr>
      </p:pic>
      <p:pic>
        <p:nvPicPr>
          <p:cNvPr id="25" name="그림 24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228320" y="3802756"/>
            <a:ext cx="191993" cy="202950"/>
          </a:xfrm>
          <a:prstGeom prst="rect">
            <a:avLst/>
          </a:prstGeom>
        </p:spPr>
      </p:pic>
      <p:pic>
        <p:nvPicPr>
          <p:cNvPr id="26" name="그림 25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228320" y="4257663"/>
            <a:ext cx="191993" cy="202950"/>
          </a:xfrm>
          <a:prstGeom prst="rect">
            <a:avLst/>
          </a:prstGeom>
        </p:spPr>
      </p:pic>
      <p:pic>
        <p:nvPicPr>
          <p:cNvPr id="27" name="그림 26" descr="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186" y="5147989"/>
            <a:ext cx="300565" cy="306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 descr="C:\Users\WIN\Desktop\$편집서버$\2. 삽도작업방\간지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up 2"/>
          <p:cNvGrpSpPr>
            <a:grpSpLocks/>
          </p:cNvGrpSpPr>
          <p:nvPr/>
        </p:nvGrpSpPr>
        <p:grpSpPr bwMode="auto">
          <a:xfrm>
            <a:off x="2465586" y="2226141"/>
            <a:ext cx="762000" cy="665163"/>
            <a:chOff x="1110" y="2656"/>
            <a:chExt cx="1549" cy="1351"/>
          </a:xfrm>
        </p:grpSpPr>
        <p:sp>
          <p:nvSpPr>
            <p:cNvPr id="49" name="AutoShape 3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7" name="AutoShape 4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9" name="AutoShape 5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003299"/>
                </a:gs>
              </a:gsLst>
              <a:lin ang="2700000" scaled="1"/>
            </a:gradFill>
            <a:ln w="9525">
              <a:solidFill>
                <a:srgbClr val="FEFEFE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60" name="Text Box 11"/>
          <p:cNvSpPr txBox="1">
            <a:spLocks noChangeArrowheads="1"/>
          </p:cNvSpPr>
          <p:nvPr/>
        </p:nvSpPr>
        <p:spPr bwMode="auto">
          <a:xfrm>
            <a:off x="3441899" y="2182961"/>
            <a:ext cx="5976316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ko-KR" altLang="en-US" sz="4000" dirty="0" smtClean="0">
                <a:solidFill>
                  <a:srgbClr val="00CCFF"/>
                </a:solidFill>
                <a:latin typeface="HY헤드라인M" pitchFamily="18" charset="-127"/>
                <a:ea typeface="HY헤드라인M" pitchFamily="18" charset="-127"/>
              </a:rPr>
              <a:t>불공정 사례 및 개선방안</a:t>
            </a:r>
            <a:endParaRPr lang="en-US" altLang="ko-KR" sz="4000" dirty="0">
              <a:solidFill>
                <a:srgbClr val="00CC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2" name="Text Box 12"/>
          <p:cNvSpPr txBox="1">
            <a:spLocks noChangeArrowheads="1"/>
          </p:cNvSpPr>
          <p:nvPr/>
        </p:nvSpPr>
        <p:spPr bwMode="gray">
          <a:xfrm>
            <a:off x="2662436" y="2332057"/>
            <a:ext cx="36099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400" b="1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</a:p>
        </p:txBody>
      </p:sp>
      <p:pic>
        <p:nvPicPr>
          <p:cNvPr id="63" name="Picture 3" descr="C:\Users\송상민\Desktop\MI 기본형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362" y="6660157"/>
            <a:ext cx="2088231" cy="505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953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34"/>
          <p:cNvGrpSpPr/>
          <p:nvPr/>
        </p:nvGrpSpPr>
        <p:grpSpPr>
          <a:xfrm>
            <a:off x="310268" y="1001949"/>
            <a:ext cx="7428853" cy="430877"/>
            <a:chOff x="274552" y="1040567"/>
            <a:chExt cx="7428853" cy="430877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413646" y="1040567"/>
              <a:ext cx="7289759" cy="430877"/>
            </a:xfrm>
            <a:prstGeom prst="rect">
              <a:avLst/>
            </a:prstGeom>
            <a:noFill/>
          </p:spPr>
          <p:txBody>
            <a:bodyPr wrap="square" lIns="91431" tIns="45715" rIns="91431" bIns="45715">
              <a:spAutoFit/>
              <a:scene3d>
                <a:camera prst="orthographicFront"/>
                <a:lightRig rig="threePt" dir="t"/>
              </a:scene3d>
              <a:sp3d>
                <a:bevelT w="0" h="38100"/>
              </a:sp3d>
            </a:bodyPr>
            <a:lstStyle/>
            <a:p>
              <a:pPr>
                <a:defRPr/>
              </a:pP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설계사 </a:t>
              </a:r>
              <a:r>
                <a:rPr lang="en-US" altLang="ko-KR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~ </a:t>
              </a:r>
              <a:r>
                <a:rPr lang="ko-KR" altLang="en-US" sz="2200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시공사간</a:t>
              </a:r>
              <a:endParaRPr lang="ko-KR" altLang="en-US" sz="2200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274552" y="1112010"/>
              <a:ext cx="108000" cy="288000"/>
            </a:xfrm>
            <a:prstGeom prst="roundRect">
              <a:avLst>
                <a:gd name="adj" fmla="val 14013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49362" y="1475581"/>
            <a:ext cx="2592288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ko-KR" altLang="en-US">
              <a:latin typeface="양재튼튼체B" pitchFamily="18" charset="-127"/>
              <a:ea typeface="양재튼튼체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65386" y="1774661"/>
            <a:ext cx="9361040" cy="5112568"/>
          </a:xfrm>
          <a:prstGeom prst="roundRect">
            <a:avLst>
              <a:gd name="adj" fmla="val 40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881410" y="1930851"/>
            <a:ext cx="9577064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설계보상비 이하의 </a:t>
            </a:r>
            <a:r>
              <a:rPr lang="ko-KR" altLang="en-US" sz="2400" dirty="0" err="1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부적정한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err="1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설계비</a:t>
            </a:r>
            <a:r>
              <a:rPr lang="ko-KR" altLang="en-US" sz="24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지급</a:t>
            </a:r>
            <a:endParaRPr lang="en-US" altLang="ko-KR" sz="2400" dirty="0" smtClean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200000"/>
              </a:lnSpc>
            </a:pPr>
            <a:endParaRPr lang="en-US" altLang="ko-KR" sz="11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 국가계약법에 따라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발주청은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턴키에서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탈락한 업체에게 전체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공사비의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2%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범위 내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(1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개사 탈락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1.4%)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에서 설계보상비를 지급하도록 규정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발주청은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턴키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참여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시공사에게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설계보상비를 지급하나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,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시공사는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설계사에게 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설계보상비 이하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(40-70</a:t>
            </a:r>
            <a:r>
              <a:rPr lang="en-US" altLang="ko-KR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%)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로 설계대가 지불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하는 사례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ko-KR" altLang="en-US" sz="900" dirty="0" smtClean="0"/>
          </a:p>
          <a:p>
            <a:r>
              <a:rPr lang="ko-KR" altLang="en-US" sz="2000" dirty="0" smtClean="0"/>
              <a:t>           </a:t>
            </a:r>
            <a:r>
              <a:rPr lang="ko-KR" altLang="en-US" sz="1800" dirty="0" smtClean="0"/>
              <a:t>* </a:t>
            </a:r>
            <a:r>
              <a:rPr lang="ko-KR" altLang="en-US" sz="1800" dirty="0" err="1" smtClean="0">
                <a:latin typeface="HY헤드라인M" pitchFamily="18" charset="-127"/>
                <a:ea typeface="HY헤드라인M" pitchFamily="18" charset="-127"/>
              </a:rPr>
              <a:t>합사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운영비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임대료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관리비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,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공통경비 등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와 영업비까지 설계사가 부담할 경우 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          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설계</a:t>
            </a:r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보상비의 거의 반값 이하로 설계가 이루어지고 있는 사례 발생</a:t>
            </a:r>
            <a:endParaRPr lang="en-US" altLang="ko-KR" sz="1800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ko-KR" altLang="en-US" sz="28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(</a:t>
            </a:r>
            <a:r>
              <a:rPr lang="ko-KR" altLang="en-US" sz="2000" dirty="0" smtClean="0">
                <a:solidFill>
                  <a:srgbClr val="0000FF"/>
                </a:solidFill>
                <a:latin typeface="HY헤드라인M" pitchFamily="18" charset="-127"/>
                <a:ea typeface="HY헤드라인M" pitchFamily="18" charset="-127"/>
              </a:rPr>
              <a:t>사례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 **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제거공사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: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공사비 대비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설계비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0.5%</a:t>
            </a:r>
          </a:p>
          <a:p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          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**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고속도로 공사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공사비 대비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설계비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0.7%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endParaRPr lang="ko-KR" alt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169442" y="148069"/>
            <a:ext cx="9453809" cy="553998"/>
          </a:xfrm>
          <a:prstGeom prst="rect">
            <a:avLst/>
          </a:prstGeom>
          <a:noFill/>
        </p:spPr>
        <p:txBody>
          <a:bodyPr wrap="square" lIns="90000" rtlCol="0" anchor="ctr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r>
              <a:rPr lang="ko-KR" altLang="en-US" sz="3000" dirty="0" smtClean="0">
                <a:solidFill>
                  <a:schemeClr val="bg1"/>
                </a:solidFill>
                <a:effectLst>
                  <a:outerShdw blurRad="50800" dist="50800" dir="2700000" algn="tl" rotWithShape="0">
                    <a:prstClr val="black">
                      <a:alpha val="7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 사례 및 개선방안</a:t>
            </a:r>
            <a:endParaRPr lang="en-US" altLang="ko-KR" sz="3000" dirty="0">
              <a:solidFill>
                <a:schemeClr val="bg1"/>
              </a:solidFill>
              <a:effectLst>
                <a:outerShdw blurRad="50800" dist="50800" dir="2700000" algn="tl" rotWithShape="0">
                  <a:prstClr val="black">
                    <a:alpha val="7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407417" y="189527"/>
            <a:ext cx="557858" cy="486963"/>
            <a:chOff x="3608114" y="3759546"/>
            <a:chExt cx="762000" cy="665163"/>
          </a:xfrm>
        </p:grpSpPr>
        <p:grpSp>
          <p:nvGrpSpPr>
            <p:cNvPr id="17" name="Group 2"/>
            <p:cNvGrpSpPr>
              <a:grpSpLocks/>
            </p:cNvGrpSpPr>
            <p:nvPr/>
          </p:nvGrpSpPr>
          <p:grpSpPr bwMode="auto">
            <a:xfrm>
              <a:off x="3608114" y="3759546"/>
              <a:ext cx="762000" cy="665163"/>
              <a:chOff x="1110" y="2656"/>
              <a:chExt cx="1549" cy="1351"/>
            </a:xfrm>
          </p:grpSpPr>
          <p:sp>
            <p:nvSpPr>
              <p:cNvPr id="19" name="AutoShape 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rgbClr val="003299"/>
                  </a:gs>
                </a:gsLst>
                <a:lin ang="2700000" scaled="1"/>
              </a:gradFill>
              <a:ln w="9525">
                <a:solidFill>
                  <a:srgbClr val="FEFEFE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>
                  <a:latin typeface="양재튼튼체B" pitchFamily="18" charset="-127"/>
                  <a:ea typeface="양재튼튼체B" pitchFamily="18" charset="-127"/>
                </a:endParaRPr>
              </a:p>
            </p:txBody>
          </p:sp>
        </p:grpSp>
        <p:sp>
          <p:nvSpPr>
            <p:cNvPr id="18" name="Text Box 12"/>
            <p:cNvSpPr txBox="1">
              <a:spLocks noChangeArrowheads="1"/>
            </p:cNvSpPr>
            <p:nvPr/>
          </p:nvSpPr>
          <p:spPr bwMode="gray">
            <a:xfrm>
              <a:off x="3715370" y="3762749"/>
              <a:ext cx="510617" cy="6306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FFFFFF"/>
                  </a:solidFill>
                  <a:latin typeface="양재튼튼체B" pitchFamily="18" charset="-127"/>
                  <a:ea typeface="양재튼튼체B" pitchFamily="18" charset="-127"/>
                </a:rPr>
                <a:t>2</a:t>
              </a:r>
              <a:endParaRPr lang="en-US" altLang="ko-KR" sz="2400" b="1" dirty="0">
                <a:solidFill>
                  <a:srgbClr val="FFFFFF"/>
                </a:solidFill>
                <a:latin typeface="양재튼튼체B" pitchFamily="18" charset="-127"/>
                <a:ea typeface="양재튼튼체B" pitchFamily="18" charset="-127"/>
              </a:endParaRPr>
            </a:p>
          </p:txBody>
        </p:sp>
      </p:grpSp>
      <p:pic>
        <p:nvPicPr>
          <p:cNvPr id="22" name="그림 21" descr="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669" y="2753058"/>
            <a:ext cx="300565" cy="306699"/>
          </a:xfrm>
          <a:prstGeom prst="rect">
            <a:avLst/>
          </a:prstGeom>
        </p:spPr>
      </p:pic>
      <p:pic>
        <p:nvPicPr>
          <p:cNvPr id="24" name="그림 23" descr="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00000">
            <a:off x="1365860" y="3704460"/>
            <a:ext cx="191993" cy="202950"/>
          </a:xfrm>
          <a:prstGeom prst="rect">
            <a:avLst/>
          </a:prstGeom>
        </p:spPr>
      </p:pic>
      <p:pic>
        <p:nvPicPr>
          <p:cNvPr id="25" name="그림 24" descr="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669" y="5436021"/>
            <a:ext cx="300565" cy="306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클래식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8335</TotalTime>
  <Words>1232</Words>
  <Application>Microsoft Office PowerPoint</Application>
  <PresentationFormat>사용자 지정</PresentationFormat>
  <Paragraphs>248</Paragraphs>
  <Slides>23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3" baseType="lpstr">
      <vt:lpstr>굴림</vt:lpstr>
      <vt:lpstr>Arial</vt:lpstr>
      <vt:lpstr>양재튼튼체B</vt:lpstr>
      <vt:lpstr>Meiryo UI</vt:lpstr>
      <vt:lpstr>맑은 고딕</vt:lpstr>
      <vt:lpstr>Wingdings</vt:lpstr>
      <vt:lpstr>HY견고딕</vt:lpstr>
      <vt:lpstr>HY헤드라인M</vt:lpstr>
      <vt:lpstr>-윤고딕340</vt:lpstr>
      <vt:lpstr>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MOLIT</cp:lastModifiedBy>
  <cp:revision>1033</cp:revision>
  <cp:lastPrinted>2015-05-20T17:30:03Z</cp:lastPrinted>
  <dcterms:created xsi:type="dcterms:W3CDTF">2014-12-23T10:01:04Z</dcterms:created>
  <dcterms:modified xsi:type="dcterms:W3CDTF">2017-10-16T06:51:22Z</dcterms:modified>
</cp:coreProperties>
</file>