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423" r:id="rId2"/>
    <p:sldId id="424" r:id="rId3"/>
    <p:sldId id="425" r:id="rId4"/>
    <p:sldId id="405" r:id="rId5"/>
    <p:sldId id="453" r:id="rId6"/>
    <p:sldId id="427" r:id="rId7"/>
    <p:sldId id="428" r:id="rId8"/>
    <p:sldId id="441" r:id="rId9"/>
    <p:sldId id="452" r:id="rId10"/>
    <p:sldId id="442" r:id="rId11"/>
    <p:sldId id="443" r:id="rId12"/>
    <p:sldId id="445" r:id="rId13"/>
    <p:sldId id="444" r:id="rId14"/>
    <p:sldId id="446" r:id="rId15"/>
    <p:sldId id="447" r:id="rId16"/>
    <p:sldId id="449" r:id="rId17"/>
    <p:sldId id="450" r:id="rId18"/>
    <p:sldId id="454" r:id="rId19"/>
    <p:sldId id="455" r:id="rId20"/>
    <p:sldId id="456" r:id="rId21"/>
    <p:sldId id="400" r:id="rId22"/>
  </p:sldIdLst>
  <p:sldSz cx="9144000" cy="6858000" type="screen4x3"/>
  <p:notesSz cx="6797675" cy="9926638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600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A33B"/>
    <a:srgbClr val="FD2F43"/>
    <a:srgbClr val="0A01BF"/>
    <a:srgbClr val="CCFF99"/>
    <a:srgbClr val="264F74"/>
    <a:srgbClr val="776B23"/>
    <a:srgbClr val="B3B3CD"/>
    <a:srgbClr val="2C3D6E"/>
    <a:srgbClr val="1F163E"/>
    <a:srgbClr val="1923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7462" autoAdjust="0"/>
  </p:normalViewPr>
  <p:slideViewPr>
    <p:cSldViewPr>
      <p:cViewPr varScale="1">
        <p:scale>
          <a:sx n="115" d="100"/>
          <a:sy n="115" d="100"/>
        </p:scale>
        <p:origin x="-1680" y="-96"/>
      </p:cViewPr>
      <p:guideLst>
        <p:guide orient="horz" pos="2659"/>
        <p:guide orient="horz" pos="845"/>
        <p:guide orient="horz" pos="1026"/>
        <p:guide orient="horz" pos="210"/>
        <p:guide pos="446"/>
        <p:guide pos="2880"/>
        <p:guide pos="295"/>
        <p:guide pos="657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5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5710"/>
            <a:ext cx="5438775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6C5A5C-8525-4E3C-A5D5-2762F3E0D2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2634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64313" y="96838"/>
            <a:ext cx="2122487" cy="60293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92088" y="96838"/>
            <a:ext cx="6219825" cy="6029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행자부로고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61300" y="6461125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sub6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088" y="96838"/>
            <a:ext cx="82296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FF99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420938"/>
            <a:ext cx="19145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main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n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214688"/>
            <a:ext cx="2913063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311" name="Rectangle 7"/>
          <p:cNvSpPr>
            <a:spLocks noChangeArrowheads="1"/>
          </p:cNvSpPr>
          <p:nvPr/>
        </p:nvSpPr>
        <p:spPr bwMode="auto">
          <a:xfrm>
            <a:off x="3214678" y="3929063"/>
            <a:ext cx="26638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3200" b="1" dirty="0" smtClean="0">
                <a:latin typeface="Arial" pitchFamily="34" charset="0"/>
              </a:rPr>
              <a:t>2018.   4.</a:t>
            </a:r>
            <a:endParaRPr lang="en-US" altLang="ko-KR" sz="3200" b="1" dirty="0">
              <a:latin typeface="Arial" pitchFamily="34" charset="0"/>
            </a:endParaRPr>
          </a:p>
        </p:txBody>
      </p:sp>
      <p:sp>
        <p:nvSpPr>
          <p:cNvPr id="11" name="Rectangle 85"/>
          <p:cNvSpPr>
            <a:spLocks noChangeArrowheads="1"/>
          </p:cNvSpPr>
          <p:nvPr/>
        </p:nvSpPr>
        <p:spPr bwMode="auto">
          <a:xfrm>
            <a:off x="292423" y="1357298"/>
            <a:ext cx="85011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ko-KR" altLang="en-US" sz="3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공공시설분야 대중소기업 협력 프로그램</a:t>
            </a:r>
            <a:endParaRPr lang="en-US" altLang="ko-KR" sz="3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defRPr/>
            </a:pPr>
            <a:r>
              <a:rPr lang="en-US" altLang="ko-KR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(</a:t>
            </a:r>
            <a:r>
              <a:rPr lang="ko-KR" alt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약칭 </a:t>
            </a:r>
            <a:r>
              <a:rPr lang="en-US" altLang="ko-KR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‘</a:t>
            </a:r>
            <a:r>
              <a:rPr lang="ko-KR" altLang="en-US" sz="3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멘토</a:t>
            </a:r>
            <a:r>
              <a:rPr lang="en-US" altLang="ko-KR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-</a:t>
            </a:r>
            <a:r>
              <a:rPr lang="ko-KR" alt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프로테제 프로그램</a:t>
            </a:r>
            <a:r>
              <a:rPr lang="en-US" altLang="ko-KR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수평선M" pitchFamily="18" charset="-127"/>
                <a:ea typeface="HY수평선M" pitchFamily="18" charset="-127"/>
              </a:rPr>
              <a:t>’)</a:t>
            </a:r>
            <a:endParaRPr lang="ko-KR" altLang="en-US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수평선M" pitchFamily="18" charset="-127"/>
              <a:ea typeface="HY수평선M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5715000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협약서 작성에 관한 사항 </a:t>
            </a:r>
            <a:r>
              <a:rPr lang="en-US" altLang="ko-KR" dirty="0" smtClean="0"/>
              <a:t>(3)</a:t>
            </a:r>
            <a:endParaRPr lang="ko-KR" altLang="en-US" dirty="0" smtClean="0"/>
          </a:p>
        </p:txBody>
      </p:sp>
      <p:sp>
        <p:nvSpPr>
          <p:cNvPr id="10244" name="AutoShape 20"/>
          <p:cNvSpPr>
            <a:spLocks noChangeArrowheads="1"/>
          </p:cNvSpPr>
          <p:nvPr/>
        </p:nvSpPr>
        <p:spPr bwMode="auto">
          <a:xfrm>
            <a:off x="431800" y="1357313"/>
            <a:ext cx="8307388" cy="5072062"/>
          </a:xfrm>
          <a:prstGeom prst="roundRect">
            <a:avLst>
              <a:gd name="adj" fmla="val 3306"/>
            </a:avLst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rgbClr val="DDDDDD">
                  <a:alpha val="81000"/>
                </a:srgbClr>
              </a:gs>
            </a:gsLst>
            <a:lin ang="5400000" scaled="1"/>
          </a:gradFill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ko-KR" altLang="en-US"/>
          </a:p>
        </p:txBody>
      </p:sp>
      <p:sp>
        <p:nvSpPr>
          <p:cNvPr id="240661" name="AutoShape 21"/>
          <p:cNvSpPr>
            <a:spLocks noChangeArrowheads="1"/>
          </p:cNvSpPr>
          <p:nvPr/>
        </p:nvSpPr>
        <p:spPr bwMode="auto">
          <a:xfrm>
            <a:off x="454025" y="1371600"/>
            <a:ext cx="8267700" cy="850900"/>
          </a:xfrm>
          <a:prstGeom prst="roundRect">
            <a:avLst>
              <a:gd name="adj" fmla="val 22648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94118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pic>
        <p:nvPicPr>
          <p:cNvPr id="10246" name="Picture 29" descr="바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2868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70" name="Text Box 30"/>
          <p:cNvSpPr txBox="1">
            <a:spLocks noChangeArrowheads="1"/>
          </p:cNvSpPr>
          <p:nvPr/>
        </p:nvSpPr>
        <p:spPr bwMode="auto">
          <a:xfrm>
            <a:off x="635000" y="1081088"/>
            <a:ext cx="27289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ko-KR" altLang="en-US" sz="2200" dirty="0">
                <a:solidFill>
                  <a:srgbClr val="FFFF99"/>
                </a:solidFill>
              </a:rPr>
              <a:t>조달청 행정 지원사항</a:t>
            </a:r>
          </a:p>
        </p:txBody>
      </p:sp>
      <p:sp>
        <p:nvSpPr>
          <p:cNvPr id="10248" name="Rectangle 6"/>
          <p:cNvSpPr>
            <a:spLocks noChangeArrowheads="1"/>
          </p:cNvSpPr>
          <p:nvPr/>
        </p:nvSpPr>
        <p:spPr bwMode="gray">
          <a:xfrm>
            <a:off x="395288" y="1643063"/>
            <a:ext cx="8748712" cy="3286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협약체결 절차</a:t>
            </a:r>
            <a:r>
              <a:rPr kumimoji="0" lang="en-US" altLang="ko-KR" sz="2000"/>
              <a:t>,</a:t>
            </a:r>
            <a:r>
              <a:rPr kumimoji="0" lang="ko-KR" altLang="en-US" sz="2000"/>
              <a:t>방법</a:t>
            </a:r>
            <a:r>
              <a:rPr kumimoji="0" lang="en-US" altLang="ko-KR" sz="2000"/>
              <a:t>, </a:t>
            </a:r>
            <a:r>
              <a:rPr kumimoji="0" lang="ko-KR" altLang="en-US" sz="2000"/>
              <a:t>협약내용</a:t>
            </a:r>
            <a:r>
              <a:rPr kumimoji="0" lang="en-US" altLang="ko-KR" sz="2000"/>
              <a:t>, </a:t>
            </a:r>
            <a:r>
              <a:rPr kumimoji="0" lang="ko-KR" altLang="en-US" sz="2000"/>
              <a:t>평가 및 인센티브 등에 대한 기준 마련</a:t>
            </a:r>
            <a:endParaRPr kumimoji="0" lang="en-US" altLang="ko-KR" sz="2000"/>
          </a:p>
          <a:p>
            <a:pPr marL="355600" indent="-355600" algn="l" latinLnBrk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협약체결 전 협약내용의 검토 등 협약체결 지원</a:t>
            </a:r>
            <a:endParaRPr kumimoji="0" lang="en-US" altLang="ko-KR" sz="2000"/>
          </a:p>
          <a:p>
            <a:pPr marL="355600" indent="-355600" algn="l" latinLnBrk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중간점검</a:t>
            </a:r>
            <a:r>
              <a:rPr kumimoji="0" lang="en-US" altLang="ko-KR" sz="2000"/>
              <a:t>(</a:t>
            </a:r>
            <a:r>
              <a:rPr kumimoji="0" lang="ko-KR" altLang="en-US" sz="2000"/>
              <a:t>연도별</a:t>
            </a:r>
            <a:r>
              <a:rPr kumimoji="0" lang="en-US" altLang="ko-KR" sz="2000"/>
              <a:t>), </a:t>
            </a:r>
            <a:r>
              <a:rPr kumimoji="0" lang="ko-KR" altLang="en-US" sz="2000"/>
              <a:t>최종점검 등 협약이행 평가</a:t>
            </a:r>
            <a:endParaRPr kumimoji="0" lang="en-US" altLang="ko-KR" sz="2000"/>
          </a:p>
          <a:p>
            <a:pPr marL="355600" indent="-355600" algn="l" latinLnBrk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원활한 협약이행을 위한 상담</a:t>
            </a:r>
            <a:endParaRPr kumimoji="0" lang="en-US" altLang="ko-KR" sz="2000"/>
          </a:p>
          <a:p>
            <a:pPr marL="355600" indent="-355600" algn="l" latinLnBrk="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기타 협약 전반에 대하여 필요하다고 판단되는 사항</a:t>
            </a:r>
            <a:endParaRPr kumimoji="0" lang="en-US" altLang="ko-KR" sz="2000"/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gray">
          <a:xfrm>
            <a:off x="395288" y="5000624"/>
            <a:ext cx="8748712" cy="13573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lnSpc>
                <a:spcPct val="150000"/>
              </a:lnSpc>
              <a:buClr>
                <a:schemeClr val="hlink"/>
              </a:buClr>
              <a:buSzPct val="150000"/>
            </a:pPr>
            <a:r>
              <a:rPr kumimoji="0" lang="en-US" altLang="ko-KR" sz="2000" dirty="0">
                <a:solidFill>
                  <a:srgbClr val="C00000"/>
                </a:solidFill>
              </a:rPr>
              <a:t>  ※ </a:t>
            </a:r>
            <a:r>
              <a:rPr kumimoji="0" lang="ko-KR" altLang="en-US" sz="2000" dirty="0">
                <a:solidFill>
                  <a:srgbClr val="C00000"/>
                </a:solidFill>
              </a:rPr>
              <a:t>협약당사자의 자율적인 협약체결 및 이행을 최대한 </a:t>
            </a:r>
            <a:r>
              <a:rPr kumimoji="0" lang="ko-KR" altLang="en-US" sz="2000" dirty="0" smtClean="0">
                <a:solidFill>
                  <a:srgbClr val="C00000"/>
                </a:solidFill>
              </a:rPr>
              <a:t>지원</a:t>
            </a:r>
            <a:endParaRPr kumimoji="0" lang="en-US" altLang="ko-KR" sz="2000" dirty="0" smtClean="0">
              <a:solidFill>
                <a:srgbClr val="C00000"/>
              </a:solidFill>
            </a:endParaRPr>
          </a:p>
          <a:p>
            <a:pPr marL="355600" indent="-355600" algn="l" latinLnBrk="0">
              <a:lnSpc>
                <a:spcPct val="150000"/>
              </a:lnSpc>
              <a:buClr>
                <a:schemeClr val="hlink"/>
              </a:buClr>
              <a:buSzPct val="150000"/>
            </a:pPr>
            <a:r>
              <a:rPr kumimoji="0" lang="ko-KR" altLang="en-US" sz="2000" dirty="0" smtClean="0">
                <a:solidFill>
                  <a:srgbClr val="C00000"/>
                </a:solidFill>
              </a:rPr>
              <a:t>      협약이행 실적이 우수한 경우 인센티브 제공</a:t>
            </a:r>
            <a:endParaRPr kumimoji="0" lang="en-US" altLang="ko-KR" sz="2000" dirty="0">
              <a:solidFill>
                <a:srgbClr val="C00000"/>
              </a:solidFill>
            </a:endParaRPr>
          </a:p>
          <a:p>
            <a:pPr marL="355600" indent="-355600" algn="l" latinLnBrk="0">
              <a:lnSpc>
                <a:spcPct val="150000"/>
              </a:lnSpc>
              <a:buClr>
                <a:schemeClr val="hlink"/>
              </a:buClr>
              <a:buSzPct val="150000"/>
            </a:pPr>
            <a:r>
              <a:rPr kumimoji="0" lang="en-US" altLang="ko-KR" sz="2000" dirty="0">
                <a:solidFill>
                  <a:srgbClr val="C00000"/>
                </a:solidFill>
              </a:rPr>
              <a:t>      </a:t>
            </a:r>
            <a:r>
              <a:rPr kumimoji="0" lang="ko-KR" altLang="en-US" sz="2000" dirty="0">
                <a:solidFill>
                  <a:srgbClr val="C00000"/>
                </a:solidFill>
              </a:rPr>
              <a:t>협약내용의 불이행 또는 평가등급 저조 등을 사유로 불이익 </a:t>
            </a:r>
            <a:r>
              <a:rPr kumimoji="0" lang="ko-KR" altLang="en-US" sz="2000" dirty="0" smtClean="0">
                <a:solidFill>
                  <a:srgbClr val="C00000"/>
                </a:solidFill>
              </a:rPr>
              <a:t>없음</a:t>
            </a:r>
            <a:endParaRPr kumimoji="0" lang="en-US" altLang="ko-KR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협약이행 평가 </a:t>
            </a:r>
            <a:r>
              <a:rPr lang="en-US" altLang="ko-KR" dirty="0" smtClean="0"/>
              <a:t>(1)</a:t>
            </a:r>
            <a:endParaRPr lang="ko-KR" altLang="en-US" dirty="0" smtClean="0"/>
          </a:p>
        </p:txBody>
      </p:sp>
      <p:sp>
        <p:nvSpPr>
          <p:cNvPr id="11267" name="AutoShape 4"/>
          <p:cNvSpPr>
            <a:spLocks noChangeArrowheads="1"/>
          </p:cNvSpPr>
          <p:nvPr/>
        </p:nvSpPr>
        <p:spPr bwMode="auto">
          <a:xfrm>
            <a:off x="142875" y="1000125"/>
            <a:ext cx="8715375" cy="1500188"/>
          </a:xfrm>
          <a:prstGeom prst="roundRect">
            <a:avLst>
              <a:gd name="adj" fmla="val 11542"/>
            </a:avLst>
          </a:prstGeom>
          <a:solidFill>
            <a:srgbClr val="161B42">
              <a:alpha val="58038"/>
            </a:srgbClr>
          </a:solidFill>
          <a:ln w="28575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gray">
          <a:xfrm>
            <a:off x="214313" y="1063625"/>
            <a:ext cx="8715375" cy="1262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2"/>
              </a:buBlip>
            </a:pPr>
            <a:r>
              <a:rPr kumimoji="0" lang="ko-KR" altLang="en-US" sz="2000">
                <a:solidFill>
                  <a:schemeClr val="bg1"/>
                </a:solidFill>
              </a:rPr>
              <a:t>멘토</a:t>
            </a:r>
            <a:r>
              <a:rPr kumimoji="0" lang="en-US" altLang="ko-KR" sz="2000">
                <a:solidFill>
                  <a:schemeClr val="bg1"/>
                </a:solidFill>
              </a:rPr>
              <a:t>, </a:t>
            </a:r>
            <a:r>
              <a:rPr kumimoji="0" lang="ko-KR" altLang="en-US" sz="2000">
                <a:solidFill>
                  <a:schemeClr val="bg1"/>
                </a:solidFill>
              </a:rPr>
              <a:t>프로테제 기업은 협약체결 후 </a:t>
            </a:r>
            <a:r>
              <a:rPr kumimoji="0" lang="en-US" altLang="ko-KR" sz="2000">
                <a:solidFill>
                  <a:schemeClr val="bg1"/>
                </a:solidFill>
              </a:rPr>
              <a:t>1</a:t>
            </a:r>
            <a:r>
              <a:rPr kumimoji="0" lang="ko-KR" altLang="en-US" sz="2000">
                <a:solidFill>
                  <a:schemeClr val="bg1"/>
                </a:solidFill>
              </a:rPr>
              <a:t>년 경과일로부터 </a:t>
            </a:r>
            <a:r>
              <a:rPr kumimoji="0" lang="en-US" altLang="ko-KR" sz="2000">
                <a:solidFill>
                  <a:schemeClr val="bg1"/>
                </a:solidFill>
              </a:rPr>
              <a:t>60</a:t>
            </a:r>
            <a:r>
              <a:rPr kumimoji="0" lang="ko-KR" altLang="en-US" sz="2000">
                <a:solidFill>
                  <a:schemeClr val="bg1"/>
                </a:solidFill>
              </a:rPr>
              <a:t>일 이내에 조달청에 이행평가를 요청</a:t>
            </a:r>
            <a:endParaRPr kumimoji="0" lang="en-US" altLang="ko-KR" sz="2000">
              <a:solidFill>
                <a:schemeClr val="bg1"/>
              </a:solidFill>
            </a:endParaRPr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2"/>
              </a:buBlip>
            </a:pPr>
            <a:r>
              <a:rPr kumimoji="0" lang="ko-KR" altLang="en-US" sz="2000">
                <a:solidFill>
                  <a:schemeClr val="bg1"/>
                </a:solidFill>
              </a:rPr>
              <a:t>조달청은 협약대상자의 협약 내용 및 이행실적에 대해 평가 실시</a:t>
            </a:r>
            <a:endParaRPr kumimoji="0" lang="en-US" altLang="ko-KR" sz="2000">
              <a:solidFill>
                <a:schemeClr val="bg1"/>
              </a:solidFill>
            </a:endParaRPr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</a:pPr>
            <a:r>
              <a:rPr kumimoji="0" lang="en-US" altLang="ko-KR" sz="2000">
                <a:solidFill>
                  <a:schemeClr val="bg1"/>
                </a:solidFill>
              </a:rPr>
              <a:t>    (</a:t>
            </a:r>
            <a:r>
              <a:rPr kumimoji="0" lang="ko-KR" altLang="en-US" sz="2000">
                <a:solidFill>
                  <a:schemeClr val="bg1"/>
                </a:solidFill>
              </a:rPr>
              <a:t>필요 시 제출자료 진위여부 확인을 위한 현장확인 가능</a:t>
            </a:r>
            <a:r>
              <a:rPr kumimoji="0" lang="en-US" altLang="ko-KR" sz="2000">
                <a:solidFill>
                  <a:schemeClr val="bg1"/>
                </a:solidFill>
              </a:rPr>
              <a:t>)</a:t>
            </a:r>
          </a:p>
        </p:txBody>
      </p:sp>
      <p:grpSp>
        <p:nvGrpSpPr>
          <p:cNvPr id="11269" name="Group 6"/>
          <p:cNvGrpSpPr>
            <a:grpSpLocks/>
          </p:cNvGrpSpPr>
          <p:nvPr/>
        </p:nvGrpSpPr>
        <p:grpSpPr bwMode="auto">
          <a:xfrm>
            <a:off x="34925" y="2522538"/>
            <a:ext cx="4635500" cy="3835400"/>
            <a:chOff x="22" y="1558"/>
            <a:chExt cx="2920" cy="2416"/>
          </a:xfrm>
        </p:grpSpPr>
        <p:sp>
          <p:nvSpPr>
            <p:cNvPr id="11278" name="AutoShape 7"/>
            <p:cNvSpPr>
              <a:spLocks noChangeArrowheads="1"/>
            </p:cNvSpPr>
            <p:nvPr/>
          </p:nvSpPr>
          <p:spPr bwMode="auto">
            <a:xfrm>
              <a:off x="163" y="1879"/>
              <a:ext cx="2634" cy="2095"/>
            </a:xfrm>
            <a:prstGeom prst="roundRect">
              <a:avLst>
                <a:gd name="adj" fmla="val 344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3E3E3"/>
                </a:gs>
              </a:gsLst>
              <a:lin ang="5400000" scaled="1"/>
            </a:gra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endParaRPr lang="ko-KR" altLang="en-US"/>
            </a:p>
          </p:txBody>
        </p: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218" y="2260"/>
              <a:ext cx="2482" cy="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  <a:buSzPct val="75000"/>
                <a:buFontTx/>
                <a:buBlip>
                  <a:blip r:embed="rId3"/>
                </a:buBlip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/>
                </a:rPr>
                <a:t> </a:t>
              </a:r>
              <a:r>
                <a:rPr lang="ko-KR" altLang="en-US" sz="1800" dirty="0">
                  <a:solidFill>
                    <a:srgbClr val="000000"/>
                  </a:solidFill>
                  <a:latin typeface="Arial"/>
                </a:rPr>
                <a:t>협약내용의 적정성</a:t>
              </a:r>
              <a:endParaRPr lang="en-US" altLang="ko-KR" sz="1800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150000"/>
                </a:lnSpc>
                <a:buSzPct val="75000"/>
                <a:buFontTx/>
                <a:buBlip>
                  <a:blip r:embed="rId3"/>
                </a:buBlip>
                <a:defRPr/>
              </a:pPr>
              <a:r>
                <a:rPr lang="ko-KR" altLang="en-US" sz="1800" dirty="0">
                  <a:solidFill>
                    <a:srgbClr val="000000"/>
                  </a:solidFill>
                  <a:latin typeface="Arial"/>
                </a:rPr>
                <a:t> 협약내용 이행 충실도</a:t>
              </a:r>
              <a:endParaRPr lang="en-US" altLang="ko-KR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500"/>
                </a:spcBef>
                <a:buSzPct val="75000"/>
                <a:buFontTx/>
                <a:buBlip>
                  <a:blip r:embed="rId3"/>
                </a:buBlip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ko-KR" altLang="en-US" sz="1800" dirty="0">
                  <a:solidFill>
                    <a:srgbClr val="000000"/>
                  </a:solidFill>
                  <a:latin typeface="Arial"/>
                </a:rPr>
                <a:t>협약내용 성과목표 달성도</a:t>
              </a:r>
              <a:endParaRPr lang="en-US" altLang="ko-KR" sz="1800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500"/>
                </a:spcBef>
                <a:buSzPct val="75000"/>
                <a:buFontTx/>
                <a:buBlip>
                  <a:blip r:embed="rId3"/>
                </a:buBlip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ko-KR" altLang="en-US" sz="1800" dirty="0">
                  <a:solidFill>
                    <a:srgbClr val="000000"/>
                  </a:solidFill>
                  <a:latin typeface="Arial"/>
                </a:rPr>
                <a:t>협약내용의 난이도</a:t>
              </a:r>
              <a:endParaRPr lang="en-US" altLang="ko-KR" sz="1800" dirty="0">
                <a:solidFill>
                  <a:srgbClr val="000000"/>
                </a:solidFill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500"/>
                </a:spcBef>
                <a:buSzPct val="75000"/>
                <a:buFontTx/>
                <a:buBlip>
                  <a:blip r:embed="rId3"/>
                </a:buBlip>
                <a:defRPr/>
              </a:pPr>
              <a:r>
                <a:rPr lang="en-US" altLang="ko-KR" sz="1800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ko-KR" altLang="en-US" sz="1800" dirty="0">
                  <a:solidFill>
                    <a:srgbClr val="000000"/>
                  </a:solidFill>
                  <a:latin typeface="Arial"/>
                </a:rPr>
                <a:t>프로테제 기업의 만족도</a:t>
              </a:r>
              <a:endParaRPr lang="ko-KR" altLang="en-US" sz="1800" dirty="0"/>
            </a:p>
          </p:txBody>
        </p:sp>
        <p:pic>
          <p:nvPicPr>
            <p:cNvPr id="11280" name="Picture 11" descr="k-44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" y="1558"/>
              <a:ext cx="2920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Rectangle 12"/>
            <p:cNvSpPr>
              <a:spLocks noChangeArrowheads="1"/>
            </p:cNvSpPr>
            <p:nvPr/>
          </p:nvSpPr>
          <p:spPr bwMode="auto">
            <a:xfrm>
              <a:off x="585" y="1705"/>
              <a:ext cx="17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400" dirty="0">
                  <a:solidFill>
                    <a:schemeClr val="bg1"/>
                  </a:solidFill>
                </a:rPr>
                <a:t>협약내용 평가 항목</a:t>
              </a:r>
            </a:p>
          </p:txBody>
        </p:sp>
      </p:grpSp>
      <p:grpSp>
        <p:nvGrpSpPr>
          <p:cNvPr id="11270" name="Group 13"/>
          <p:cNvGrpSpPr>
            <a:grpSpLocks/>
          </p:cNvGrpSpPr>
          <p:nvPr/>
        </p:nvGrpSpPr>
        <p:grpSpPr bwMode="auto">
          <a:xfrm>
            <a:off x="4471988" y="2522538"/>
            <a:ext cx="4672012" cy="3835400"/>
            <a:chOff x="2817" y="1558"/>
            <a:chExt cx="2943" cy="2416"/>
          </a:xfrm>
        </p:grpSpPr>
        <p:sp>
          <p:nvSpPr>
            <p:cNvPr id="11274" name="AutoShape 14"/>
            <p:cNvSpPr>
              <a:spLocks noChangeArrowheads="1"/>
            </p:cNvSpPr>
            <p:nvPr/>
          </p:nvSpPr>
          <p:spPr bwMode="auto">
            <a:xfrm>
              <a:off x="2980" y="1879"/>
              <a:ext cx="2634" cy="2095"/>
            </a:xfrm>
            <a:prstGeom prst="roundRect">
              <a:avLst>
                <a:gd name="adj" fmla="val 344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3E3E3"/>
                </a:gs>
              </a:gsLst>
              <a:lin ang="5400000" scaled="1"/>
            </a:gra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endParaRPr lang="ko-KR" altLang="en-U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3047" y="2260"/>
              <a:ext cx="2713" cy="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  <a:spcBef>
                  <a:spcPts val="0"/>
                </a:spcBef>
                <a:buSzPct val="75000"/>
                <a:buFontTx/>
                <a:buBlip>
                  <a:blip r:embed="rId5"/>
                </a:buBlip>
                <a:defRPr/>
              </a:pPr>
              <a:r>
                <a:rPr lang="en-US" altLang="ko-KR" sz="1800" dirty="0">
                  <a:latin typeface="Arial"/>
                </a:rPr>
                <a:t> </a:t>
              </a:r>
              <a:r>
                <a:rPr lang="ko-KR" altLang="en-US" sz="1800" dirty="0">
                  <a:latin typeface="Arial"/>
                </a:rPr>
                <a:t>매출구조 변화의 적정성</a:t>
              </a:r>
              <a:endParaRPr lang="en-US" altLang="ko-KR" sz="1800" dirty="0"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0"/>
                </a:spcBef>
                <a:buSzPct val="75000"/>
                <a:buFontTx/>
                <a:buBlip>
                  <a:blip r:embed="rId5"/>
                </a:buBlip>
                <a:defRPr/>
              </a:pPr>
              <a:r>
                <a:rPr lang="en-US" altLang="ko-KR" sz="1800" dirty="0">
                  <a:latin typeface="Arial"/>
                </a:rPr>
                <a:t> </a:t>
              </a:r>
              <a:r>
                <a:rPr lang="ko-KR" altLang="en-US" sz="1800" dirty="0">
                  <a:latin typeface="Arial"/>
                </a:rPr>
                <a:t>기술 등 성장잠재력 향상 정도</a:t>
              </a:r>
              <a:endParaRPr lang="en-US" altLang="ko-KR" sz="1800" dirty="0"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0"/>
                </a:spcBef>
                <a:buSzPct val="75000"/>
                <a:buFontTx/>
                <a:buBlip>
                  <a:blip r:embed="rId5"/>
                </a:buBlip>
                <a:defRPr/>
              </a:pPr>
              <a:r>
                <a:rPr lang="en-US" altLang="ko-KR" sz="1800" dirty="0">
                  <a:latin typeface="Arial"/>
                </a:rPr>
                <a:t> </a:t>
              </a:r>
              <a:r>
                <a:rPr lang="ko-KR" altLang="en-US" sz="1800" dirty="0">
                  <a:latin typeface="Arial"/>
                </a:rPr>
                <a:t>양질의 일자리 증가 정도</a:t>
              </a:r>
              <a:endParaRPr lang="en-US" altLang="ko-KR" sz="1800" dirty="0"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0"/>
                </a:spcBef>
                <a:buSzPct val="75000"/>
                <a:buFontTx/>
                <a:buBlip>
                  <a:blip r:embed="rId5"/>
                </a:buBlip>
                <a:defRPr/>
              </a:pPr>
              <a:r>
                <a:rPr lang="en-US" altLang="ko-KR" sz="1800" dirty="0">
                  <a:latin typeface="Arial"/>
                </a:rPr>
                <a:t> </a:t>
              </a:r>
              <a:r>
                <a:rPr lang="ko-KR" altLang="en-US" sz="1800" dirty="0">
                  <a:latin typeface="Arial"/>
                </a:rPr>
                <a:t>기타</a:t>
              </a:r>
              <a:endParaRPr lang="en-US" altLang="ko-KR" sz="1800" dirty="0">
                <a:latin typeface="Arial"/>
              </a:endParaRPr>
            </a:p>
            <a:p>
              <a:pPr algn="l">
                <a:lnSpc>
                  <a:spcPct val="150000"/>
                </a:lnSpc>
                <a:spcBef>
                  <a:spcPts val="0"/>
                </a:spcBef>
                <a:buSzPct val="75000"/>
                <a:defRPr/>
              </a:pPr>
              <a:r>
                <a:rPr lang="en-US" altLang="ko-KR" dirty="0">
                  <a:latin typeface="Arial"/>
                </a:rPr>
                <a:t>  (</a:t>
              </a:r>
              <a:r>
                <a:rPr lang="ko-KR" altLang="en-US" dirty="0">
                  <a:latin typeface="Arial"/>
                </a:rPr>
                <a:t>협약내용별 공통지표로 적정한 지표 추가</a:t>
              </a:r>
              <a:r>
                <a:rPr lang="en-US" altLang="ko-KR" dirty="0">
                  <a:latin typeface="Arial"/>
                </a:rPr>
                <a:t>)</a:t>
              </a:r>
              <a:endParaRPr lang="en-US" altLang="ko-KR" dirty="0"/>
            </a:p>
          </p:txBody>
        </p:sp>
        <p:pic>
          <p:nvPicPr>
            <p:cNvPr id="11276" name="Picture 17" descr="k-44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17" y="1558"/>
              <a:ext cx="2943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3379" y="1705"/>
              <a:ext cx="17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400" dirty="0">
                  <a:solidFill>
                    <a:schemeClr val="bg1"/>
                  </a:solidFill>
                </a:rPr>
                <a:t>공통지표 평가 항목</a:t>
              </a:r>
            </a:p>
          </p:txBody>
        </p:sp>
      </p:grpSp>
      <p:grpSp>
        <p:nvGrpSpPr>
          <p:cNvPr id="11271" name="Group 20"/>
          <p:cNvGrpSpPr>
            <a:grpSpLocks/>
          </p:cNvGrpSpPr>
          <p:nvPr/>
        </p:nvGrpSpPr>
        <p:grpSpPr bwMode="auto">
          <a:xfrm>
            <a:off x="4302125" y="3594100"/>
            <a:ext cx="511175" cy="2216150"/>
            <a:chOff x="2696" y="2233"/>
            <a:chExt cx="322" cy="1396"/>
          </a:xfrm>
        </p:grpSpPr>
        <p:sp>
          <p:nvSpPr>
            <p:cNvPr id="57" name="AutoShape 21"/>
            <p:cNvSpPr>
              <a:spLocks noChangeArrowheads="1"/>
            </p:cNvSpPr>
            <p:nvPr/>
          </p:nvSpPr>
          <p:spPr bwMode="auto">
            <a:xfrm>
              <a:off x="2696" y="2233"/>
              <a:ext cx="322" cy="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algn="ctr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AutoShape 22"/>
            <p:cNvSpPr>
              <a:spLocks noChangeArrowheads="1"/>
            </p:cNvSpPr>
            <p:nvPr/>
          </p:nvSpPr>
          <p:spPr bwMode="auto">
            <a:xfrm>
              <a:off x="2696" y="3575"/>
              <a:ext cx="322" cy="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 algn="ctr">
              <a:solidFill>
                <a:schemeClr val="bg2"/>
              </a:solidFill>
              <a:round/>
              <a:headEnd/>
              <a:tailEnd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"/>
          <p:cNvSpPr>
            <a:spLocks noChangeArrowheads="1"/>
          </p:cNvSpPr>
          <p:nvPr/>
        </p:nvSpPr>
        <p:spPr bwMode="auto">
          <a:xfrm>
            <a:off x="307975" y="3937000"/>
            <a:ext cx="8512175" cy="2492375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1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2786063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협약이행 평가 </a:t>
            </a:r>
            <a:r>
              <a:rPr lang="en-US" altLang="ko-KR" dirty="0" smtClean="0"/>
              <a:t>(2)</a:t>
            </a:r>
            <a:endParaRPr lang="ko-KR" altLang="en-US" dirty="0" smtClean="0"/>
          </a:p>
        </p:txBody>
      </p:sp>
      <p:grpSp>
        <p:nvGrpSpPr>
          <p:cNvPr id="12293" name="Group 32"/>
          <p:cNvGrpSpPr>
            <a:grpSpLocks/>
          </p:cNvGrpSpPr>
          <p:nvPr/>
        </p:nvGrpSpPr>
        <p:grpSpPr bwMode="auto">
          <a:xfrm>
            <a:off x="395288" y="3968750"/>
            <a:ext cx="8343900" cy="2349500"/>
            <a:chOff x="249" y="2517"/>
            <a:chExt cx="5256" cy="1851"/>
          </a:xfrm>
        </p:grpSpPr>
        <p:sp>
          <p:nvSpPr>
            <p:cNvPr id="12333" name="AutoShape 33"/>
            <p:cNvSpPr>
              <a:spLocks noChangeArrowheads="1"/>
            </p:cNvSpPr>
            <p:nvPr/>
          </p:nvSpPr>
          <p:spPr bwMode="auto">
            <a:xfrm>
              <a:off x="272" y="2754"/>
              <a:ext cx="5233" cy="1614"/>
            </a:xfrm>
            <a:prstGeom prst="roundRect">
              <a:avLst>
                <a:gd name="adj" fmla="val 8731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74" name="AutoShape 34"/>
            <p:cNvSpPr>
              <a:spLocks noChangeArrowheads="1"/>
            </p:cNvSpPr>
            <p:nvPr/>
          </p:nvSpPr>
          <p:spPr bwMode="auto">
            <a:xfrm>
              <a:off x="286" y="2775"/>
              <a:ext cx="5208" cy="440"/>
            </a:xfrm>
            <a:prstGeom prst="roundRect">
              <a:avLst>
                <a:gd name="adj" fmla="val 22648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2335" name="Picture 41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17"/>
              <a:ext cx="2091" cy="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82" name="Text Box 42"/>
            <p:cNvSpPr txBox="1">
              <a:spLocks noChangeArrowheads="1"/>
            </p:cNvSpPr>
            <p:nvPr/>
          </p:nvSpPr>
          <p:spPr bwMode="auto">
            <a:xfrm>
              <a:off x="400" y="2620"/>
              <a:ext cx="71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평가등급</a:t>
              </a:r>
            </a:p>
          </p:txBody>
        </p:sp>
      </p:grpSp>
      <p:grpSp>
        <p:nvGrpSpPr>
          <p:cNvPr id="12294" name="Group 51"/>
          <p:cNvGrpSpPr>
            <a:grpSpLocks/>
          </p:cNvGrpSpPr>
          <p:nvPr/>
        </p:nvGrpSpPr>
        <p:grpSpPr bwMode="auto">
          <a:xfrm>
            <a:off x="395288" y="976313"/>
            <a:ext cx="8343900" cy="2595562"/>
            <a:chOff x="249" y="670"/>
            <a:chExt cx="5256" cy="1270"/>
          </a:xfrm>
        </p:grpSpPr>
        <p:sp>
          <p:nvSpPr>
            <p:cNvPr id="12329" name="AutoShape 20"/>
            <p:cNvSpPr>
              <a:spLocks noChangeArrowheads="1"/>
            </p:cNvSpPr>
            <p:nvPr/>
          </p:nvSpPr>
          <p:spPr bwMode="auto">
            <a:xfrm>
              <a:off x="272" y="795"/>
              <a:ext cx="5233" cy="1145"/>
            </a:xfrm>
            <a:prstGeom prst="roundRect">
              <a:avLst>
                <a:gd name="adj" fmla="val 8731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61" name="AutoShape 21"/>
            <p:cNvSpPr>
              <a:spLocks noChangeArrowheads="1"/>
            </p:cNvSpPr>
            <p:nvPr/>
          </p:nvSpPr>
          <p:spPr bwMode="auto">
            <a:xfrm>
              <a:off x="286" y="787"/>
              <a:ext cx="5208" cy="190"/>
            </a:xfrm>
            <a:prstGeom prst="roundRect">
              <a:avLst>
                <a:gd name="adj" fmla="val 45609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2331" name="Picture 29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670"/>
              <a:ext cx="2091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70" name="Text Box 30"/>
            <p:cNvSpPr txBox="1">
              <a:spLocks noChangeArrowheads="1"/>
            </p:cNvSpPr>
            <p:nvPr/>
          </p:nvSpPr>
          <p:spPr bwMode="auto">
            <a:xfrm>
              <a:off x="400" y="718"/>
              <a:ext cx="1304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평가항목 가중치</a:t>
              </a:r>
            </a:p>
          </p:txBody>
        </p:sp>
      </p:grp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484188" y="1603375"/>
          <a:ext cx="81908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574"/>
                <a:gridCol w="1791574"/>
                <a:gridCol w="1791574"/>
                <a:gridCol w="1791574"/>
                <a:gridCol w="1024516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구  분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bg1"/>
                          </a:solidFill>
                        </a:rPr>
                        <a:t>연도별 가중치</a:t>
                      </a:r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비고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r>
                        <a:rPr lang="ko-KR" altLang="en-US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차년도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  <a:r>
                        <a:rPr lang="ko-KR" altLang="en-US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차년도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  <a:r>
                        <a:rPr lang="ko-KR" altLang="en-US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차년도 이후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latin typeface="+mn-lt"/>
                        </a:rPr>
                        <a:t>협약내용 평가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90%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70%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50%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latin typeface="+mn-lt"/>
                        </a:rPr>
                        <a:t>공통지표 평가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10%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30%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50%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+mn-lt"/>
                        </a:rPr>
                        <a:t>합계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100%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100%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</a:rPr>
                        <a:t>100%</a:t>
                      </a:r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327" name="Rectangle 6"/>
          <p:cNvSpPr>
            <a:spLocks noChangeArrowheads="1"/>
          </p:cNvSpPr>
          <p:nvPr/>
        </p:nvSpPr>
        <p:spPr bwMode="gray">
          <a:xfrm>
            <a:off x="357188" y="4691063"/>
            <a:ext cx="8429625" cy="841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협약이행 평가 결과에 따라 </a:t>
            </a:r>
            <a:r>
              <a:rPr kumimoji="0" lang="en-US" altLang="ko-KR" sz="2000" dirty="0"/>
              <a:t>3</a:t>
            </a:r>
            <a:r>
              <a:rPr kumimoji="0" lang="ko-KR" altLang="en-US" sz="2000" dirty="0"/>
              <a:t>개 등급으로 구분</a:t>
            </a:r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2000" dirty="0"/>
              <a:t> </a:t>
            </a:r>
            <a:r>
              <a:rPr kumimoji="0" lang="en-US" altLang="ko-KR" sz="2000" dirty="0" smtClean="0"/>
              <a:t>A</a:t>
            </a:r>
            <a:r>
              <a:rPr kumimoji="0" lang="ko-KR" altLang="en-US" sz="2000" dirty="0" smtClean="0"/>
              <a:t>등급</a:t>
            </a:r>
            <a:r>
              <a:rPr kumimoji="0" lang="en-US" altLang="ko-KR" sz="2000" dirty="0" smtClean="0"/>
              <a:t>(90</a:t>
            </a:r>
            <a:r>
              <a:rPr kumimoji="0" lang="ko-KR" altLang="en-US" sz="2000" dirty="0"/>
              <a:t>점 이상</a:t>
            </a:r>
            <a:r>
              <a:rPr kumimoji="0" lang="en-US" altLang="ko-KR" sz="2000" dirty="0"/>
              <a:t>), </a:t>
            </a:r>
            <a:r>
              <a:rPr kumimoji="0" lang="en-US" altLang="ko-KR" sz="2000" dirty="0" smtClean="0"/>
              <a:t>B</a:t>
            </a:r>
            <a:r>
              <a:rPr kumimoji="0" lang="ko-KR" altLang="en-US" sz="2000" dirty="0" smtClean="0"/>
              <a:t>등급</a:t>
            </a:r>
            <a:r>
              <a:rPr kumimoji="0" lang="en-US" altLang="ko-KR" sz="2000" dirty="0" smtClean="0"/>
              <a:t>(80</a:t>
            </a:r>
            <a:r>
              <a:rPr kumimoji="0" lang="ko-KR" altLang="en-US" sz="2000" dirty="0"/>
              <a:t>점</a:t>
            </a:r>
            <a:r>
              <a:rPr kumimoji="0" lang="en-US" altLang="ko-KR" sz="2000" dirty="0"/>
              <a:t> </a:t>
            </a:r>
            <a:r>
              <a:rPr kumimoji="0" lang="ko-KR" altLang="en-US" sz="2000" dirty="0"/>
              <a:t>이상</a:t>
            </a:r>
            <a:r>
              <a:rPr kumimoji="0" lang="en-US" altLang="ko-KR" sz="2000" dirty="0"/>
              <a:t>), </a:t>
            </a:r>
            <a:r>
              <a:rPr kumimoji="0" lang="ko-KR" altLang="en-US" sz="2000" dirty="0" smtClean="0"/>
              <a:t>기타등급</a:t>
            </a:r>
            <a:r>
              <a:rPr kumimoji="0" lang="en-US" altLang="ko-KR" sz="2000" dirty="0" smtClean="0"/>
              <a:t>(80</a:t>
            </a:r>
            <a:r>
              <a:rPr kumimoji="0" lang="ko-KR" altLang="en-US" sz="2000" dirty="0"/>
              <a:t>점 미만</a:t>
            </a:r>
            <a:r>
              <a:rPr kumimoji="0" lang="en-US" altLang="ko-KR" sz="2000" dirty="0"/>
              <a:t>)</a:t>
            </a:r>
            <a:endParaRPr kumimoji="0" lang="ko-KR" altLang="en-US" sz="2000" dirty="0"/>
          </a:p>
        </p:txBody>
      </p:sp>
      <p:sp>
        <p:nvSpPr>
          <p:cNvPr id="12328" name="Rectangle 6"/>
          <p:cNvSpPr>
            <a:spLocks noChangeArrowheads="1"/>
          </p:cNvSpPr>
          <p:nvPr/>
        </p:nvSpPr>
        <p:spPr bwMode="gray">
          <a:xfrm>
            <a:off x="357188" y="5554663"/>
            <a:ext cx="8429625" cy="841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en-US" altLang="ko-KR" sz="2000" dirty="0" smtClean="0"/>
              <a:t>A, B</a:t>
            </a:r>
            <a:r>
              <a:rPr kumimoji="0" lang="ko-KR" altLang="en-US" sz="2000" dirty="0" smtClean="0"/>
              <a:t>등급으로 </a:t>
            </a:r>
            <a:r>
              <a:rPr kumimoji="0" lang="ko-KR" altLang="en-US" sz="2000" dirty="0"/>
              <a:t>평가 받은 </a:t>
            </a:r>
            <a:r>
              <a:rPr kumimoji="0" lang="ko-KR" altLang="en-US" sz="2000" dirty="0" err="1"/>
              <a:t>멘토기업에</a:t>
            </a:r>
            <a:r>
              <a:rPr kumimoji="0" lang="ko-KR" altLang="en-US" sz="2000" dirty="0"/>
              <a:t> 대해 인센티브 부여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5857875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협약이행 평가 </a:t>
            </a:r>
            <a:r>
              <a:rPr lang="en-US" altLang="ko-KR" dirty="0" smtClean="0"/>
              <a:t>(3)</a:t>
            </a:r>
            <a:endParaRPr lang="ko-KR" altLang="en-US" dirty="0" smtClean="0"/>
          </a:p>
        </p:txBody>
      </p:sp>
      <p:sp>
        <p:nvSpPr>
          <p:cNvPr id="13316" name="AutoShape 20"/>
          <p:cNvSpPr>
            <a:spLocks noChangeArrowheads="1"/>
          </p:cNvSpPr>
          <p:nvPr/>
        </p:nvSpPr>
        <p:spPr bwMode="auto">
          <a:xfrm>
            <a:off x="431800" y="1357313"/>
            <a:ext cx="8307388" cy="5286375"/>
          </a:xfrm>
          <a:prstGeom prst="roundRect">
            <a:avLst>
              <a:gd name="adj" fmla="val 3306"/>
            </a:avLst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rgbClr val="DDDDDD">
                  <a:alpha val="81000"/>
                </a:srgbClr>
              </a:gs>
            </a:gsLst>
            <a:lin ang="5400000" scaled="1"/>
          </a:gradFill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ko-KR" altLang="en-US"/>
          </a:p>
        </p:txBody>
      </p:sp>
      <p:sp>
        <p:nvSpPr>
          <p:cNvPr id="240661" name="AutoShape 21"/>
          <p:cNvSpPr>
            <a:spLocks noChangeArrowheads="1"/>
          </p:cNvSpPr>
          <p:nvPr/>
        </p:nvSpPr>
        <p:spPr bwMode="auto">
          <a:xfrm>
            <a:off x="454025" y="1371600"/>
            <a:ext cx="8267700" cy="850900"/>
          </a:xfrm>
          <a:prstGeom prst="roundRect">
            <a:avLst>
              <a:gd name="adj" fmla="val 22648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94118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pic>
        <p:nvPicPr>
          <p:cNvPr id="13318" name="Picture 29" descr="바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28688"/>
            <a:ext cx="4891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70" name="Text Box 30"/>
          <p:cNvSpPr txBox="1">
            <a:spLocks noChangeArrowheads="1"/>
          </p:cNvSpPr>
          <p:nvPr/>
        </p:nvSpPr>
        <p:spPr bwMode="auto">
          <a:xfrm>
            <a:off x="635000" y="1081088"/>
            <a:ext cx="4327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ko-KR" altLang="en-US" sz="2200" dirty="0">
                <a:solidFill>
                  <a:srgbClr val="FFFF99"/>
                </a:solidFill>
              </a:rPr>
              <a:t>협약내용 </a:t>
            </a:r>
            <a:r>
              <a:rPr lang="ko-KR" altLang="en-US" sz="2200">
                <a:solidFill>
                  <a:srgbClr val="FFFF99"/>
                </a:solidFill>
              </a:rPr>
              <a:t>이행 평가항목 및 </a:t>
            </a:r>
            <a:r>
              <a:rPr lang="ko-KR" altLang="en-US" sz="2200" dirty="0" err="1">
                <a:solidFill>
                  <a:srgbClr val="FFFF99"/>
                </a:solidFill>
              </a:rPr>
              <a:t>배점표</a:t>
            </a:r>
            <a:endParaRPr lang="ko-KR" altLang="en-US" sz="2200" dirty="0">
              <a:solidFill>
                <a:srgbClr val="FFFF99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468312" y="1595438"/>
          <a:ext cx="8104215" cy="467362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088784"/>
                <a:gridCol w="5443796"/>
                <a:gridCol w="1571635"/>
              </a:tblGrid>
              <a:tr h="3454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구분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배점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평가항목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항목배점</a:t>
                      </a:r>
                      <a:endParaRPr lang="ko-KR" altLang="en-US" sz="1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490919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(100)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협약내용의 적정성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프로테제 기업에게 효율적인 지원분야 인지 여부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20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4546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 이행 충실도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이행과정의 적절성 등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20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000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 성과목표 달성도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20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000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협약내용의 난이도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2000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프로테제 기업의 만족도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10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45461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공통지표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(100)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매출구조 변화의 적정성</a:t>
                      </a:r>
                      <a:endParaRPr lang="en-US" altLang="ko-KR" sz="1600" dirty="0" smtClean="0"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지원분야에 맞는 매출구조 변화여부 등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00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기술 등 성장잠재력 향상 정도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000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양질의 일자리 증가 정도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546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기타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협약내용별 공통지표로 적정한 지표 추가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10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0004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합계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(100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점으로 환산한 점수</a:t>
                      </a:r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3"/>
          <p:cNvSpPr>
            <a:spLocks noChangeArrowheads="1"/>
          </p:cNvSpPr>
          <p:nvPr/>
        </p:nvSpPr>
        <p:spPr bwMode="auto">
          <a:xfrm>
            <a:off x="307975" y="3151188"/>
            <a:ext cx="8512175" cy="3278187"/>
          </a:xfrm>
          <a:prstGeom prst="roundRect">
            <a:avLst>
              <a:gd name="adj" fmla="val 4981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AutoShape 8"/>
          <p:cNvSpPr>
            <a:spLocks noChangeArrowheads="1"/>
          </p:cNvSpPr>
          <p:nvPr/>
        </p:nvSpPr>
        <p:spPr bwMode="auto">
          <a:xfrm>
            <a:off x="307975" y="950913"/>
            <a:ext cx="8512175" cy="1857375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협약이행 평가 </a:t>
            </a:r>
            <a:r>
              <a:rPr lang="en-US" altLang="ko-KR" dirty="0" smtClean="0"/>
              <a:t>(4)</a:t>
            </a:r>
            <a:endParaRPr lang="ko-KR" altLang="en-US" dirty="0" smtClean="0"/>
          </a:p>
        </p:txBody>
      </p:sp>
      <p:grpSp>
        <p:nvGrpSpPr>
          <p:cNvPr id="14341" name="Group 32"/>
          <p:cNvGrpSpPr>
            <a:grpSpLocks/>
          </p:cNvGrpSpPr>
          <p:nvPr/>
        </p:nvGrpSpPr>
        <p:grpSpPr bwMode="auto">
          <a:xfrm>
            <a:off x="395288" y="3308350"/>
            <a:ext cx="8343900" cy="2906713"/>
            <a:chOff x="249" y="2594"/>
            <a:chExt cx="5256" cy="1774"/>
          </a:xfrm>
        </p:grpSpPr>
        <p:sp>
          <p:nvSpPr>
            <p:cNvPr id="14349" name="AutoShape 33"/>
            <p:cNvSpPr>
              <a:spLocks noChangeArrowheads="1"/>
            </p:cNvSpPr>
            <p:nvPr/>
          </p:nvSpPr>
          <p:spPr bwMode="auto">
            <a:xfrm>
              <a:off x="272" y="2754"/>
              <a:ext cx="5233" cy="1614"/>
            </a:xfrm>
            <a:prstGeom prst="roundRect">
              <a:avLst>
                <a:gd name="adj" fmla="val 4750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74" name="AutoShape 34"/>
            <p:cNvSpPr>
              <a:spLocks noChangeArrowheads="1"/>
            </p:cNvSpPr>
            <p:nvPr/>
          </p:nvSpPr>
          <p:spPr bwMode="auto">
            <a:xfrm>
              <a:off x="286" y="2775"/>
              <a:ext cx="5208" cy="440"/>
            </a:xfrm>
            <a:prstGeom prst="roundRect">
              <a:avLst>
                <a:gd name="adj" fmla="val 22648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4351" name="Picture 41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94"/>
              <a:ext cx="2091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82" name="Text Box 42"/>
            <p:cNvSpPr txBox="1">
              <a:spLocks noChangeArrowheads="1"/>
            </p:cNvSpPr>
            <p:nvPr/>
          </p:nvSpPr>
          <p:spPr bwMode="auto">
            <a:xfrm>
              <a:off x="400" y="2619"/>
              <a:ext cx="130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평가위원회 임무</a:t>
              </a:r>
            </a:p>
          </p:txBody>
        </p:sp>
      </p:grpSp>
      <p:grpSp>
        <p:nvGrpSpPr>
          <p:cNvPr id="14342" name="Group 51"/>
          <p:cNvGrpSpPr>
            <a:grpSpLocks/>
          </p:cNvGrpSpPr>
          <p:nvPr/>
        </p:nvGrpSpPr>
        <p:grpSpPr bwMode="auto">
          <a:xfrm>
            <a:off x="395288" y="1016000"/>
            <a:ext cx="8343900" cy="1682750"/>
            <a:chOff x="249" y="601"/>
            <a:chExt cx="5256" cy="1339"/>
          </a:xfrm>
        </p:grpSpPr>
        <p:sp>
          <p:nvSpPr>
            <p:cNvPr id="14345" name="AutoShape 20"/>
            <p:cNvSpPr>
              <a:spLocks noChangeArrowheads="1"/>
            </p:cNvSpPr>
            <p:nvPr/>
          </p:nvSpPr>
          <p:spPr bwMode="auto">
            <a:xfrm>
              <a:off x="272" y="795"/>
              <a:ext cx="5233" cy="1145"/>
            </a:xfrm>
            <a:prstGeom prst="roundRect">
              <a:avLst>
                <a:gd name="adj" fmla="val 8731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61" name="AutoShape 21"/>
            <p:cNvSpPr>
              <a:spLocks noChangeArrowheads="1"/>
            </p:cNvSpPr>
            <p:nvPr/>
          </p:nvSpPr>
          <p:spPr bwMode="auto">
            <a:xfrm>
              <a:off x="286" y="787"/>
              <a:ext cx="5208" cy="191"/>
            </a:xfrm>
            <a:prstGeom prst="roundRect">
              <a:avLst>
                <a:gd name="adj" fmla="val 45609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14347" name="Picture 29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601"/>
              <a:ext cx="2091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70" name="Text Box 30"/>
            <p:cNvSpPr txBox="1">
              <a:spLocks noChangeArrowheads="1"/>
            </p:cNvSpPr>
            <p:nvPr/>
          </p:nvSpPr>
          <p:spPr bwMode="auto">
            <a:xfrm>
              <a:off x="400" y="718"/>
              <a:ext cx="130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평가위원회 구성</a:t>
              </a:r>
            </a:p>
          </p:txBody>
        </p:sp>
      </p:grpSp>
      <p:sp>
        <p:nvSpPr>
          <p:cNvPr id="14343" name="Rectangle 6"/>
          <p:cNvSpPr>
            <a:spLocks noChangeArrowheads="1"/>
          </p:cNvSpPr>
          <p:nvPr/>
        </p:nvSpPr>
        <p:spPr bwMode="gray">
          <a:xfrm>
            <a:off x="357188" y="3944938"/>
            <a:ext cx="8429625" cy="1952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ts val="1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협약이행 평가 등급 및 등급 변경</a:t>
            </a:r>
            <a:endParaRPr kumimoji="0" lang="en-US" altLang="ko-KR" sz="2000" dirty="0"/>
          </a:p>
          <a:p>
            <a:pPr marL="355600" indent="-355600" algn="l" latinLnBrk="0">
              <a:spcBef>
                <a:spcPts val="1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 smtClean="0"/>
              <a:t>인센티브 </a:t>
            </a:r>
            <a:r>
              <a:rPr kumimoji="0" lang="ko-KR" altLang="en-US" sz="2000" dirty="0"/>
              <a:t>부여 및 감점</a:t>
            </a:r>
            <a:endParaRPr kumimoji="0" lang="en-US" altLang="ko-KR" sz="2000" dirty="0"/>
          </a:p>
          <a:p>
            <a:pPr marL="355600" indent="-355600" algn="l" latinLnBrk="0">
              <a:spcBef>
                <a:spcPts val="1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기관장 표창 기업 결정</a:t>
            </a:r>
            <a:endParaRPr kumimoji="0" lang="en-US" altLang="ko-KR" sz="2000" dirty="0"/>
          </a:p>
          <a:p>
            <a:pPr marL="355600" indent="-355600" algn="l" latinLnBrk="0">
              <a:spcBef>
                <a:spcPts val="1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기타 평가위원회 심의가 필요하다고 인정하는 사항</a:t>
            </a:r>
            <a:endParaRPr kumimoji="0" lang="en-US" altLang="ko-KR" sz="2000" dirty="0"/>
          </a:p>
          <a:p>
            <a:pPr marL="355600" indent="-355600" algn="l" latinLnBrk="0">
              <a:spcBef>
                <a:spcPts val="1000"/>
              </a:spcBef>
              <a:buClr>
                <a:schemeClr val="hlink"/>
              </a:buClr>
              <a:buSzPct val="150000"/>
            </a:pPr>
            <a:endParaRPr kumimoji="0" lang="ko-KR" altLang="en-US" sz="2000" dirty="0"/>
          </a:p>
        </p:txBody>
      </p:sp>
      <p:sp>
        <p:nvSpPr>
          <p:cNvPr id="14344" name="Rectangle 6"/>
          <p:cNvSpPr>
            <a:spLocks noChangeArrowheads="1"/>
          </p:cNvSpPr>
          <p:nvPr/>
        </p:nvSpPr>
        <p:spPr bwMode="gray">
          <a:xfrm>
            <a:off x="357188" y="1736725"/>
            <a:ext cx="8429625" cy="841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협약이행 평가위원회를 구성하여 협약이행 평가 </a:t>
            </a:r>
            <a:r>
              <a:rPr kumimoji="0" lang="ko-KR" altLang="en-US" sz="2000" dirty="0" smtClean="0"/>
              <a:t>실시</a:t>
            </a:r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2000" dirty="0" smtClean="0"/>
              <a:t> 평가위원회는 조달청에서 운영중인 시설업무심의회로 대체</a:t>
            </a:r>
            <a:endParaRPr kumimoji="0"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307975" y="857251"/>
            <a:ext cx="8512175" cy="5786460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인센티브 제공 기준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373372" y="998735"/>
          <a:ext cx="8358215" cy="486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777"/>
                <a:gridCol w="1044777"/>
                <a:gridCol w="1251818"/>
                <a:gridCol w="1285884"/>
                <a:gridCol w="1357322"/>
                <a:gridCol w="1219097"/>
                <a:gridCol w="1154540"/>
              </a:tblGrid>
              <a:tr h="64250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연도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평가</a:t>
                      </a:r>
                      <a:endParaRPr lang="en-US" altLang="ko-KR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등급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인센티브 항목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인센티브부여기간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88342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bg1"/>
                          </a:solidFill>
                        </a:rPr>
                        <a:t>PQ </a:t>
                      </a:r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신인도 가점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bg1"/>
                          </a:solidFill>
                        </a:rPr>
                        <a:t>종심제</a:t>
                      </a:r>
                      <a:endParaRPr lang="en-US" altLang="ko-KR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가점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bg1"/>
                          </a:solidFill>
                        </a:rPr>
                        <a:t>기술형입찰</a:t>
                      </a:r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ko-KR" altLang="en-US" dirty="0" err="1" smtClean="0">
                          <a:solidFill>
                            <a:schemeClr val="bg1"/>
                          </a:solidFill>
                        </a:rPr>
                        <a:t>수의계약시우대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bg1"/>
                          </a:solidFill>
                        </a:rPr>
                        <a:t>조달청장 표창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  <a:tr h="55102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차년도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0.5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0.05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0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B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0.3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  <a:tr h="55102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r>
                        <a:rPr lang="ko-KR" altLang="en-US" dirty="0" smtClean="0"/>
                        <a:t>차년도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1.0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0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B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0.5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  <a:tr h="55763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r>
                        <a:rPr lang="ko-KR" altLang="en-US" dirty="0" smtClean="0"/>
                        <a:t>차년도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이후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1.0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0.5%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○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r>
                        <a:rPr lang="ko-KR" altLang="en-US" dirty="0" smtClean="0"/>
                        <a:t>년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10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B</a:t>
                      </a:r>
                      <a:r>
                        <a:rPr lang="ko-KR" altLang="en-US" dirty="0" smtClean="0"/>
                        <a:t>등급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1.0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</a:t>
                      </a:r>
                      <a:r>
                        <a:rPr lang="ko-KR" altLang="en-US" dirty="0" smtClean="0"/>
                        <a:t>점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46075" y="5890260"/>
            <a:ext cx="87265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2"/>
              </a:buBlip>
              <a:defRPr/>
            </a:pP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 A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등급</a:t>
            </a: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(90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점 이상</a:t>
            </a: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), B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등급</a:t>
            </a: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(80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점 이상</a:t>
            </a: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)</a:t>
            </a:r>
          </a:p>
          <a:p>
            <a:pPr algn="l">
              <a:buSzPct val="75000"/>
              <a:buFontTx/>
              <a:buBlip>
                <a:blip r:embed="rId2"/>
              </a:buBlip>
              <a:defRPr/>
            </a:pPr>
            <a:r>
              <a:rPr lang="en-US" altLang="ko-KR" dirty="0">
                <a:solidFill>
                  <a:srgbClr val="C00000"/>
                </a:solidFill>
                <a:latin typeface="Arial"/>
              </a:rPr>
              <a:t> 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조달청장 표창은 </a:t>
            </a:r>
            <a:r>
              <a:rPr lang="ko-KR" altLang="en-US" dirty="0" err="1" smtClean="0">
                <a:solidFill>
                  <a:srgbClr val="C00000"/>
                </a:solidFill>
                <a:latin typeface="Arial"/>
              </a:rPr>
              <a:t>멘토</a:t>
            </a:r>
            <a:r>
              <a:rPr lang="en-US" altLang="ko-KR" dirty="0" smtClean="0">
                <a:solidFill>
                  <a:srgbClr val="C00000"/>
                </a:solidFill>
                <a:latin typeface="Arial"/>
              </a:rPr>
              <a:t>, </a:t>
            </a:r>
            <a:r>
              <a:rPr lang="ko-KR" altLang="en-US" dirty="0" smtClean="0">
                <a:solidFill>
                  <a:srgbClr val="C00000"/>
                </a:solidFill>
                <a:latin typeface="Arial"/>
              </a:rPr>
              <a:t>프로테제 기업의 대표자에게 수여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5715000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기타 행정사항 </a:t>
            </a:r>
            <a:r>
              <a:rPr lang="en-US" altLang="ko-KR" dirty="0" smtClean="0"/>
              <a:t>(1)</a:t>
            </a:r>
            <a:endParaRPr lang="ko-KR" altLang="en-US" dirty="0" smtClean="0"/>
          </a:p>
        </p:txBody>
      </p:sp>
      <p:sp>
        <p:nvSpPr>
          <p:cNvPr id="10244" name="AutoShape 20"/>
          <p:cNvSpPr>
            <a:spLocks noChangeArrowheads="1"/>
          </p:cNvSpPr>
          <p:nvPr/>
        </p:nvSpPr>
        <p:spPr bwMode="auto">
          <a:xfrm>
            <a:off x="431800" y="1357313"/>
            <a:ext cx="8307388" cy="5072062"/>
          </a:xfrm>
          <a:prstGeom prst="roundRect">
            <a:avLst>
              <a:gd name="adj" fmla="val 3306"/>
            </a:avLst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rgbClr val="DDDDDD">
                  <a:alpha val="81000"/>
                </a:srgbClr>
              </a:gs>
            </a:gsLst>
            <a:lin ang="5400000" scaled="1"/>
          </a:gradFill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ko-KR" altLang="en-US"/>
          </a:p>
        </p:txBody>
      </p:sp>
      <p:sp>
        <p:nvSpPr>
          <p:cNvPr id="240661" name="AutoShape 21"/>
          <p:cNvSpPr>
            <a:spLocks noChangeArrowheads="1"/>
          </p:cNvSpPr>
          <p:nvPr/>
        </p:nvSpPr>
        <p:spPr bwMode="auto">
          <a:xfrm>
            <a:off x="454025" y="1371600"/>
            <a:ext cx="8267700" cy="850900"/>
          </a:xfrm>
          <a:prstGeom prst="roundRect">
            <a:avLst>
              <a:gd name="adj" fmla="val 22648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94118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pic>
        <p:nvPicPr>
          <p:cNvPr id="10246" name="Picture 29" descr="바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2868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70" name="Text Box 30"/>
          <p:cNvSpPr txBox="1">
            <a:spLocks noChangeArrowheads="1"/>
          </p:cNvSpPr>
          <p:nvPr/>
        </p:nvSpPr>
        <p:spPr bwMode="auto">
          <a:xfrm>
            <a:off x="635000" y="1081088"/>
            <a:ext cx="20694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ko-KR" altLang="en-US" sz="2200" dirty="0" smtClean="0">
                <a:solidFill>
                  <a:srgbClr val="FFFF99"/>
                </a:solidFill>
              </a:rPr>
              <a:t>영업비밀의 보호</a:t>
            </a:r>
            <a:endParaRPr lang="ko-KR" altLang="en-US" sz="2200" dirty="0">
              <a:solidFill>
                <a:srgbClr val="FFFF99"/>
              </a:solidFill>
            </a:endParaRPr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gray">
          <a:xfrm>
            <a:off x="395288" y="5212169"/>
            <a:ext cx="8748712" cy="57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lnSpc>
                <a:spcPct val="200000"/>
              </a:lnSpc>
              <a:buClr>
                <a:schemeClr val="hlink"/>
              </a:buClr>
              <a:buSzPct val="150000"/>
            </a:pPr>
            <a:r>
              <a:rPr kumimoji="0" lang="en-US" altLang="ko-KR" sz="2000" dirty="0">
                <a:solidFill>
                  <a:srgbClr val="C00000"/>
                </a:solidFill>
              </a:rPr>
              <a:t>  ※ </a:t>
            </a:r>
            <a:r>
              <a:rPr kumimoji="0" lang="ko-KR" altLang="en-US" sz="2000" dirty="0" smtClean="0">
                <a:solidFill>
                  <a:srgbClr val="C00000"/>
                </a:solidFill>
              </a:rPr>
              <a:t>해당기업의 동의는 </a:t>
            </a:r>
            <a:r>
              <a:rPr kumimoji="0" lang="ko-KR" altLang="en-US" sz="2000" dirty="0" err="1" smtClean="0">
                <a:solidFill>
                  <a:srgbClr val="C00000"/>
                </a:solidFill>
              </a:rPr>
              <a:t>당해기업의</a:t>
            </a:r>
            <a:r>
              <a:rPr kumimoji="0" lang="ko-KR" altLang="en-US" sz="2000" dirty="0" smtClean="0">
                <a:solidFill>
                  <a:srgbClr val="C00000"/>
                </a:solidFill>
              </a:rPr>
              <a:t> 대표이사 명의의 서면동의임</a:t>
            </a:r>
            <a:endParaRPr kumimoji="0" lang="en-US" altLang="ko-KR" sz="2000" dirty="0">
              <a:solidFill>
                <a:srgbClr val="C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gray">
          <a:xfrm>
            <a:off x="357188" y="1714488"/>
            <a:ext cx="8786812" cy="32861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150000"/>
              <a:buBlip>
                <a:blip r:embed="rId3"/>
              </a:buBlip>
            </a:pPr>
            <a:r>
              <a:rPr kumimoji="0" lang="ko-KR" altLang="en-US" sz="2000" dirty="0" smtClean="0"/>
              <a:t>조달청은 협약 당사자의 영업비밀</a:t>
            </a:r>
            <a:r>
              <a:rPr kumimoji="0" lang="en-US" altLang="ko-KR" sz="2000" dirty="0" smtClean="0"/>
              <a:t>, </a:t>
            </a:r>
            <a:r>
              <a:rPr kumimoji="0" lang="ko-KR" altLang="en-US" sz="2000" dirty="0" smtClean="0"/>
              <a:t>사업자의 영업 등에 관한 사항은 해당기업의 동의 없이 </a:t>
            </a:r>
            <a:r>
              <a:rPr kumimoji="0" lang="ko-KR" altLang="en-US" sz="2000" dirty="0" err="1" smtClean="0"/>
              <a:t>타기관</a:t>
            </a:r>
            <a:r>
              <a:rPr kumimoji="0" lang="en-US" altLang="ko-KR" sz="2000" dirty="0" smtClean="0"/>
              <a:t>, </a:t>
            </a:r>
            <a:r>
              <a:rPr kumimoji="0" lang="ko-KR" altLang="en-US" sz="2000" dirty="0" smtClean="0"/>
              <a:t>단체에 제공 불가</a:t>
            </a:r>
            <a:endParaRPr kumimoji="0" lang="en-US" altLang="ko-KR" sz="20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협약대상자의 기술개발</a:t>
            </a:r>
            <a:r>
              <a:rPr kumimoji="0" lang="en-US" altLang="ko-KR" sz="1800" dirty="0" smtClean="0"/>
              <a:t>,</a:t>
            </a:r>
            <a:r>
              <a:rPr kumimoji="0" lang="ko-KR" altLang="en-US" sz="1800" dirty="0" smtClean="0"/>
              <a:t> 교육훈련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경영지원 등 지원계획 및 실적 내용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평가대상 기업의 세부평가 자료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협약서 및 협약내용의 세부추진계획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협약이행 실적 관련 자료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기타 기업의 영업비밀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기업이미지 훼손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거래상 불이익 등을 초래할 우려가 있는 자료</a:t>
            </a:r>
            <a:endParaRPr kumimoji="0"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5715000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기타 행정사항 </a:t>
            </a:r>
            <a:r>
              <a:rPr lang="en-US" altLang="ko-KR" dirty="0" smtClean="0"/>
              <a:t>(2)</a:t>
            </a:r>
            <a:endParaRPr lang="ko-KR" altLang="en-US" dirty="0" smtClean="0"/>
          </a:p>
        </p:txBody>
      </p:sp>
      <p:sp>
        <p:nvSpPr>
          <p:cNvPr id="10244" name="AutoShape 20"/>
          <p:cNvSpPr>
            <a:spLocks noChangeArrowheads="1"/>
          </p:cNvSpPr>
          <p:nvPr/>
        </p:nvSpPr>
        <p:spPr bwMode="auto">
          <a:xfrm>
            <a:off x="431800" y="1357313"/>
            <a:ext cx="8307388" cy="5072062"/>
          </a:xfrm>
          <a:prstGeom prst="roundRect">
            <a:avLst>
              <a:gd name="adj" fmla="val 3306"/>
            </a:avLst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rgbClr val="DDDDDD">
                  <a:alpha val="81000"/>
                </a:srgbClr>
              </a:gs>
            </a:gsLst>
            <a:lin ang="5400000" scaled="1"/>
          </a:gradFill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ko-KR" altLang="en-US"/>
          </a:p>
        </p:txBody>
      </p:sp>
      <p:sp>
        <p:nvSpPr>
          <p:cNvPr id="240661" name="AutoShape 21"/>
          <p:cNvSpPr>
            <a:spLocks noChangeArrowheads="1"/>
          </p:cNvSpPr>
          <p:nvPr/>
        </p:nvSpPr>
        <p:spPr bwMode="auto">
          <a:xfrm>
            <a:off x="454025" y="1371600"/>
            <a:ext cx="8267700" cy="850900"/>
          </a:xfrm>
          <a:prstGeom prst="roundRect">
            <a:avLst>
              <a:gd name="adj" fmla="val 22648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94118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pic>
        <p:nvPicPr>
          <p:cNvPr id="10246" name="Picture 29" descr="바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2868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70" name="Text Box 30"/>
          <p:cNvSpPr txBox="1">
            <a:spLocks noChangeArrowheads="1"/>
          </p:cNvSpPr>
          <p:nvPr/>
        </p:nvSpPr>
        <p:spPr bwMode="auto">
          <a:xfrm>
            <a:off x="635000" y="1081088"/>
            <a:ext cx="20694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ko-KR" altLang="en-US" sz="2200" dirty="0" smtClean="0">
                <a:solidFill>
                  <a:srgbClr val="FFFF99"/>
                </a:solidFill>
              </a:rPr>
              <a:t>협약내용의 공개</a:t>
            </a:r>
            <a:endParaRPr lang="ko-KR" altLang="en-US" sz="2200" dirty="0">
              <a:solidFill>
                <a:srgbClr val="FFFF99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gray">
          <a:xfrm>
            <a:off x="357188" y="1714488"/>
            <a:ext cx="8429654" cy="3786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150000"/>
              <a:buBlip>
                <a:blip r:embed="rId3"/>
              </a:buBlip>
            </a:pPr>
            <a:r>
              <a:rPr kumimoji="0" lang="ko-KR" altLang="en-US" sz="2000" dirty="0" smtClean="0"/>
              <a:t>조달청은 협약체결 이후부터 협약기간 완료 후 </a:t>
            </a:r>
            <a:r>
              <a:rPr kumimoji="0" lang="en-US" altLang="ko-KR" sz="2000" dirty="0" smtClean="0"/>
              <a:t>1</a:t>
            </a:r>
            <a:r>
              <a:rPr kumimoji="0" lang="ko-KR" altLang="en-US" sz="2000" dirty="0" smtClean="0"/>
              <a:t>년까지 협약내용에 대해 공개 가능</a:t>
            </a:r>
            <a:endParaRPr kumimoji="0" lang="en-US" altLang="ko-KR" sz="20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 </a:t>
            </a:r>
            <a:r>
              <a:rPr kumimoji="0" lang="ko-KR" altLang="en-US" sz="1800" dirty="0" err="1" smtClean="0"/>
              <a:t>멘토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프로테제 기업 개요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 지원분야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 최종 성과목표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 </a:t>
            </a:r>
            <a:r>
              <a:rPr kumimoji="0" lang="ko-KR" altLang="en-US" sz="1800" dirty="0" err="1" smtClean="0"/>
              <a:t>연차별</a:t>
            </a:r>
            <a:r>
              <a:rPr kumimoji="0" lang="ko-KR" altLang="en-US" sz="1800" dirty="0" smtClean="0"/>
              <a:t> 평가등급 및 인센티브 부여 사항</a:t>
            </a:r>
            <a:endParaRPr kumimoji="0" lang="en-US" altLang="ko-KR" sz="1800" dirty="0" smtClean="0"/>
          </a:p>
          <a:p>
            <a:pPr marL="709613" lvl="1" indent="-174625" algn="l" latinLnBrk="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1800" dirty="0" smtClean="0"/>
              <a:t> 기타 공개가 필요하다고 인정되는 사항</a:t>
            </a:r>
            <a:endParaRPr kumimoji="0"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ubmain3-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na_k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400"/>
            <a:ext cx="9144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26"/>
          <p:cNvSpPr>
            <a:spLocks noChangeArrowheads="1"/>
          </p:cNvSpPr>
          <p:nvPr/>
        </p:nvSpPr>
        <p:spPr bwMode="auto">
          <a:xfrm>
            <a:off x="1928813" y="2786063"/>
            <a:ext cx="5221301" cy="9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4800" b="1" dirty="0" smtClean="0">
                <a:solidFill>
                  <a:srgbClr val="000000"/>
                </a:solidFill>
                <a:sym typeface="Wingdings 3" pitchFamily="18" charset="2"/>
              </a:rPr>
              <a:t>프로그램 신청절차</a:t>
            </a:r>
            <a:endParaRPr lang="ko-KR" altLang="en-US" sz="4800" b="1" dirty="0">
              <a:solidFill>
                <a:srgbClr val="000000"/>
              </a:solidFill>
              <a:sym typeface="Wingdings 3" pitchFamily="18" charset="2"/>
            </a:endParaRPr>
          </a:p>
        </p:txBody>
      </p:sp>
      <p:pic>
        <p:nvPicPr>
          <p:cNvPr id="6" name="Picture 11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0119" y="3071813"/>
            <a:ext cx="8286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5715000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프로그램 신청절차</a:t>
            </a:r>
          </a:p>
        </p:txBody>
      </p:sp>
      <p:sp>
        <p:nvSpPr>
          <p:cNvPr id="10244" name="AutoShape 20"/>
          <p:cNvSpPr>
            <a:spLocks noChangeArrowheads="1"/>
          </p:cNvSpPr>
          <p:nvPr/>
        </p:nvSpPr>
        <p:spPr bwMode="auto">
          <a:xfrm>
            <a:off x="431800" y="957943"/>
            <a:ext cx="8307388" cy="5471432"/>
          </a:xfrm>
          <a:prstGeom prst="roundRect">
            <a:avLst>
              <a:gd name="adj" fmla="val 3306"/>
            </a:avLst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rgbClr val="DDDDDD">
                  <a:alpha val="81000"/>
                </a:srgbClr>
              </a:gs>
            </a:gsLst>
            <a:lin ang="5400000" scaled="1"/>
          </a:gradFill>
          <a:ln w="12700" algn="ctr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ko-KR" altLang="en-US"/>
          </a:p>
        </p:txBody>
      </p:sp>
      <p:sp>
        <p:nvSpPr>
          <p:cNvPr id="240661" name="AutoShape 21"/>
          <p:cNvSpPr>
            <a:spLocks noChangeArrowheads="1"/>
          </p:cNvSpPr>
          <p:nvPr/>
        </p:nvSpPr>
        <p:spPr bwMode="auto">
          <a:xfrm>
            <a:off x="454025" y="954797"/>
            <a:ext cx="8267700" cy="850900"/>
          </a:xfrm>
          <a:prstGeom prst="roundRect">
            <a:avLst>
              <a:gd name="adj" fmla="val 22648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94118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AutoShape 97"/>
          <p:cNvSpPr>
            <a:spLocks noChangeArrowheads="1"/>
          </p:cNvSpPr>
          <p:nvPr/>
        </p:nvSpPr>
        <p:spPr bwMode="auto">
          <a:xfrm rot="10800000">
            <a:off x="500033" y="1285859"/>
            <a:ext cx="2143140" cy="5002213"/>
          </a:xfrm>
          <a:prstGeom prst="upArrow">
            <a:avLst>
              <a:gd name="adj1" fmla="val 64500"/>
              <a:gd name="adj2" fmla="val 60224"/>
            </a:avLst>
          </a:prstGeom>
          <a:gradFill rotWithShape="1">
            <a:gsLst>
              <a:gs pos="0">
                <a:srgbClr val="F1A33B">
                  <a:alpha val="54000"/>
                </a:srgbClr>
              </a:gs>
              <a:gs pos="100000">
                <a:srgbClr val="49A4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gray">
          <a:xfrm>
            <a:off x="1500166" y="928670"/>
            <a:ext cx="7042703" cy="5572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</a:t>
            </a:r>
            <a:r>
              <a:rPr kumimoji="0" lang="ko-KR" altLang="en-US" sz="2200" dirty="0" err="1" smtClean="0"/>
              <a:t>멘토기업과</a:t>
            </a:r>
            <a:r>
              <a:rPr kumimoji="0" lang="ko-KR" altLang="en-US" sz="2200" dirty="0" smtClean="0"/>
              <a:t> 프로테제 기업 상호 모색</a:t>
            </a:r>
            <a:endParaRPr kumimoji="0" lang="en-US" altLang="ko-KR" sz="2200" dirty="0" smtClean="0"/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프로테제 기업 지원분야 결정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재무</a:t>
            </a:r>
            <a:r>
              <a:rPr kumimoji="0" lang="en-US" altLang="ko-KR" sz="2200" dirty="0" smtClean="0"/>
              <a:t>, </a:t>
            </a:r>
            <a:r>
              <a:rPr kumimoji="0" lang="ko-KR" altLang="en-US" sz="2200" dirty="0" smtClean="0"/>
              <a:t>공사관리 등</a:t>
            </a:r>
            <a:r>
              <a:rPr kumimoji="0" lang="en-US" altLang="ko-KR" sz="2200" dirty="0" smtClean="0"/>
              <a:t>)</a:t>
            </a:r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협약서 작성</a:t>
            </a:r>
            <a:endParaRPr kumimoji="0" lang="en-US" altLang="ko-KR" sz="2200" dirty="0" smtClean="0"/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협약서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안</a:t>
            </a:r>
            <a:r>
              <a:rPr kumimoji="0" lang="en-US" altLang="ko-KR" sz="2200" dirty="0" smtClean="0"/>
              <a:t>) </a:t>
            </a:r>
            <a:r>
              <a:rPr kumimoji="0" lang="ko-KR" altLang="en-US" sz="2200" dirty="0" smtClean="0"/>
              <a:t>및 신청서 제출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→조달청</a:t>
            </a:r>
            <a:r>
              <a:rPr kumimoji="0" lang="en-US" altLang="ko-KR" sz="2200" dirty="0" smtClean="0"/>
              <a:t>, 6</a:t>
            </a:r>
            <a:r>
              <a:rPr kumimoji="0" lang="ko-KR" altLang="en-US" sz="2200" dirty="0" smtClean="0"/>
              <a:t>월까지</a:t>
            </a:r>
            <a:r>
              <a:rPr kumimoji="0" lang="en-US" altLang="ko-KR" sz="2200" dirty="0" smtClean="0"/>
              <a:t>)</a:t>
            </a:r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결격사유 확인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계열회사 여부 등</a:t>
            </a:r>
            <a:r>
              <a:rPr kumimoji="0" lang="en-US" altLang="ko-KR" sz="2200" dirty="0" smtClean="0"/>
              <a:t>)</a:t>
            </a:r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프로그램 시행</a:t>
            </a:r>
            <a:r>
              <a:rPr kumimoji="0" lang="en-US" altLang="ko-KR" sz="2200" dirty="0" smtClean="0"/>
              <a:t> (7</a:t>
            </a:r>
            <a:r>
              <a:rPr kumimoji="0" lang="ko-KR" altLang="en-US" sz="2200" dirty="0" smtClean="0"/>
              <a:t>월</a:t>
            </a:r>
            <a:r>
              <a:rPr kumimoji="0" lang="en-US" altLang="ko-KR" sz="2200" dirty="0" smtClean="0"/>
              <a:t>)</a:t>
            </a:r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최종 협약서 제출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이행계획 포함</a:t>
            </a:r>
            <a:r>
              <a:rPr kumimoji="0" lang="en-US" altLang="ko-KR" sz="2200" dirty="0" smtClean="0"/>
              <a:t>, 7</a:t>
            </a:r>
            <a:r>
              <a:rPr kumimoji="0" lang="ko-KR" altLang="en-US" sz="2200" dirty="0" smtClean="0"/>
              <a:t>월</a:t>
            </a:r>
            <a:r>
              <a:rPr kumimoji="0" lang="en-US" altLang="ko-KR" sz="2200" dirty="0" smtClean="0"/>
              <a:t>, </a:t>
            </a:r>
            <a:r>
              <a:rPr kumimoji="0" lang="ko-KR" altLang="en-US" sz="2200" dirty="0" smtClean="0"/>
              <a:t>→조달청</a:t>
            </a:r>
            <a:r>
              <a:rPr kumimoji="0" lang="en-US" altLang="ko-KR" sz="2200" dirty="0" smtClean="0"/>
              <a:t>)</a:t>
            </a:r>
          </a:p>
          <a:p>
            <a:pPr marL="355600" indent="-355600" algn="l" latinLnBrk="0">
              <a:lnSpc>
                <a:spcPct val="150000"/>
              </a:lnSpc>
              <a:spcBef>
                <a:spcPts val="1000"/>
              </a:spcBef>
              <a:buClr>
                <a:schemeClr val="hlink"/>
              </a:buClr>
              <a:buSzPct val="150000"/>
              <a:buBlip>
                <a:blip r:embed="rId2"/>
              </a:buBlip>
            </a:pPr>
            <a:r>
              <a:rPr kumimoji="0" lang="ko-KR" altLang="en-US" sz="2200" dirty="0" smtClean="0"/>
              <a:t> 이행실태 점검</a:t>
            </a:r>
            <a:r>
              <a:rPr kumimoji="0" lang="en-US" altLang="ko-KR" sz="2200" dirty="0" smtClean="0"/>
              <a:t>(</a:t>
            </a:r>
            <a:r>
              <a:rPr kumimoji="0" lang="ko-KR" altLang="en-US" sz="2200" dirty="0" smtClean="0"/>
              <a:t>→조달청</a:t>
            </a:r>
            <a:r>
              <a:rPr kumimoji="0" lang="en-US" altLang="ko-KR" sz="2200" dirty="0" smtClean="0"/>
              <a:t>, 1</a:t>
            </a:r>
            <a:r>
              <a:rPr kumimoji="0" lang="ko-KR" altLang="en-US" sz="2200" dirty="0" err="1" smtClean="0"/>
              <a:t>년주기</a:t>
            </a:r>
            <a:r>
              <a:rPr kumimoji="0" lang="en-US" altLang="ko-KR" sz="2200" dirty="0" smtClean="0"/>
              <a:t>]</a:t>
            </a:r>
            <a:endParaRPr kumimoji="0" lang="ko-KR" altLang="en-US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ubmain3-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5" name="Picture 3" descr="목차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8313" y="428604"/>
            <a:ext cx="15128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그룹 23"/>
          <p:cNvGrpSpPr>
            <a:grpSpLocks/>
          </p:cNvGrpSpPr>
          <p:nvPr/>
        </p:nvGrpSpPr>
        <p:grpSpPr bwMode="auto">
          <a:xfrm>
            <a:off x="1619250" y="1428736"/>
            <a:ext cx="5988050" cy="762000"/>
            <a:chOff x="1619250" y="2092325"/>
            <a:chExt cx="5988050" cy="762000"/>
          </a:xfrm>
        </p:grpSpPr>
        <p:grpSp>
          <p:nvGrpSpPr>
            <p:cNvPr id="3097" name="Group 4"/>
            <p:cNvGrpSpPr>
              <a:grpSpLocks/>
            </p:cNvGrpSpPr>
            <p:nvPr/>
          </p:nvGrpSpPr>
          <p:grpSpPr bwMode="auto">
            <a:xfrm>
              <a:off x="1619250" y="2120900"/>
              <a:ext cx="5988050" cy="733425"/>
              <a:chOff x="1020" y="1336"/>
              <a:chExt cx="3772" cy="462"/>
            </a:xfrm>
          </p:grpSpPr>
          <p:pic>
            <p:nvPicPr>
              <p:cNvPr id="3099" name="Picture 5" descr="바"/>
              <p:cNvPicPr>
                <a:picLocks noChangeAspect="1" noChangeArrowheads="1"/>
              </p:cNvPicPr>
              <p:nvPr/>
            </p:nvPicPr>
            <p:blipFill>
              <a:blip r:embed="rId4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1020" y="1336"/>
                <a:ext cx="3772" cy="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0" name="Picture 6" descr="1"/>
              <p:cNvPicPr>
                <a:picLocks noChangeAspect="1" noChangeArrowheads="1"/>
              </p:cNvPicPr>
              <p:nvPr/>
            </p:nvPicPr>
            <p:blipFill>
              <a:blip r:embed="rId5">
                <a:lum contrast="6000"/>
              </a:blip>
              <a:srcRect/>
              <a:stretch>
                <a:fillRect/>
              </a:stretch>
            </p:blipFill>
            <p:spPr bwMode="auto">
              <a:xfrm>
                <a:off x="1066" y="1383"/>
                <a:ext cx="361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2357438" y="2092325"/>
              <a:ext cx="1595437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40000"/>
                </a:lnSpc>
                <a:buSzPct val="75000"/>
              </a:pPr>
              <a:r>
                <a:rPr lang="ko-KR" altLang="en-US" sz="2800" b="1">
                  <a:solidFill>
                    <a:srgbClr val="000000"/>
                  </a:solidFill>
                  <a:sym typeface="Wingdings 3" pitchFamily="18" charset="2"/>
                </a:rPr>
                <a:t>추진배경</a:t>
              </a:r>
            </a:p>
          </p:txBody>
        </p:sp>
      </p:grpSp>
      <p:sp>
        <p:nvSpPr>
          <p:cNvPr id="29" name="AutoShape 8"/>
          <p:cNvSpPr>
            <a:spLocks noChangeArrowheads="1"/>
          </p:cNvSpPr>
          <p:nvPr/>
        </p:nvSpPr>
        <p:spPr bwMode="auto">
          <a:xfrm>
            <a:off x="1802102" y="2820665"/>
            <a:ext cx="5984608" cy="3000396"/>
          </a:xfrm>
          <a:prstGeom prst="roundRect">
            <a:avLst>
              <a:gd name="adj" fmla="val 9102"/>
            </a:avLst>
          </a:prstGeom>
          <a:gradFill rotWithShape="1">
            <a:gsLst>
              <a:gs pos="0">
                <a:schemeClr val="bg1"/>
              </a:gs>
              <a:gs pos="100000">
                <a:srgbClr val="FFFFCC"/>
              </a:gs>
            </a:gsLst>
            <a:lin ang="5400000" scaled="1"/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>
              <a:defRPr/>
            </a:pPr>
            <a:endParaRPr lang="ko-KR" altLang="ko-KR" sz="1800"/>
          </a:p>
        </p:txBody>
      </p:sp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1619250" y="2352663"/>
            <a:ext cx="5988050" cy="769938"/>
            <a:chOff x="1619250" y="2857500"/>
            <a:chExt cx="5988050" cy="769938"/>
          </a:xfrm>
        </p:grpSpPr>
        <p:grpSp>
          <p:nvGrpSpPr>
            <p:cNvPr id="3093" name="Group 8"/>
            <p:cNvGrpSpPr>
              <a:grpSpLocks/>
            </p:cNvGrpSpPr>
            <p:nvPr/>
          </p:nvGrpSpPr>
          <p:grpSpPr bwMode="auto">
            <a:xfrm>
              <a:off x="1619250" y="2894013"/>
              <a:ext cx="5988050" cy="733425"/>
              <a:chOff x="1020" y="1823"/>
              <a:chExt cx="3772" cy="462"/>
            </a:xfrm>
          </p:grpSpPr>
          <p:pic>
            <p:nvPicPr>
              <p:cNvPr id="3095" name="Picture 9" descr="바"/>
              <p:cNvPicPr>
                <a:picLocks noChangeAspect="1" noChangeArrowheads="1"/>
              </p:cNvPicPr>
              <p:nvPr/>
            </p:nvPicPr>
            <p:blipFill>
              <a:blip r:embed="rId4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1020" y="1823"/>
                <a:ext cx="3772" cy="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6" name="Picture 10" descr="2"/>
              <p:cNvPicPr>
                <a:picLocks noChangeAspect="1" noChangeArrowheads="1"/>
              </p:cNvPicPr>
              <p:nvPr/>
            </p:nvPicPr>
            <p:blipFill>
              <a:blip r:embed="rId6">
                <a:lum contrast="6000"/>
              </a:blip>
              <a:srcRect/>
              <a:stretch>
                <a:fillRect/>
              </a:stretch>
            </p:blipFill>
            <p:spPr bwMode="auto">
              <a:xfrm>
                <a:off x="1066" y="1869"/>
                <a:ext cx="361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94" name="Rectangle 26"/>
            <p:cNvSpPr>
              <a:spLocks noChangeArrowheads="1"/>
            </p:cNvSpPr>
            <p:nvPr/>
          </p:nvSpPr>
          <p:spPr bwMode="auto">
            <a:xfrm>
              <a:off x="2413000" y="2857500"/>
              <a:ext cx="3122971" cy="605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40000"/>
                </a:lnSpc>
                <a:buSzPct val="75000"/>
              </a:pPr>
              <a:r>
                <a:rPr lang="ko-KR" altLang="en-US" sz="2800" b="1" dirty="0" smtClean="0">
                  <a:solidFill>
                    <a:srgbClr val="000000"/>
                  </a:solidFill>
                  <a:sym typeface="Wingdings 3" pitchFamily="18" charset="2"/>
                </a:rPr>
                <a:t>프로그램 운영규정</a:t>
              </a:r>
              <a:endParaRPr lang="ko-KR" altLang="en-US" sz="2800" b="1" dirty="0">
                <a:solidFill>
                  <a:srgbClr val="000000"/>
                </a:solidFill>
                <a:sym typeface="Wingdings 3" pitchFamily="18" charset="2"/>
              </a:endParaRPr>
            </a:p>
          </p:txBody>
        </p:sp>
      </p:grp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2143108" y="3214686"/>
            <a:ext cx="52864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 algn="l" latinLnBrk="0">
              <a:spcBef>
                <a:spcPts val="15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7"/>
              </a:buBlip>
            </a:pPr>
            <a:r>
              <a:rPr kumimoji="0" lang="ko-KR" altLang="en-US" sz="2200" dirty="0" smtClean="0"/>
              <a:t> 목적 및 정의</a:t>
            </a:r>
            <a:endParaRPr kumimoji="0" lang="en-US" altLang="ko-KR" sz="2200" dirty="0" smtClean="0"/>
          </a:p>
          <a:p>
            <a:pPr marL="355600" indent="-355600" algn="l" latinLnBrk="0">
              <a:spcBef>
                <a:spcPts val="15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7"/>
              </a:buBlip>
            </a:pPr>
            <a:r>
              <a:rPr kumimoji="0" lang="ko-KR" altLang="en-US" sz="2200" dirty="0" smtClean="0"/>
              <a:t> 협약서 작성에 관한 사항</a:t>
            </a:r>
            <a:endParaRPr kumimoji="0" lang="en-US" altLang="ko-KR" sz="2200" dirty="0" smtClean="0"/>
          </a:p>
          <a:p>
            <a:pPr marL="355600" indent="-355600" algn="l" latinLnBrk="0">
              <a:spcBef>
                <a:spcPts val="15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7"/>
              </a:buBlip>
            </a:pPr>
            <a:r>
              <a:rPr kumimoji="0" lang="ko-KR" altLang="en-US" sz="2200" dirty="0" smtClean="0"/>
              <a:t> 협약이행 평가</a:t>
            </a:r>
            <a:endParaRPr kumimoji="0" lang="en-US" altLang="ko-KR" sz="2200" dirty="0" smtClean="0"/>
          </a:p>
          <a:p>
            <a:pPr marL="355600" indent="-355600" algn="l" latinLnBrk="0">
              <a:spcBef>
                <a:spcPts val="15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7"/>
              </a:buBlip>
            </a:pPr>
            <a:r>
              <a:rPr kumimoji="0" lang="ko-KR" altLang="en-US" sz="2200" dirty="0" smtClean="0"/>
              <a:t> 인센티브 제공 기준</a:t>
            </a:r>
            <a:endParaRPr kumimoji="0" lang="en-US" altLang="ko-KR" sz="2200" dirty="0" smtClean="0"/>
          </a:p>
          <a:p>
            <a:pPr marL="355600" indent="-355600" algn="l" latinLnBrk="0">
              <a:spcBef>
                <a:spcPts val="15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7"/>
              </a:buBlip>
            </a:pPr>
            <a:r>
              <a:rPr kumimoji="0" lang="ko-KR" altLang="en-US" sz="2200" dirty="0" smtClean="0"/>
              <a:t> 기타 행정사항</a:t>
            </a:r>
            <a:endParaRPr kumimoji="0" lang="ko-KR" altLang="en-US" sz="2200" dirty="0"/>
          </a:p>
        </p:txBody>
      </p:sp>
      <p:grpSp>
        <p:nvGrpSpPr>
          <p:cNvPr id="22" name="그룹 27"/>
          <p:cNvGrpSpPr>
            <a:grpSpLocks/>
          </p:cNvGrpSpPr>
          <p:nvPr/>
        </p:nvGrpSpPr>
        <p:grpSpPr bwMode="auto">
          <a:xfrm>
            <a:off x="1619250" y="5921398"/>
            <a:ext cx="5988050" cy="793750"/>
            <a:chOff x="1619250" y="3608388"/>
            <a:chExt cx="5988050" cy="793750"/>
          </a:xfrm>
        </p:grpSpPr>
        <p:grpSp>
          <p:nvGrpSpPr>
            <p:cNvPr id="23" name="Group 35"/>
            <p:cNvGrpSpPr>
              <a:grpSpLocks/>
            </p:cNvGrpSpPr>
            <p:nvPr/>
          </p:nvGrpSpPr>
          <p:grpSpPr bwMode="auto">
            <a:xfrm>
              <a:off x="1619250" y="3667125"/>
              <a:ext cx="5988050" cy="735013"/>
              <a:chOff x="1020" y="2310"/>
              <a:chExt cx="3772" cy="463"/>
            </a:xfrm>
          </p:grpSpPr>
          <p:pic>
            <p:nvPicPr>
              <p:cNvPr id="25" name="Picture 17" descr="바"/>
              <p:cNvPicPr>
                <a:picLocks noChangeAspect="1" noChangeArrowheads="1"/>
              </p:cNvPicPr>
              <p:nvPr/>
            </p:nvPicPr>
            <p:blipFill>
              <a:blip r:embed="rId4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1020" y="2310"/>
                <a:ext cx="3772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18" descr="3"/>
              <p:cNvPicPr>
                <a:picLocks noChangeAspect="1" noChangeArrowheads="1"/>
              </p:cNvPicPr>
              <p:nvPr/>
            </p:nvPicPr>
            <p:blipFill>
              <a:blip r:embed="rId8">
                <a:lum contrast="6000"/>
              </a:blip>
              <a:srcRect/>
              <a:stretch>
                <a:fillRect/>
              </a:stretch>
            </p:blipFill>
            <p:spPr bwMode="auto">
              <a:xfrm>
                <a:off x="1066" y="2357"/>
                <a:ext cx="361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428875" y="3608388"/>
              <a:ext cx="3122971" cy="605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40000"/>
                </a:lnSpc>
                <a:buSzPct val="75000"/>
              </a:pPr>
              <a:r>
                <a:rPr lang="ko-KR" altLang="en-US" sz="2800" b="1" dirty="0" smtClean="0">
                  <a:solidFill>
                    <a:srgbClr val="000000"/>
                  </a:solidFill>
                  <a:sym typeface="Wingdings 3" pitchFamily="18" charset="2"/>
                </a:rPr>
                <a:t>프로그램 신청절차</a:t>
              </a:r>
              <a:endParaRPr lang="ko-KR" altLang="en-US" sz="2800" b="1" dirty="0">
                <a:solidFill>
                  <a:srgbClr val="000000"/>
                </a:solidFill>
                <a:sym typeface="Wingdings 3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ubmain3-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na_k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26"/>
          <p:cNvSpPr>
            <a:spLocks noChangeArrowheads="1"/>
          </p:cNvSpPr>
          <p:nvPr/>
        </p:nvSpPr>
        <p:spPr bwMode="auto">
          <a:xfrm>
            <a:off x="1511331" y="1571612"/>
            <a:ext cx="6203941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4800" b="1" dirty="0" smtClean="0">
                <a:solidFill>
                  <a:srgbClr val="000000"/>
                </a:solidFill>
                <a:sym typeface="Wingdings 3" pitchFamily="18" charset="2"/>
              </a:rPr>
              <a:t>협약상대자 </a:t>
            </a:r>
            <a:r>
              <a:rPr lang="ko-KR" altLang="en-US" sz="4800" b="1" dirty="0" err="1" smtClean="0">
                <a:solidFill>
                  <a:srgbClr val="000000"/>
                </a:solidFill>
                <a:sym typeface="Wingdings 3" pitchFamily="18" charset="2"/>
              </a:rPr>
              <a:t>매칭</a:t>
            </a:r>
            <a:r>
              <a:rPr lang="ko-KR" altLang="en-US" sz="4800" b="1" dirty="0" smtClean="0">
                <a:solidFill>
                  <a:srgbClr val="000000"/>
                </a:solidFill>
                <a:sym typeface="Wingdings 3" pitchFamily="18" charset="2"/>
              </a:rPr>
              <a:t> 신청</a:t>
            </a:r>
            <a:endParaRPr lang="ko-KR" altLang="en-US" sz="4800" b="1" dirty="0">
              <a:solidFill>
                <a:srgbClr val="000000"/>
              </a:solidFill>
              <a:sym typeface="Wingdings 3" pitchFamily="18" charset="2"/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1337019" y="3099432"/>
            <a:ext cx="7269939" cy="138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신청기업명</a:t>
            </a:r>
            <a:r>
              <a:rPr lang="en-US" altLang="ko-KR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, </a:t>
            </a: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지원분야</a:t>
            </a:r>
            <a:r>
              <a:rPr lang="en-US" altLang="ko-KR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, </a:t>
            </a: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담당자명 등을 </a:t>
            </a:r>
            <a:endParaRPr lang="en-US" altLang="ko-KR" sz="3200" b="1" dirty="0" smtClean="0">
              <a:solidFill>
                <a:srgbClr val="000000"/>
              </a:solidFill>
              <a:latin typeface="휴먼명조" pitchFamily="2" charset="-127"/>
              <a:ea typeface="휴먼명조" pitchFamily="2" charset="-127"/>
              <a:sym typeface="Wingdings 3" pitchFamily="18" charset="2"/>
            </a:endParaRPr>
          </a:p>
          <a:p>
            <a:pPr>
              <a:lnSpc>
                <a:spcPct val="140000"/>
              </a:lnSpc>
              <a:buSzPct val="75000"/>
            </a:pP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기재하여 </a:t>
            </a:r>
            <a:r>
              <a:rPr lang="en-US" altLang="ko-KR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5</a:t>
            </a: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월 </a:t>
            </a:r>
            <a:r>
              <a:rPr lang="en-US" altLang="ko-KR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10</a:t>
            </a: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일까지</a:t>
            </a:r>
            <a:r>
              <a:rPr lang="en-US" altLang="ko-KR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 </a:t>
            </a:r>
            <a:r>
              <a:rPr lang="ko-KR" altLang="en-US" sz="3200" b="1" dirty="0" smtClean="0">
                <a:solidFill>
                  <a:srgbClr val="000000"/>
                </a:solidFill>
                <a:latin typeface="휴먼명조" pitchFamily="2" charset="-127"/>
                <a:ea typeface="휴먼명조" pitchFamily="2" charset="-127"/>
                <a:sym typeface="Wingdings 3" pitchFamily="18" charset="2"/>
              </a:rPr>
              <a:t>제출</a:t>
            </a:r>
            <a:endParaRPr lang="ko-KR" altLang="en-US" sz="3200" b="1" dirty="0">
              <a:solidFill>
                <a:srgbClr val="000000"/>
              </a:solidFill>
              <a:latin typeface="휴먼명조" pitchFamily="2" charset="-127"/>
              <a:ea typeface="휴먼명조" pitchFamily="2" charset="-127"/>
              <a:sym typeface="Wingdings 3" pitchFamily="18" charset="2"/>
            </a:endParaRP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1714480" y="4809278"/>
            <a:ext cx="6696065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2400" b="1" dirty="0" err="1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김곤</a:t>
            </a:r>
            <a:r>
              <a:rPr lang="ko-KR" altLang="en-US" sz="2400" b="1" dirty="0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 </a:t>
            </a:r>
            <a:r>
              <a:rPr lang="ko-KR" altLang="en-US" sz="2400" b="1" dirty="0" err="1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주무관</a:t>
            </a:r>
            <a:r>
              <a:rPr lang="en-US" altLang="ko-KR" sz="2400" b="1" dirty="0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(070.4056.7254)</a:t>
            </a:r>
            <a:r>
              <a:rPr lang="ko-KR" altLang="en-US" sz="2400" b="1" dirty="0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 </a:t>
            </a:r>
            <a:r>
              <a:rPr lang="en-US" altLang="ko-KR" sz="2400" b="1" dirty="0" smtClean="0">
                <a:solidFill>
                  <a:srgbClr val="000000"/>
                </a:solidFill>
                <a:latin typeface="굴림체" pitchFamily="49" charset="-127"/>
                <a:ea typeface="굴림체" pitchFamily="49" charset="-127"/>
                <a:sym typeface="Wingdings 3" pitchFamily="18" charset="2"/>
              </a:rPr>
              <a:t>gony018@korea.kr</a:t>
            </a:r>
            <a:endParaRPr lang="ko-KR" altLang="en-US" sz="2400" b="1" dirty="0">
              <a:solidFill>
                <a:srgbClr val="000000"/>
              </a:solidFill>
              <a:latin typeface="굴림체" pitchFamily="49" charset="-127"/>
              <a:ea typeface="굴림체" pitchFamily="49" charset="-127"/>
              <a:sym typeface="Wingdings 3" pitchFamily="18" charset="2"/>
            </a:endParaRPr>
          </a:p>
        </p:txBody>
      </p:sp>
      <p:sp>
        <p:nvSpPr>
          <p:cNvPr id="9" name="Rectangle 18"/>
          <p:cNvSpPr txBox="1">
            <a:spLocks noChangeArrowheads="1"/>
          </p:cNvSpPr>
          <p:nvPr/>
        </p:nvSpPr>
        <p:spPr bwMode="auto">
          <a:xfrm>
            <a:off x="200025" y="11113"/>
            <a:ext cx="82296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안내사항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e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84" name="Picture 4" descr="감사합니다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8163" y="2819400"/>
            <a:ext cx="561657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ubmain3-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na_k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400"/>
            <a:ext cx="9144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6500" y="3048000"/>
            <a:ext cx="614363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26"/>
          <p:cNvSpPr>
            <a:spLocks noChangeArrowheads="1"/>
          </p:cNvSpPr>
          <p:nvPr/>
        </p:nvSpPr>
        <p:spPr bwMode="auto">
          <a:xfrm>
            <a:off x="1928813" y="2786063"/>
            <a:ext cx="2601912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4800" b="1">
                <a:solidFill>
                  <a:srgbClr val="000000"/>
                </a:solidFill>
                <a:sym typeface="Wingdings 3" pitchFamily="18" charset="2"/>
              </a:rPr>
              <a:t>추진배경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8" descr="바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1141339"/>
            <a:ext cx="13239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6" name="Rectangle 6"/>
          <p:cNvSpPr>
            <a:spLocks noGrp="1" noChangeArrowheads="1"/>
          </p:cNvSpPr>
          <p:nvPr>
            <p:ph type="title"/>
          </p:nvPr>
        </p:nvSpPr>
        <p:spPr>
          <a:xfrm>
            <a:off x="192088" y="311855"/>
            <a:ext cx="3736975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추진배경</a:t>
            </a: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427038" y="1584236"/>
            <a:ext cx="8243887" cy="993775"/>
          </a:xfrm>
          <a:prstGeom prst="roundRect">
            <a:avLst>
              <a:gd name="adj" fmla="val 9102"/>
            </a:avLst>
          </a:prstGeom>
          <a:gradFill rotWithShape="1">
            <a:gsLst>
              <a:gs pos="0">
                <a:schemeClr val="bg1"/>
              </a:gs>
              <a:gs pos="100000">
                <a:srgbClr val="FFFFCC"/>
              </a:gs>
            </a:gsLst>
            <a:lin ang="5400000" scaled="1"/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>
              <a:defRPr/>
            </a:pPr>
            <a:endParaRPr lang="ko-KR" altLang="ko-KR" sz="1800"/>
          </a:p>
        </p:txBody>
      </p:sp>
      <p:sp>
        <p:nvSpPr>
          <p:cNvPr id="5139" name="Rectangle 9"/>
          <p:cNvSpPr>
            <a:spLocks noChangeArrowheads="1"/>
          </p:cNvSpPr>
          <p:nvPr/>
        </p:nvSpPr>
        <p:spPr bwMode="auto">
          <a:xfrm>
            <a:off x="534988" y="1584236"/>
            <a:ext cx="79676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l" latinLnBrk="0">
              <a:lnSpc>
                <a:spcPct val="16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/>
              <a:t>중소 건설기업의 시장 점유율</a:t>
            </a:r>
            <a:r>
              <a:rPr kumimoji="0" lang="en-US" altLang="ko-KR" sz="2000" dirty="0"/>
              <a:t>,</a:t>
            </a:r>
            <a:r>
              <a:rPr kumimoji="0" lang="ko-KR" altLang="en-US" sz="2000" dirty="0"/>
              <a:t> 영업이익률 지속적 하락</a:t>
            </a:r>
            <a:endParaRPr kumimoji="0" lang="en-US" altLang="ko-KR" sz="2000" dirty="0"/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 dirty="0" smtClean="0"/>
              <a:t>신생 기업 생존</a:t>
            </a:r>
            <a:r>
              <a:rPr kumimoji="0" lang="en-US" altLang="ko-KR" sz="2000" dirty="0" smtClean="0"/>
              <a:t>, </a:t>
            </a:r>
            <a:r>
              <a:rPr kumimoji="0" lang="ko-KR" altLang="en-US" sz="2000" dirty="0" smtClean="0"/>
              <a:t>기존 중소 건설기업 성장가능성 저하</a:t>
            </a:r>
            <a:endParaRPr kumimoji="0" lang="ko-KR" altLang="en-US" sz="2000" dirty="0"/>
          </a:p>
        </p:txBody>
      </p:sp>
      <p:grpSp>
        <p:nvGrpSpPr>
          <p:cNvPr id="5140" name="Group 12"/>
          <p:cNvGrpSpPr>
            <a:grpSpLocks/>
          </p:cNvGrpSpPr>
          <p:nvPr/>
        </p:nvGrpSpPr>
        <p:grpSpPr bwMode="auto">
          <a:xfrm>
            <a:off x="398463" y="2740868"/>
            <a:ext cx="8316912" cy="996950"/>
            <a:chOff x="254" y="3446"/>
            <a:chExt cx="5239" cy="628"/>
          </a:xfrm>
        </p:grpSpPr>
        <p:sp>
          <p:nvSpPr>
            <p:cNvPr id="5142" name="AutoShape 13"/>
            <p:cNvSpPr>
              <a:spLocks noChangeArrowheads="1"/>
            </p:cNvSpPr>
            <p:nvPr/>
          </p:nvSpPr>
          <p:spPr bwMode="auto">
            <a:xfrm>
              <a:off x="254" y="3446"/>
              <a:ext cx="5239" cy="628"/>
            </a:xfrm>
            <a:prstGeom prst="roundRect">
              <a:avLst>
                <a:gd name="adj" fmla="val 11542"/>
              </a:avLst>
            </a:prstGeom>
            <a:solidFill>
              <a:srgbClr val="161B42">
                <a:alpha val="58038"/>
              </a:srgbClr>
            </a:solidFill>
            <a:ln w="28575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675" y="3513"/>
              <a:ext cx="4764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ko-KR" altLang="en-US" sz="2100" dirty="0" smtClean="0">
                  <a:solidFill>
                    <a:schemeClr val="bg1"/>
                  </a:solidFill>
                  <a:sym typeface="Wingdings 2" pitchFamily="18" charset="2"/>
                </a:rPr>
                <a:t>대형 건설기업의 선진 경영시스템</a:t>
              </a:r>
              <a:r>
                <a:rPr lang="en-US" altLang="ko-KR" sz="2100" dirty="0" smtClean="0">
                  <a:solidFill>
                    <a:schemeClr val="bg1"/>
                  </a:solidFill>
                  <a:sym typeface="Wingdings 2" pitchFamily="18" charset="2"/>
                </a:rPr>
                <a:t>, </a:t>
              </a:r>
              <a:r>
                <a:rPr lang="ko-KR" altLang="en-US" sz="2100" dirty="0" smtClean="0">
                  <a:solidFill>
                    <a:schemeClr val="bg1"/>
                  </a:solidFill>
                  <a:sym typeface="Wingdings 2" pitchFamily="18" charset="2"/>
                </a:rPr>
                <a:t>높은 기술력 지원 등을 </a:t>
              </a:r>
              <a:endParaRPr lang="en-US" altLang="ko-KR" sz="2100" dirty="0" smtClean="0">
                <a:solidFill>
                  <a:schemeClr val="bg1"/>
                </a:solidFill>
                <a:sym typeface="Wingdings 2" pitchFamily="18" charset="2"/>
              </a:endParaRPr>
            </a:p>
            <a:p>
              <a:pPr algn="l">
                <a:lnSpc>
                  <a:spcPct val="120000"/>
                </a:lnSpc>
                <a:defRPr/>
              </a:pPr>
              <a:r>
                <a:rPr lang="ko-KR" altLang="en-US" sz="2100" dirty="0" smtClean="0">
                  <a:solidFill>
                    <a:schemeClr val="bg1"/>
                  </a:solidFill>
                  <a:sym typeface="Wingdings 2" pitchFamily="18" charset="2"/>
                </a:rPr>
                <a:t>통해 중소 건설기업의 경쟁력 제고 </a:t>
              </a:r>
              <a:r>
                <a:rPr lang="ko-KR" altLang="en-US" sz="2100" dirty="0">
                  <a:solidFill>
                    <a:schemeClr val="bg1"/>
                  </a:solidFill>
                  <a:sym typeface="Wingdings 2" pitchFamily="18" charset="2"/>
                </a:rPr>
                <a:t>필요 </a:t>
              </a:r>
            </a:p>
          </p:txBody>
        </p:sp>
        <p:sp>
          <p:nvSpPr>
            <p:cNvPr id="5144" name="AutoShape 15"/>
            <p:cNvSpPr>
              <a:spLocks noChangeArrowheads="1"/>
            </p:cNvSpPr>
            <p:nvPr/>
          </p:nvSpPr>
          <p:spPr bwMode="auto">
            <a:xfrm>
              <a:off x="360" y="3645"/>
              <a:ext cx="288" cy="201"/>
            </a:xfrm>
            <a:prstGeom prst="rightArrow">
              <a:avLst>
                <a:gd name="adj1" fmla="val 50250"/>
                <a:gd name="adj2" fmla="val 66169"/>
              </a:avLst>
            </a:prstGeom>
            <a:gradFill rotWithShape="1">
              <a:gsLst>
                <a:gs pos="0">
                  <a:srgbClr val="747613">
                    <a:alpha val="0"/>
                  </a:srgbClr>
                </a:gs>
                <a:gs pos="100000">
                  <a:srgbClr val="FAFF29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9" name="Rectangle 32"/>
          <p:cNvSpPr>
            <a:spLocks noChangeArrowheads="1"/>
          </p:cNvSpPr>
          <p:nvPr/>
        </p:nvSpPr>
        <p:spPr bwMode="auto">
          <a:xfrm>
            <a:off x="663575" y="1177829"/>
            <a:ext cx="782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ko-KR" altLang="en-US" sz="2000" dirty="0">
                <a:solidFill>
                  <a:schemeClr val="bg1"/>
                </a:solidFill>
              </a:rPr>
              <a:t>현 황</a:t>
            </a:r>
          </a:p>
        </p:txBody>
      </p:sp>
      <p:pic>
        <p:nvPicPr>
          <p:cNvPr id="15" name="Picture 5" descr="na_h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9925" y="4116398"/>
            <a:ext cx="7793038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na_b81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553825" y="5286388"/>
            <a:ext cx="801870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04797" y="5375244"/>
            <a:ext cx="8210608" cy="959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EFDC7"/>
            </a:outerShdw>
          </a:effectLst>
        </p:spPr>
        <p:txBody>
          <a:bodyPr wrap="square" anchor="ctr">
            <a:spAutoFit/>
          </a:bodyPr>
          <a:lstStyle/>
          <a:p>
            <a:pPr>
              <a:spcBef>
                <a:spcPts val="1000"/>
              </a:spcBef>
              <a:defRPr/>
            </a:pPr>
            <a:r>
              <a:rPr lang="ko-KR" altLang="en-US" sz="2400" dirty="0" smtClean="0">
                <a:solidFill>
                  <a:srgbClr val="0A01BF"/>
                </a:solidFill>
              </a:rPr>
              <a:t>대기업이 중소 건설기업을 자율적인 환경에서 </a:t>
            </a:r>
            <a:endParaRPr lang="en-US" altLang="ko-KR" sz="2400" dirty="0" smtClean="0">
              <a:solidFill>
                <a:srgbClr val="0A01BF"/>
              </a:solidFill>
            </a:endParaRPr>
          </a:p>
          <a:p>
            <a:pPr>
              <a:spcBef>
                <a:spcPts val="1000"/>
              </a:spcBef>
              <a:defRPr/>
            </a:pPr>
            <a:r>
              <a:rPr lang="ko-KR" altLang="en-US" sz="2400" dirty="0" smtClean="0">
                <a:solidFill>
                  <a:srgbClr val="0A01BF"/>
                </a:solidFill>
              </a:rPr>
              <a:t>체계적이고 지속적으로 지원하는 제도 도입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43097" y="5822950"/>
            <a:ext cx="5972175" cy="866775"/>
            <a:chOff x="971" y="1913"/>
            <a:chExt cx="3762" cy="546"/>
          </a:xfrm>
        </p:grpSpPr>
        <p:pic>
          <p:nvPicPr>
            <p:cNvPr id="5157" name="Picture 3" descr="na_b81"/>
            <p:cNvPicPr>
              <a:picLocks noChangeAspect="1" noChangeArrowheads="1"/>
            </p:cNvPicPr>
            <p:nvPr/>
          </p:nvPicPr>
          <p:blipFill>
            <a:blip r:embed="rId2">
              <a:lum bright="6000"/>
            </a:blip>
            <a:srcRect/>
            <a:stretch>
              <a:fillRect/>
            </a:stretch>
          </p:blipFill>
          <p:spPr bwMode="auto">
            <a:xfrm>
              <a:off x="1134" y="1913"/>
              <a:ext cx="3393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0404" name="Text Box 4"/>
            <p:cNvSpPr txBox="1">
              <a:spLocks noChangeArrowheads="1"/>
            </p:cNvSpPr>
            <p:nvPr/>
          </p:nvSpPr>
          <p:spPr bwMode="auto">
            <a:xfrm>
              <a:off x="971" y="1927"/>
              <a:ext cx="3762" cy="4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EFDC7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200" dirty="0" err="1">
                  <a:solidFill>
                    <a:srgbClr val="4B230D"/>
                  </a:solidFill>
                </a:rPr>
                <a:t>강소</a:t>
              </a:r>
              <a:r>
                <a:rPr lang="ko-KR" altLang="en-US" sz="2200" dirty="0">
                  <a:solidFill>
                    <a:srgbClr val="4B230D"/>
                  </a:solidFill>
                </a:rPr>
                <a:t> </a:t>
              </a:r>
              <a:r>
                <a:rPr lang="ko-KR" altLang="en-US" sz="2200" dirty="0" smtClean="0">
                  <a:solidFill>
                    <a:srgbClr val="4B230D"/>
                  </a:solidFill>
                </a:rPr>
                <a:t>건설기업으로 성장</a:t>
              </a:r>
              <a:endParaRPr lang="en-US" altLang="ko-KR" sz="2200" dirty="0">
                <a:solidFill>
                  <a:srgbClr val="4B230D"/>
                </a:solidFill>
              </a:endParaRPr>
            </a:p>
            <a:p>
              <a:pPr>
                <a:defRPr/>
              </a:pPr>
              <a:r>
                <a:rPr lang="en-US" altLang="ko-KR" sz="2200" dirty="0">
                  <a:solidFill>
                    <a:srgbClr val="A50021"/>
                  </a:solidFill>
                </a:rPr>
                <a:t>‘</a:t>
              </a:r>
              <a:r>
                <a:rPr lang="ko-KR" altLang="en-US" sz="2200" dirty="0">
                  <a:solidFill>
                    <a:srgbClr val="A50021"/>
                  </a:solidFill>
                </a:rPr>
                <a:t>양질의 일자리 창출</a:t>
              </a:r>
              <a:r>
                <a:rPr lang="en-US" altLang="ko-KR" sz="2200" dirty="0">
                  <a:solidFill>
                    <a:srgbClr val="A50021"/>
                  </a:solidFill>
                </a:rPr>
                <a:t>’</a:t>
              </a:r>
              <a:r>
                <a:rPr lang="ko-KR" altLang="en-US" sz="2200" dirty="0">
                  <a:solidFill>
                    <a:srgbClr val="4B230D"/>
                  </a:solidFill>
                </a:rPr>
                <a:t>기여</a:t>
              </a:r>
            </a:p>
          </p:txBody>
        </p:sp>
      </p:grpSp>
      <p:pic>
        <p:nvPicPr>
          <p:cNvPr id="5124" name="Picture 5" descr="na_h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0123" y="5157273"/>
            <a:ext cx="4830769" cy="62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6" name="Rectangle 6"/>
          <p:cNvSpPr>
            <a:spLocks noGrp="1" noChangeArrowheads="1"/>
          </p:cNvSpPr>
          <p:nvPr>
            <p:ph type="title"/>
          </p:nvPr>
        </p:nvSpPr>
        <p:spPr>
          <a:xfrm>
            <a:off x="192088" y="304783"/>
            <a:ext cx="3736975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추진배경</a:t>
            </a:r>
          </a:p>
        </p:txBody>
      </p:sp>
      <p:sp>
        <p:nvSpPr>
          <p:cNvPr id="5126" name="AutoShape 17"/>
          <p:cNvSpPr>
            <a:spLocks noChangeArrowheads="1"/>
          </p:cNvSpPr>
          <p:nvPr/>
        </p:nvSpPr>
        <p:spPr bwMode="auto">
          <a:xfrm>
            <a:off x="2358791" y="1060433"/>
            <a:ext cx="4529140" cy="1654188"/>
          </a:xfrm>
          <a:prstGeom prst="roundRect">
            <a:avLst>
              <a:gd name="adj" fmla="val 3440"/>
            </a:avLst>
          </a:prstGeom>
          <a:gradFill rotWithShape="1">
            <a:gsLst>
              <a:gs pos="0">
                <a:schemeClr val="bg1"/>
              </a:gs>
              <a:gs pos="100000">
                <a:srgbClr val="E3E3E3"/>
              </a:gs>
            </a:gsLst>
            <a:lin ang="5400000" scaled="1"/>
          </a:gradFill>
          <a:ln w="19050" algn="ctr">
            <a:solidFill>
              <a:srgbClr val="969696"/>
            </a:solidFill>
            <a:round/>
            <a:headEnd/>
            <a:tailEnd/>
          </a:ln>
        </p:spPr>
        <p:txBody>
          <a:bodyPr wrap="none" lIns="540000" anchor="ctr"/>
          <a:lstStyle/>
          <a:p>
            <a:endParaRPr lang="ko-KR" altLang="ko-KR"/>
          </a:p>
        </p:txBody>
      </p:sp>
      <p:sp>
        <p:nvSpPr>
          <p:cNvPr id="5127" name="AutoShape 19"/>
          <p:cNvSpPr>
            <a:spLocks noChangeArrowheads="1"/>
          </p:cNvSpPr>
          <p:nvPr/>
        </p:nvSpPr>
        <p:spPr bwMode="auto">
          <a:xfrm>
            <a:off x="2530240" y="1463657"/>
            <a:ext cx="2023099" cy="518715"/>
          </a:xfrm>
          <a:prstGeom prst="roundRect">
            <a:avLst>
              <a:gd name="adj" fmla="val 11407"/>
            </a:avLst>
          </a:prstGeom>
          <a:solidFill>
            <a:srgbClr val="4E535A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8" name="AutoShape 21"/>
          <p:cNvSpPr>
            <a:spLocks noChangeArrowheads="1"/>
          </p:cNvSpPr>
          <p:nvPr/>
        </p:nvSpPr>
        <p:spPr bwMode="auto">
          <a:xfrm>
            <a:off x="2555927" y="2000240"/>
            <a:ext cx="2016073" cy="520498"/>
          </a:xfrm>
          <a:prstGeom prst="roundRect">
            <a:avLst>
              <a:gd name="adj" fmla="val 11407"/>
            </a:avLst>
          </a:prstGeom>
          <a:solidFill>
            <a:srgbClr val="4E535A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9" name="Rectangle 24"/>
          <p:cNvSpPr>
            <a:spLocks noChangeArrowheads="1"/>
          </p:cNvSpPr>
          <p:nvPr/>
        </p:nvSpPr>
        <p:spPr bwMode="auto">
          <a:xfrm>
            <a:off x="2535003" y="1430320"/>
            <a:ext cx="2017830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1700">
                <a:solidFill>
                  <a:srgbClr val="4D4D4D"/>
                </a:solidFill>
                <a:sym typeface="Wingdings 3" pitchFamily="18" charset="2"/>
              </a:rPr>
              <a:t>공사관리 능력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355656" y="857232"/>
            <a:ext cx="4532654" cy="586453"/>
            <a:chOff x="272" y="592"/>
            <a:chExt cx="2581" cy="329"/>
          </a:xfrm>
        </p:grpSpPr>
        <p:sp>
          <p:nvSpPr>
            <p:cNvPr id="230429" name="Rectangle 29"/>
            <p:cNvSpPr>
              <a:spLocks noChangeArrowheads="1"/>
            </p:cNvSpPr>
            <p:nvPr/>
          </p:nvSpPr>
          <p:spPr bwMode="auto">
            <a:xfrm>
              <a:off x="1085" y="645"/>
              <a:ext cx="11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000">
                  <a:solidFill>
                    <a:schemeClr val="bg1"/>
                  </a:solidFill>
                </a:rPr>
                <a:t>패러다임 변화</a:t>
              </a:r>
            </a:p>
          </p:txBody>
        </p:sp>
        <p:sp>
          <p:nvSpPr>
            <p:cNvPr id="5153" name="AutoShape 30"/>
            <p:cNvSpPr>
              <a:spLocks noChangeArrowheads="1"/>
            </p:cNvSpPr>
            <p:nvPr/>
          </p:nvSpPr>
          <p:spPr bwMode="auto">
            <a:xfrm flipH="1">
              <a:off x="272" y="592"/>
              <a:ext cx="2581" cy="329"/>
            </a:xfrm>
            <a:prstGeom prst="roundRect">
              <a:avLst>
                <a:gd name="adj" fmla="val 18630"/>
              </a:avLst>
            </a:prstGeom>
            <a:gradFill rotWithShape="1">
              <a:gsLst>
                <a:gs pos="0">
                  <a:srgbClr val="246E55"/>
                </a:gs>
                <a:gs pos="100000">
                  <a:srgbClr val="0E2A20"/>
                </a:gs>
              </a:gsLst>
              <a:lin ang="27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30431" name="AutoShape 31"/>
            <p:cNvSpPr>
              <a:spLocks noChangeArrowheads="1"/>
            </p:cNvSpPr>
            <p:nvPr/>
          </p:nvSpPr>
          <p:spPr bwMode="auto">
            <a:xfrm flipH="1">
              <a:off x="296" y="607"/>
              <a:ext cx="2513" cy="6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73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0432" name="Rectangle 32"/>
            <p:cNvSpPr>
              <a:spLocks noChangeArrowheads="1"/>
            </p:cNvSpPr>
            <p:nvPr/>
          </p:nvSpPr>
          <p:spPr bwMode="auto">
            <a:xfrm>
              <a:off x="360" y="637"/>
              <a:ext cx="186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000" dirty="0" err="1">
                  <a:solidFill>
                    <a:schemeClr val="bg1"/>
                  </a:solidFill>
                </a:rPr>
                <a:t>멘토</a:t>
              </a:r>
              <a:r>
                <a:rPr lang="en-US" altLang="ko-KR" sz="2000" dirty="0">
                  <a:solidFill>
                    <a:schemeClr val="bg1"/>
                  </a:solidFill>
                </a:rPr>
                <a:t>-</a:t>
              </a:r>
              <a:r>
                <a:rPr lang="ko-KR" altLang="en-US" sz="2000" dirty="0">
                  <a:solidFill>
                    <a:schemeClr val="bg1"/>
                  </a:solidFill>
                </a:rPr>
                <a:t>프로테제 프로그램</a:t>
              </a: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2357422" y="3357562"/>
            <a:ext cx="4572032" cy="1857388"/>
            <a:chOff x="2920" y="592"/>
            <a:chExt cx="2591" cy="1073"/>
          </a:xfrm>
        </p:grpSpPr>
        <p:sp>
          <p:nvSpPr>
            <p:cNvPr id="5145" name="AutoShape 34"/>
            <p:cNvSpPr>
              <a:spLocks noChangeArrowheads="1"/>
            </p:cNvSpPr>
            <p:nvPr/>
          </p:nvSpPr>
          <p:spPr bwMode="auto">
            <a:xfrm>
              <a:off x="2923" y="737"/>
              <a:ext cx="2588" cy="928"/>
            </a:xfrm>
            <a:prstGeom prst="roundRect">
              <a:avLst>
                <a:gd name="adj" fmla="val 344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3E3E3"/>
                </a:gs>
              </a:gsLst>
              <a:lin ang="5400000" scaled="1"/>
            </a:gradFill>
            <a:ln w="19050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endParaRPr lang="ko-KR" altLang="ko-KR"/>
            </a:p>
          </p:txBody>
        </p:sp>
        <p:sp>
          <p:nvSpPr>
            <p:cNvPr id="5146" name="AutoShape 37"/>
            <p:cNvSpPr>
              <a:spLocks noChangeArrowheads="1"/>
            </p:cNvSpPr>
            <p:nvPr/>
          </p:nvSpPr>
          <p:spPr bwMode="auto">
            <a:xfrm>
              <a:off x="4313" y="982"/>
              <a:ext cx="1120" cy="593"/>
            </a:xfrm>
            <a:prstGeom prst="roundRect">
              <a:avLst>
                <a:gd name="adj" fmla="val 11407"/>
              </a:avLst>
            </a:prstGeom>
            <a:solidFill>
              <a:srgbClr val="107AD2">
                <a:alpha val="2509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47" name="Rectangle 41"/>
            <p:cNvSpPr>
              <a:spLocks noChangeArrowheads="1"/>
            </p:cNvSpPr>
            <p:nvPr/>
          </p:nvSpPr>
          <p:spPr bwMode="auto">
            <a:xfrm>
              <a:off x="4500" y="1051"/>
              <a:ext cx="76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SzPct val="75000"/>
              </a:pPr>
              <a:r>
                <a:rPr lang="ko-KR" altLang="en-US" sz="2000">
                  <a:solidFill>
                    <a:srgbClr val="000000"/>
                  </a:solidFill>
                  <a:sym typeface="Wingdings 3" pitchFamily="18" charset="2"/>
                </a:rPr>
                <a:t>기술능력</a:t>
              </a:r>
              <a:endParaRPr lang="en-US" altLang="ko-KR" sz="2000">
                <a:solidFill>
                  <a:srgbClr val="000000"/>
                </a:solidFill>
                <a:sym typeface="Wingdings 3" pitchFamily="18" charset="2"/>
              </a:endParaRPr>
            </a:p>
            <a:p>
              <a:pPr>
                <a:buSzPct val="75000"/>
              </a:pPr>
              <a:r>
                <a:rPr lang="ko-KR" altLang="en-US" sz="2000">
                  <a:solidFill>
                    <a:srgbClr val="000000"/>
                  </a:solidFill>
                  <a:sym typeface="Wingdings 3" pitchFamily="18" charset="2"/>
                </a:rPr>
                <a:t>향상</a:t>
              </a:r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2920" y="592"/>
              <a:ext cx="2591" cy="329"/>
              <a:chOff x="2920" y="592"/>
              <a:chExt cx="2591" cy="329"/>
            </a:xfrm>
          </p:grpSpPr>
          <p:sp>
            <p:nvSpPr>
              <p:cNvPr id="5149" name="AutoShape 46"/>
              <p:cNvSpPr>
                <a:spLocks noChangeArrowheads="1"/>
              </p:cNvSpPr>
              <p:nvPr/>
            </p:nvSpPr>
            <p:spPr bwMode="auto">
              <a:xfrm flipH="1">
                <a:off x="2920" y="592"/>
                <a:ext cx="2591" cy="329"/>
              </a:xfrm>
              <a:prstGeom prst="roundRect">
                <a:avLst>
                  <a:gd name="adj" fmla="val 18630"/>
                </a:avLst>
              </a:prstGeom>
              <a:gradFill rotWithShape="1">
                <a:gsLst>
                  <a:gs pos="0">
                    <a:srgbClr val="2A3A68"/>
                  </a:gs>
                  <a:gs pos="100000">
                    <a:srgbClr val="101628"/>
                  </a:gs>
                </a:gsLst>
                <a:lin ang="2700000" scaled="1"/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ko-KR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30447" name="AutoShape 47"/>
              <p:cNvSpPr>
                <a:spLocks noChangeArrowheads="1"/>
              </p:cNvSpPr>
              <p:nvPr/>
            </p:nvSpPr>
            <p:spPr bwMode="auto">
              <a:xfrm flipH="1">
                <a:off x="2944" y="608"/>
                <a:ext cx="2522" cy="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73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448" name="Rectangle 48"/>
              <p:cNvSpPr>
                <a:spLocks noChangeArrowheads="1"/>
              </p:cNvSpPr>
              <p:nvPr/>
            </p:nvSpPr>
            <p:spPr bwMode="auto">
              <a:xfrm>
                <a:off x="3015" y="637"/>
                <a:ext cx="205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 algn="l">
                  <a:defRPr/>
                </a:pPr>
                <a:r>
                  <a:rPr lang="ko-KR" altLang="en-US" sz="2000" dirty="0">
                    <a:solidFill>
                      <a:schemeClr val="bg1"/>
                    </a:solidFill>
                  </a:rPr>
                  <a:t>중소 건설기업 경쟁력 제고</a:t>
                </a:r>
              </a:p>
            </p:txBody>
          </p:sp>
        </p:grpSp>
      </p:grpSp>
      <p:sp>
        <p:nvSpPr>
          <p:cNvPr id="5132" name="AutoShape 37"/>
          <p:cNvSpPr>
            <a:spLocks noChangeArrowheads="1"/>
          </p:cNvSpPr>
          <p:nvPr/>
        </p:nvSpPr>
        <p:spPr bwMode="auto">
          <a:xfrm>
            <a:off x="2516172" y="3989387"/>
            <a:ext cx="1976332" cy="1090545"/>
          </a:xfrm>
          <a:prstGeom prst="roundRect">
            <a:avLst>
              <a:gd name="adj" fmla="val 11407"/>
            </a:avLst>
          </a:prstGeom>
          <a:solidFill>
            <a:srgbClr val="107AD2">
              <a:alpha val="2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3" name="Rectangle 41"/>
          <p:cNvSpPr>
            <a:spLocks noChangeArrowheads="1"/>
          </p:cNvSpPr>
          <p:nvPr/>
        </p:nvSpPr>
        <p:spPr bwMode="auto">
          <a:xfrm>
            <a:off x="2793984" y="4135437"/>
            <a:ext cx="1346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ko-KR" altLang="en-US" sz="2000">
                <a:solidFill>
                  <a:srgbClr val="000000"/>
                </a:solidFill>
                <a:sym typeface="Wingdings 3" pitchFamily="18" charset="2"/>
              </a:rPr>
              <a:t>경영능력</a:t>
            </a:r>
            <a:endParaRPr lang="en-US" altLang="ko-KR" sz="2000">
              <a:solidFill>
                <a:srgbClr val="000000"/>
              </a:solidFill>
              <a:sym typeface="Wingdings 3" pitchFamily="18" charset="2"/>
            </a:endParaRPr>
          </a:p>
          <a:p>
            <a:pPr>
              <a:buSzPct val="75000"/>
            </a:pPr>
            <a:r>
              <a:rPr lang="ko-KR" altLang="en-US" sz="2000">
                <a:solidFill>
                  <a:srgbClr val="000000"/>
                </a:solidFill>
                <a:sym typeface="Wingdings 3" pitchFamily="18" charset="2"/>
              </a:rPr>
              <a:t>향상</a:t>
            </a:r>
          </a:p>
        </p:txBody>
      </p:sp>
      <p:sp>
        <p:nvSpPr>
          <p:cNvPr id="5134" name="Rectangle 25"/>
          <p:cNvSpPr>
            <a:spLocks noChangeArrowheads="1"/>
          </p:cNvSpPr>
          <p:nvPr/>
        </p:nvSpPr>
        <p:spPr bwMode="auto">
          <a:xfrm>
            <a:off x="2573102" y="2041719"/>
            <a:ext cx="1966901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1700">
                <a:solidFill>
                  <a:srgbClr val="4D4D4D"/>
                </a:solidFill>
                <a:sym typeface="Wingdings 3" pitchFamily="18" charset="2"/>
              </a:rPr>
              <a:t>기술개발능력</a:t>
            </a:r>
          </a:p>
        </p:txBody>
      </p:sp>
      <p:sp>
        <p:nvSpPr>
          <p:cNvPr id="5135" name="AutoShape 21"/>
          <p:cNvSpPr>
            <a:spLocks noChangeArrowheads="1"/>
          </p:cNvSpPr>
          <p:nvPr/>
        </p:nvSpPr>
        <p:spPr bwMode="auto">
          <a:xfrm>
            <a:off x="4501915" y="1989120"/>
            <a:ext cx="2016073" cy="520498"/>
          </a:xfrm>
          <a:prstGeom prst="roundRect">
            <a:avLst>
              <a:gd name="adj" fmla="val 11407"/>
            </a:avLst>
          </a:prstGeom>
          <a:solidFill>
            <a:srgbClr val="4E535A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6" name="Rectangle 25"/>
          <p:cNvSpPr>
            <a:spLocks noChangeArrowheads="1"/>
          </p:cNvSpPr>
          <p:nvPr/>
        </p:nvSpPr>
        <p:spPr bwMode="auto">
          <a:xfrm>
            <a:off x="4501915" y="1989120"/>
            <a:ext cx="1975681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1700">
                <a:solidFill>
                  <a:srgbClr val="4D4D4D"/>
                </a:solidFill>
                <a:sym typeface="Wingdings 3" pitchFamily="18" charset="2"/>
              </a:rPr>
              <a:t>재무관리능력</a:t>
            </a:r>
          </a:p>
        </p:txBody>
      </p:sp>
      <p:sp>
        <p:nvSpPr>
          <p:cNvPr id="5137" name="AutoShape 21"/>
          <p:cNvSpPr>
            <a:spLocks noChangeArrowheads="1"/>
          </p:cNvSpPr>
          <p:nvPr/>
        </p:nvSpPr>
        <p:spPr bwMode="auto">
          <a:xfrm>
            <a:off x="4465402" y="1454133"/>
            <a:ext cx="2016073" cy="520498"/>
          </a:xfrm>
          <a:prstGeom prst="roundRect">
            <a:avLst>
              <a:gd name="adj" fmla="val 11407"/>
            </a:avLst>
          </a:prstGeom>
          <a:solidFill>
            <a:srgbClr val="4E535A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41" name="Rectangle 25"/>
          <p:cNvSpPr>
            <a:spLocks noChangeArrowheads="1"/>
          </p:cNvSpPr>
          <p:nvPr/>
        </p:nvSpPr>
        <p:spPr bwMode="auto">
          <a:xfrm>
            <a:off x="4611453" y="1441432"/>
            <a:ext cx="1731575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40000"/>
              </a:lnSpc>
              <a:buSzPct val="75000"/>
            </a:pPr>
            <a:r>
              <a:rPr lang="ko-KR" altLang="en-US" sz="1700" dirty="0">
                <a:solidFill>
                  <a:srgbClr val="4D4D4D"/>
                </a:solidFill>
                <a:sym typeface="Wingdings 3" pitchFamily="18" charset="2"/>
              </a:rPr>
              <a:t>경영전략 수립</a:t>
            </a:r>
          </a:p>
        </p:txBody>
      </p:sp>
      <p:pic>
        <p:nvPicPr>
          <p:cNvPr id="39" name="Picture 5" descr="na_h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786058"/>
            <a:ext cx="377761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ubmain3-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na_k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400"/>
            <a:ext cx="9144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26"/>
          <p:cNvSpPr>
            <a:spLocks noChangeArrowheads="1"/>
          </p:cNvSpPr>
          <p:nvPr/>
        </p:nvSpPr>
        <p:spPr bwMode="auto">
          <a:xfrm>
            <a:off x="1643063" y="2730500"/>
            <a:ext cx="5221287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buSzPct val="75000"/>
            </a:pPr>
            <a:r>
              <a:rPr lang="ko-KR" altLang="en-US" sz="4800" b="1">
                <a:solidFill>
                  <a:srgbClr val="000000"/>
                </a:solidFill>
                <a:sym typeface="Wingdings 3" pitchFamily="18" charset="2"/>
              </a:rPr>
              <a:t>프로그램 운영규정</a:t>
            </a:r>
          </a:p>
        </p:txBody>
      </p:sp>
      <p:pic>
        <p:nvPicPr>
          <p:cNvPr id="6149" name="Picture 6" descr="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5350" y="3014663"/>
            <a:ext cx="73501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3"/>
          <p:cNvSpPr>
            <a:spLocks noChangeArrowheads="1"/>
          </p:cNvSpPr>
          <p:nvPr/>
        </p:nvSpPr>
        <p:spPr bwMode="auto">
          <a:xfrm>
            <a:off x="307975" y="3714750"/>
            <a:ext cx="8512175" cy="3000375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1" name="AutoShape 8"/>
          <p:cNvSpPr>
            <a:spLocks noChangeArrowheads="1"/>
          </p:cNvSpPr>
          <p:nvPr/>
        </p:nvSpPr>
        <p:spPr bwMode="auto">
          <a:xfrm>
            <a:off x="307975" y="857250"/>
            <a:ext cx="8512175" cy="2428875"/>
          </a:xfrm>
          <a:prstGeom prst="roundRect">
            <a:avLst>
              <a:gd name="adj" fmla="val 3500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658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" y="11113"/>
            <a:ext cx="8229600" cy="69532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목적 및 정의</a:t>
            </a:r>
          </a:p>
        </p:txBody>
      </p:sp>
      <p:grpSp>
        <p:nvGrpSpPr>
          <p:cNvPr id="7173" name="Group 32"/>
          <p:cNvGrpSpPr>
            <a:grpSpLocks/>
          </p:cNvGrpSpPr>
          <p:nvPr/>
        </p:nvGrpSpPr>
        <p:grpSpPr bwMode="auto">
          <a:xfrm>
            <a:off x="431800" y="3668713"/>
            <a:ext cx="8307388" cy="2903537"/>
            <a:chOff x="272" y="2629"/>
            <a:chExt cx="5233" cy="1829"/>
          </a:xfrm>
        </p:grpSpPr>
        <p:sp>
          <p:nvSpPr>
            <p:cNvPr id="7185" name="AutoShape 33"/>
            <p:cNvSpPr>
              <a:spLocks noChangeArrowheads="1"/>
            </p:cNvSpPr>
            <p:nvPr/>
          </p:nvSpPr>
          <p:spPr bwMode="auto">
            <a:xfrm>
              <a:off x="272" y="2754"/>
              <a:ext cx="5233" cy="1704"/>
            </a:xfrm>
            <a:prstGeom prst="roundRect">
              <a:avLst>
                <a:gd name="adj" fmla="val 8731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74" name="AutoShape 34"/>
            <p:cNvSpPr>
              <a:spLocks noChangeArrowheads="1"/>
            </p:cNvSpPr>
            <p:nvPr/>
          </p:nvSpPr>
          <p:spPr bwMode="auto">
            <a:xfrm>
              <a:off x="286" y="2775"/>
              <a:ext cx="5208" cy="440"/>
            </a:xfrm>
            <a:prstGeom prst="roundRect">
              <a:avLst>
                <a:gd name="adj" fmla="val 22648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40682" name="Text Box 42"/>
            <p:cNvSpPr txBox="1">
              <a:spLocks noChangeArrowheads="1"/>
            </p:cNvSpPr>
            <p:nvPr/>
          </p:nvSpPr>
          <p:spPr bwMode="auto">
            <a:xfrm>
              <a:off x="356" y="2629"/>
              <a:ext cx="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endParaRPr lang="ko-KR" altLang="en-US" sz="2000" dirty="0">
                <a:solidFill>
                  <a:srgbClr val="FFFF99"/>
                </a:solidFill>
              </a:endParaRPr>
            </a:p>
          </p:txBody>
        </p:sp>
      </p:grpSp>
      <p:grpSp>
        <p:nvGrpSpPr>
          <p:cNvPr id="7174" name="Group 51"/>
          <p:cNvGrpSpPr>
            <a:grpSpLocks/>
          </p:cNvGrpSpPr>
          <p:nvPr/>
        </p:nvGrpSpPr>
        <p:grpSpPr bwMode="auto">
          <a:xfrm>
            <a:off x="395288" y="928688"/>
            <a:ext cx="8343900" cy="3187700"/>
            <a:chOff x="249" y="647"/>
            <a:chExt cx="5256" cy="1861"/>
          </a:xfrm>
        </p:grpSpPr>
        <p:sp>
          <p:nvSpPr>
            <p:cNvPr id="7179" name="AutoShape 20"/>
            <p:cNvSpPr>
              <a:spLocks noChangeArrowheads="1"/>
            </p:cNvSpPr>
            <p:nvPr/>
          </p:nvSpPr>
          <p:spPr bwMode="auto">
            <a:xfrm>
              <a:off x="272" y="855"/>
              <a:ext cx="5233" cy="1085"/>
            </a:xfrm>
            <a:prstGeom prst="roundRect">
              <a:avLst>
                <a:gd name="adj" fmla="val 8731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40661" name="AutoShape 21"/>
            <p:cNvSpPr>
              <a:spLocks noChangeArrowheads="1"/>
            </p:cNvSpPr>
            <p:nvPr/>
          </p:nvSpPr>
          <p:spPr bwMode="auto">
            <a:xfrm>
              <a:off x="286" y="876"/>
              <a:ext cx="5208" cy="440"/>
            </a:xfrm>
            <a:prstGeom prst="roundRect">
              <a:avLst>
                <a:gd name="adj" fmla="val 22648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7181" name="Picture 29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647"/>
              <a:ext cx="2041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70" name="Text Box 30"/>
            <p:cNvSpPr txBox="1">
              <a:spLocks noChangeArrowheads="1"/>
            </p:cNvSpPr>
            <p:nvPr/>
          </p:nvSpPr>
          <p:spPr bwMode="auto">
            <a:xfrm>
              <a:off x="312" y="745"/>
              <a:ext cx="41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 목적</a:t>
              </a:r>
            </a:p>
          </p:txBody>
        </p:sp>
        <p:pic>
          <p:nvPicPr>
            <p:cNvPr id="7183" name="Picture 29" descr="바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092"/>
              <a:ext cx="2041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12" y="2190"/>
              <a:ext cx="830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 용어 정의</a:t>
              </a:r>
            </a:p>
          </p:txBody>
        </p:sp>
      </p:grpSp>
      <p:sp>
        <p:nvSpPr>
          <p:cNvPr id="7175" name="Rectangle 6"/>
          <p:cNvSpPr>
            <a:spLocks noChangeArrowheads="1"/>
          </p:cNvSpPr>
          <p:nvPr/>
        </p:nvSpPr>
        <p:spPr bwMode="gray">
          <a:xfrm>
            <a:off x="428625" y="1643063"/>
            <a:ext cx="8320088" cy="1357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멘토</a:t>
            </a:r>
            <a:r>
              <a:rPr kumimoji="0" lang="en-US" altLang="ko-KR" sz="2000"/>
              <a:t>, </a:t>
            </a:r>
            <a:r>
              <a:rPr kumimoji="0" lang="ko-KR" altLang="en-US" sz="2000"/>
              <a:t>프로테제 기업이 필요로 하는 분야를 자율의사에 따라 상호 협의하여 협약을 체결하도록 지원</a:t>
            </a:r>
            <a:endParaRPr kumimoji="0" lang="en-US" altLang="ko-KR" sz="2000"/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000"/>
              <a:t>협약체결</a:t>
            </a:r>
            <a:r>
              <a:rPr kumimoji="0" lang="en-US" altLang="ko-KR" sz="2000"/>
              <a:t>, </a:t>
            </a:r>
            <a:r>
              <a:rPr kumimoji="0" lang="ko-KR" altLang="en-US" sz="2000"/>
              <a:t>협약내용</a:t>
            </a:r>
            <a:r>
              <a:rPr kumimoji="0" lang="en-US" altLang="ko-KR" sz="2000"/>
              <a:t>, </a:t>
            </a:r>
            <a:r>
              <a:rPr kumimoji="0" lang="ko-KR" altLang="en-US" sz="2000"/>
              <a:t>협약 이행평가</a:t>
            </a:r>
            <a:r>
              <a:rPr kumimoji="0" lang="en-US" altLang="ko-KR" sz="2000"/>
              <a:t>, </a:t>
            </a:r>
            <a:r>
              <a:rPr kumimoji="0" lang="ko-KR" altLang="en-US" sz="2000"/>
              <a:t>인센티브 제공 등에 관한 절차와 방법 규정</a:t>
            </a:r>
            <a:endParaRPr kumimoji="0" lang="ko-KR" altLang="en-US" sz="2100"/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gray">
          <a:xfrm>
            <a:off x="38100" y="2500313"/>
            <a:ext cx="8748713" cy="642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latinLnBrk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endParaRPr kumimoji="0" lang="ko-KR" altLang="en-US" sz="2400"/>
          </a:p>
        </p:txBody>
      </p:sp>
      <p:sp>
        <p:nvSpPr>
          <p:cNvPr id="7177" name="Rectangle 6"/>
          <p:cNvSpPr>
            <a:spLocks noChangeArrowheads="1"/>
          </p:cNvSpPr>
          <p:nvPr/>
        </p:nvSpPr>
        <p:spPr bwMode="gray">
          <a:xfrm>
            <a:off x="357188" y="4143380"/>
            <a:ext cx="8429654" cy="11985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200" dirty="0" err="1">
                <a:solidFill>
                  <a:schemeClr val="hlink"/>
                </a:solidFill>
              </a:rPr>
              <a:t>멘토기업은</a:t>
            </a:r>
            <a:r>
              <a:rPr kumimoji="0" lang="en-US" altLang="ko-KR" sz="2200" dirty="0">
                <a:solidFill>
                  <a:schemeClr val="hlink"/>
                </a:solidFill>
              </a:rPr>
              <a:t>?</a:t>
            </a:r>
            <a:r>
              <a:rPr kumimoji="0" lang="ko-KR" altLang="en-US" sz="2200" dirty="0"/>
              <a:t> </a:t>
            </a:r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2000" dirty="0"/>
              <a:t>프로테제 기업에게 공사관리능력</a:t>
            </a:r>
            <a:r>
              <a:rPr kumimoji="0" lang="en-US" altLang="ko-KR" sz="2000" dirty="0"/>
              <a:t>, </a:t>
            </a:r>
            <a:r>
              <a:rPr kumimoji="0" lang="ko-KR" altLang="en-US" sz="2000" dirty="0"/>
              <a:t>경영전략 등을 지원하는 종합건설업 면허를 보유한 대형 건설업체</a:t>
            </a:r>
            <a:r>
              <a:rPr kumimoji="0" lang="en-US" altLang="ko-KR" sz="2000" dirty="0"/>
              <a:t>(1</a:t>
            </a:r>
            <a:r>
              <a:rPr kumimoji="0" lang="ko-KR" altLang="en-US" sz="2000" dirty="0"/>
              <a:t>등급업체</a:t>
            </a:r>
            <a:r>
              <a:rPr kumimoji="0" lang="en-US" altLang="ko-KR" sz="2000" dirty="0" smtClean="0"/>
              <a:t>) </a:t>
            </a:r>
            <a:r>
              <a:rPr kumimoji="0" lang="ko-KR" altLang="en-US" sz="2000" dirty="0" smtClean="0"/>
              <a:t>또는 조달청이 중소기업의 성장잠재력을 향상시킬 수 있다고 인정</a:t>
            </a:r>
            <a:endParaRPr kumimoji="0" lang="en-US" altLang="ko-KR" sz="2000" dirty="0"/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</a:pPr>
            <a:endParaRPr kumimoji="0" lang="en-US" altLang="ko-KR" sz="2000" dirty="0"/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endParaRPr kumimoji="0" lang="ko-KR" altLang="en-US" sz="2000" dirty="0"/>
          </a:p>
        </p:txBody>
      </p:sp>
      <p:sp>
        <p:nvSpPr>
          <p:cNvPr id="7178" name="Rectangle 6"/>
          <p:cNvSpPr>
            <a:spLocks noChangeArrowheads="1"/>
          </p:cNvSpPr>
          <p:nvPr/>
        </p:nvSpPr>
        <p:spPr bwMode="gray">
          <a:xfrm>
            <a:off x="357188" y="5500708"/>
            <a:ext cx="8748712" cy="928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3"/>
              </a:buBlip>
            </a:pPr>
            <a:r>
              <a:rPr kumimoji="0" lang="ko-KR" altLang="en-US" sz="2200" dirty="0">
                <a:solidFill>
                  <a:schemeClr val="hlink"/>
                </a:solidFill>
              </a:rPr>
              <a:t>프로테제 기업은</a:t>
            </a:r>
            <a:r>
              <a:rPr kumimoji="0" lang="en-US" altLang="ko-KR" sz="2200" dirty="0">
                <a:solidFill>
                  <a:schemeClr val="hlink"/>
                </a:solidFill>
              </a:rPr>
              <a:t>?</a:t>
            </a:r>
            <a:r>
              <a:rPr kumimoji="0" lang="ko-KR" altLang="en-US" sz="2200" dirty="0"/>
              <a:t> </a:t>
            </a:r>
          </a:p>
          <a:p>
            <a:pPr marL="709613" lvl="1" indent="-174625" algn="l" latinLnBrk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</a:pPr>
            <a:r>
              <a:rPr kumimoji="0" lang="ko-KR" altLang="en-US" sz="2000" dirty="0" err="1"/>
              <a:t>멘토</a:t>
            </a:r>
            <a:r>
              <a:rPr kumimoji="0" lang="ko-KR" altLang="en-US" sz="2000" dirty="0"/>
              <a:t> 기업의 지원을 받는 종합건설업 면허를 보유한 중소건설업체</a:t>
            </a:r>
            <a:r>
              <a:rPr kumimoji="0" lang="en-US" altLang="ko-KR" sz="2000" dirty="0"/>
              <a:t>(2</a:t>
            </a:r>
            <a:r>
              <a:rPr kumimoji="0" lang="ko-KR" altLang="en-US" sz="2000" dirty="0"/>
              <a:t>등급 이하</a:t>
            </a:r>
            <a:r>
              <a:rPr kumimoji="0" lang="en-US" altLang="ko-KR" sz="2000" dirty="0"/>
              <a:t>)</a:t>
            </a:r>
            <a:endParaRPr kumimoji="0"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협약서 작성에 관한 사항 </a:t>
            </a:r>
            <a:r>
              <a:rPr lang="en-US" altLang="ko-KR" dirty="0" smtClean="0"/>
              <a:t>(1)</a:t>
            </a:r>
            <a:endParaRPr lang="ko-KR" altLang="en-US" dirty="0" smtClean="0"/>
          </a:p>
        </p:txBody>
      </p:sp>
      <p:sp>
        <p:nvSpPr>
          <p:cNvPr id="8195" name="AutoShape 4"/>
          <p:cNvSpPr>
            <a:spLocks noChangeArrowheads="1"/>
          </p:cNvSpPr>
          <p:nvPr/>
        </p:nvSpPr>
        <p:spPr bwMode="auto">
          <a:xfrm>
            <a:off x="142875" y="857242"/>
            <a:ext cx="8715375" cy="1285874"/>
          </a:xfrm>
          <a:prstGeom prst="roundRect">
            <a:avLst>
              <a:gd name="adj" fmla="val 11542"/>
            </a:avLst>
          </a:prstGeom>
          <a:solidFill>
            <a:srgbClr val="161B42">
              <a:alpha val="58038"/>
            </a:srgbClr>
          </a:solidFill>
          <a:ln w="28575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gray">
          <a:xfrm>
            <a:off x="214313" y="952490"/>
            <a:ext cx="8501062" cy="1047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2"/>
              </a:buBlip>
            </a:pPr>
            <a:r>
              <a:rPr kumimoji="0" lang="ko-KR" altLang="en-US" sz="1800" dirty="0">
                <a:solidFill>
                  <a:schemeClr val="bg1"/>
                </a:solidFill>
              </a:rPr>
              <a:t>협약을 체결하는 기업은 상호 협의 하에 지원분야 </a:t>
            </a:r>
            <a:r>
              <a:rPr kumimoji="0" lang="en-US" altLang="ko-KR" sz="1800" dirty="0">
                <a:solidFill>
                  <a:schemeClr val="bg1"/>
                </a:solidFill>
              </a:rPr>
              <a:t>2</a:t>
            </a:r>
            <a:r>
              <a:rPr kumimoji="0" lang="ko-KR" altLang="en-US" sz="1800" dirty="0">
                <a:solidFill>
                  <a:schemeClr val="bg1"/>
                </a:solidFill>
              </a:rPr>
              <a:t>개 이상을 </a:t>
            </a:r>
            <a:r>
              <a:rPr kumimoji="0" lang="ko-KR" altLang="en-US" sz="1800" dirty="0" smtClean="0">
                <a:solidFill>
                  <a:schemeClr val="bg1"/>
                </a:solidFill>
              </a:rPr>
              <a:t>선정</a:t>
            </a:r>
            <a:endParaRPr kumimoji="0" lang="en-US" altLang="ko-KR" sz="1800" dirty="0" smtClean="0">
              <a:solidFill>
                <a:schemeClr val="bg1"/>
              </a:solidFill>
            </a:endParaRPr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2"/>
              </a:buBlip>
            </a:pPr>
            <a:endParaRPr kumimoji="0" lang="en-US" altLang="ko-KR" sz="1800" dirty="0">
              <a:solidFill>
                <a:schemeClr val="bg1"/>
              </a:solidFill>
            </a:endParaRPr>
          </a:p>
          <a:p>
            <a:pPr marL="355600" indent="-355600" algn="l" latinLnBrk="0">
              <a:spcBef>
                <a:spcPct val="20000"/>
              </a:spcBef>
              <a:buClr>
                <a:schemeClr val="hlink"/>
              </a:buClr>
              <a:buSzPct val="150000"/>
              <a:buFont typeface="Wingdings" pitchFamily="2" charset="2"/>
              <a:buBlip>
                <a:blip r:embed="rId2"/>
              </a:buBlip>
            </a:pPr>
            <a:r>
              <a:rPr kumimoji="0" lang="ko-KR" altLang="en-US" sz="1800" dirty="0">
                <a:solidFill>
                  <a:schemeClr val="bg1"/>
                </a:solidFill>
              </a:rPr>
              <a:t>지원분야에 대한 지원내용</a:t>
            </a:r>
            <a:r>
              <a:rPr kumimoji="0" lang="en-US" altLang="ko-KR" sz="1800" dirty="0">
                <a:solidFill>
                  <a:schemeClr val="bg1"/>
                </a:solidFill>
              </a:rPr>
              <a:t>, </a:t>
            </a:r>
            <a:r>
              <a:rPr kumimoji="0" lang="ko-KR" altLang="en-US" sz="1800" dirty="0">
                <a:solidFill>
                  <a:schemeClr val="bg1"/>
                </a:solidFill>
              </a:rPr>
              <a:t>성과 목표 등을 포함한 </a:t>
            </a:r>
            <a:r>
              <a:rPr kumimoji="0" lang="ko-KR" altLang="en-US" sz="1800" dirty="0" err="1">
                <a:solidFill>
                  <a:schemeClr val="bg1"/>
                </a:solidFill>
              </a:rPr>
              <a:t>협약서를</a:t>
            </a:r>
            <a:r>
              <a:rPr kumimoji="0" lang="ko-KR" altLang="en-US" sz="1800" dirty="0">
                <a:solidFill>
                  <a:schemeClr val="bg1"/>
                </a:solidFill>
              </a:rPr>
              <a:t> 조달청에 </a:t>
            </a:r>
            <a:r>
              <a:rPr kumimoji="0" lang="ko-KR" altLang="en-US" sz="1800" dirty="0" smtClean="0">
                <a:solidFill>
                  <a:schemeClr val="bg1"/>
                </a:solidFill>
              </a:rPr>
              <a:t>제출</a:t>
            </a:r>
            <a:endParaRPr kumimoji="0" lang="en-US" altLang="ko-KR" sz="1800" dirty="0">
              <a:solidFill>
                <a:schemeClr val="bg1"/>
              </a:solidFill>
            </a:endParaRP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307975" y="2428868"/>
            <a:ext cx="8512175" cy="4071966"/>
          </a:xfrm>
          <a:prstGeom prst="roundRect">
            <a:avLst>
              <a:gd name="adj" fmla="val 4981"/>
            </a:avLst>
          </a:prstGeom>
          <a:solidFill>
            <a:srgbClr val="FFFFFF">
              <a:alpha val="29019"/>
            </a:srgbClr>
          </a:solidFill>
          <a:ln w="3175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8" name="Group 32"/>
          <p:cNvGrpSpPr>
            <a:grpSpLocks/>
          </p:cNvGrpSpPr>
          <p:nvPr/>
        </p:nvGrpSpPr>
        <p:grpSpPr bwMode="auto">
          <a:xfrm>
            <a:off x="395288" y="2632001"/>
            <a:ext cx="8343900" cy="3725956"/>
            <a:chOff x="249" y="2643"/>
            <a:chExt cx="5256" cy="1555"/>
          </a:xfrm>
        </p:grpSpPr>
        <p:sp>
          <p:nvSpPr>
            <p:cNvPr id="39" name="AutoShape 33"/>
            <p:cNvSpPr>
              <a:spLocks noChangeArrowheads="1"/>
            </p:cNvSpPr>
            <p:nvPr/>
          </p:nvSpPr>
          <p:spPr bwMode="auto">
            <a:xfrm>
              <a:off x="272" y="2754"/>
              <a:ext cx="5233" cy="1444"/>
            </a:xfrm>
            <a:prstGeom prst="roundRect">
              <a:avLst>
                <a:gd name="adj" fmla="val 4750"/>
              </a:avLst>
            </a:pr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DDDDDD">
                    <a:alpha val="81000"/>
                  </a:srgbClr>
                </a:gs>
              </a:gsLst>
              <a:lin ang="5400000" scaled="1"/>
            </a:gradFill>
            <a:ln w="127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40" name="AutoShape 34"/>
            <p:cNvSpPr>
              <a:spLocks noChangeArrowheads="1"/>
            </p:cNvSpPr>
            <p:nvPr/>
          </p:nvSpPr>
          <p:spPr bwMode="auto">
            <a:xfrm>
              <a:off x="286" y="2775"/>
              <a:ext cx="5208" cy="440"/>
            </a:xfrm>
            <a:prstGeom prst="roundRect">
              <a:avLst>
                <a:gd name="adj" fmla="val 22648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94118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41" name="Picture 41" descr="바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9" y="2643"/>
              <a:ext cx="2091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</p:pic>
        <p:sp>
          <p:nvSpPr>
            <p:cNvPr id="42" name="Text Box 42"/>
            <p:cNvSpPr txBox="1">
              <a:spLocks noChangeArrowheads="1"/>
            </p:cNvSpPr>
            <p:nvPr/>
          </p:nvSpPr>
          <p:spPr bwMode="auto">
            <a:xfrm>
              <a:off x="400" y="2649"/>
              <a:ext cx="1363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ko-KR" altLang="en-US" sz="2200" dirty="0" smtClean="0">
                  <a:solidFill>
                    <a:srgbClr val="FFFF99"/>
                  </a:solidFill>
                </a:rPr>
                <a:t>협약서 주요 내용</a:t>
              </a:r>
              <a:endParaRPr lang="ko-KR" altLang="en-US" sz="2200" dirty="0">
                <a:solidFill>
                  <a:srgbClr val="FFFF99"/>
                </a:solidFill>
              </a:endParaRPr>
            </a:p>
          </p:txBody>
        </p:sp>
      </p:grp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500034" y="3327314"/>
            <a:ext cx="8358246" cy="275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700"/>
              </a:spcBef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협약 당사자 간의 동등한 협약체결 이행과 법규 준수를 위한 사항</a:t>
            </a:r>
          </a:p>
          <a:p>
            <a:pPr algn="l">
              <a:lnSpc>
                <a:spcPct val="150000"/>
              </a:lnSpc>
              <a:spcBef>
                <a:spcPts val="700"/>
              </a:spcBef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ko-KR" altLang="en-US" sz="2000" dirty="0" err="1" smtClean="0">
                <a:solidFill>
                  <a:srgbClr val="000000"/>
                </a:solidFill>
                <a:latin typeface="Arial"/>
              </a:rPr>
              <a:t>멘토의</a:t>
            </a: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프로테제 기업 지원분야</a:t>
            </a:r>
            <a:r>
              <a:rPr lang="en-US" altLang="ko-KR" sz="20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지원 사유</a:t>
            </a:r>
          </a:p>
          <a:p>
            <a:pPr algn="l">
              <a:lnSpc>
                <a:spcPct val="150000"/>
              </a:lnSpc>
              <a:spcBef>
                <a:spcPts val="700"/>
              </a:spcBef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단계별 지원내용</a:t>
            </a:r>
            <a:r>
              <a:rPr lang="en-US" altLang="ko-KR" sz="20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성과목표</a:t>
            </a:r>
          </a:p>
          <a:p>
            <a:pPr algn="l">
              <a:lnSpc>
                <a:spcPct val="150000"/>
              </a:lnSpc>
              <a:spcBef>
                <a:spcPts val="700"/>
              </a:spcBef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협약관련 운영규정 준수</a:t>
            </a:r>
            <a:r>
              <a:rPr lang="en-US" altLang="ko-KR" sz="20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협약내용 및 평가자료의 조달청 제출</a:t>
            </a:r>
          </a:p>
          <a:p>
            <a:pPr algn="l">
              <a:lnSpc>
                <a:spcPct val="150000"/>
              </a:lnSpc>
              <a:spcBef>
                <a:spcPts val="700"/>
              </a:spcBef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2000" dirty="0" smtClean="0">
                <a:solidFill>
                  <a:srgbClr val="000000"/>
                </a:solidFill>
                <a:latin typeface="Arial"/>
              </a:rPr>
              <a:t> 기타 포함될 필요가 있다고 인정되는 내용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협약서 작성에 관한 사항 </a:t>
            </a:r>
            <a:r>
              <a:rPr lang="en-US" altLang="ko-KR" dirty="0" smtClean="0"/>
              <a:t>(2)</a:t>
            </a:r>
            <a:endParaRPr lang="ko-KR" altLang="en-US" dirty="0" smtClean="0"/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4768850" y="1071546"/>
            <a:ext cx="4094163" cy="2571768"/>
            <a:chOff x="2925" y="938"/>
            <a:chExt cx="2579" cy="1350"/>
          </a:xfrm>
        </p:grpSpPr>
        <p:sp>
          <p:nvSpPr>
            <p:cNvPr id="8223" name="AutoShape 24"/>
            <p:cNvSpPr>
              <a:spLocks noChangeArrowheads="1"/>
            </p:cNvSpPr>
            <p:nvPr/>
          </p:nvSpPr>
          <p:spPr bwMode="auto">
            <a:xfrm>
              <a:off x="2925" y="1075"/>
              <a:ext cx="2579" cy="1213"/>
            </a:xfrm>
            <a:prstGeom prst="roundRect">
              <a:avLst>
                <a:gd name="adj" fmla="val 3000"/>
              </a:avLst>
            </a:prstGeom>
            <a:gradFill rotWithShape="1">
              <a:gsLst>
                <a:gs pos="0">
                  <a:schemeClr val="bg1">
                    <a:alpha val="53998"/>
                  </a:schemeClr>
                </a:gs>
                <a:gs pos="100000">
                  <a:srgbClr val="D4D4D4">
                    <a:alpha val="67000"/>
                  </a:srgbClr>
                </a:gs>
              </a:gsLst>
              <a:lin ang="5400000" scaled="1"/>
            </a:gradFill>
            <a:ln w="19050" algn="ctr">
              <a:solidFill>
                <a:srgbClr val="808080">
                  <a:alpha val="52940"/>
                </a:srgbClr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pPr algn="l"/>
              <a:endParaRPr lang="en-US" altLang="ko-KR" sz="2000"/>
            </a:p>
          </p:txBody>
        </p:sp>
        <p:pic>
          <p:nvPicPr>
            <p:cNvPr id="8225" name="Picture 30" descr="바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6" y="938"/>
              <a:ext cx="189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 Box 31"/>
            <p:cNvSpPr txBox="1">
              <a:spLocks noChangeArrowheads="1"/>
            </p:cNvSpPr>
            <p:nvPr/>
          </p:nvSpPr>
          <p:spPr bwMode="auto">
            <a:xfrm>
              <a:off x="3779" y="962"/>
              <a:ext cx="82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협약기간</a:t>
              </a:r>
              <a:endParaRPr lang="ko-KR" altLang="ko-KR" sz="2200" dirty="0">
                <a:solidFill>
                  <a:srgbClr val="FFFF99"/>
                </a:solidFill>
              </a:endParaRPr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4786313" y="3786190"/>
            <a:ext cx="4094162" cy="2786082"/>
            <a:chOff x="2925" y="2482"/>
            <a:chExt cx="2579" cy="1403"/>
          </a:xfrm>
        </p:grpSpPr>
        <p:sp>
          <p:nvSpPr>
            <p:cNvPr id="8213" name="AutoShape 33"/>
            <p:cNvSpPr>
              <a:spLocks noChangeArrowheads="1"/>
            </p:cNvSpPr>
            <p:nvPr/>
          </p:nvSpPr>
          <p:spPr bwMode="auto">
            <a:xfrm>
              <a:off x="2925" y="2623"/>
              <a:ext cx="2579" cy="1262"/>
            </a:xfrm>
            <a:prstGeom prst="roundRect">
              <a:avLst>
                <a:gd name="adj" fmla="val 3000"/>
              </a:avLst>
            </a:prstGeom>
            <a:gradFill rotWithShape="1">
              <a:gsLst>
                <a:gs pos="0">
                  <a:schemeClr val="bg1">
                    <a:alpha val="53998"/>
                  </a:schemeClr>
                </a:gs>
                <a:gs pos="100000">
                  <a:srgbClr val="D4D4D4">
                    <a:alpha val="67000"/>
                  </a:srgbClr>
                </a:gs>
              </a:gsLst>
              <a:lin ang="5400000" scaled="1"/>
            </a:gradFill>
            <a:ln w="19050" algn="ctr">
              <a:solidFill>
                <a:srgbClr val="808080">
                  <a:alpha val="52940"/>
                </a:srgbClr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pPr algn="l"/>
              <a:endParaRPr lang="en-US" altLang="ko-KR" sz="2000"/>
            </a:p>
          </p:txBody>
        </p:sp>
        <p:pic>
          <p:nvPicPr>
            <p:cNvPr id="8214" name="Picture 35" descr="바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55" y="2482"/>
              <a:ext cx="19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" name="Text Box 36"/>
            <p:cNvSpPr txBox="1">
              <a:spLocks noChangeArrowheads="1"/>
            </p:cNvSpPr>
            <p:nvPr/>
          </p:nvSpPr>
          <p:spPr bwMode="auto">
            <a:xfrm>
              <a:off x="3735" y="2506"/>
              <a:ext cx="1302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상호 지원 분야</a:t>
              </a: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214313" y="1087421"/>
            <a:ext cx="4429125" cy="2552718"/>
            <a:chOff x="250" y="938"/>
            <a:chExt cx="2790" cy="1340"/>
          </a:xfrm>
        </p:grpSpPr>
        <p:sp>
          <p:nvSpPr>
            <p:cNvPr id="8208" name="AutoShape 44"/>
            <p:cNvSpPr>
              <a:spLocks noChangeArrowheads="1"/>
            </p:cNvSpPr>
            <p:nvPr/>
          </p:nvSpPr>
          <p:spPr bwMode="auto">
            <a:xfrm>
              <a:off x="250" y="1071"/>
              <a:ext cx="2790" cy="1207"/>
            </a:xfrm>
            <a:prstGeom prst="roundRect">
              <a:avLst>
                <a:gd name="adj" fmla="val 3000"/>
              </a:avLst>
            </a:prstGeom>
            <a:gradFill rotWithShape="1">
              <a:gsLst>
                <a:gs pos="0">
                  <a:schemeClr val="bg1">
                    <a:alpha val="53998"/>
                  </a:schemeClr>
                </a:gs>
                <a:gs pos="100000">
                  <a:srgbClr val="D4D4D4">
                    <a:alpha val="67000"/>
                  </a:srgbClr>
                </a:gs>
              </a:gsLst>
              <a:lin ang="5400000" scaled="1"/>
            </a:gradFill>
            <a:ln w="19050" algn="ctr">
              <a:solidFill>
                <a:srgbClr val="808080">
                  <a:alpha val="52940"/>
                </a:srgbClr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pPr algn="l"/>
              <a:endParaRPr lang="en-US" altLang="ko-KR" sz="2000"/>
            </a:p>
          </p:txBody>
        </p:sp>
        <p:pic>
          <p:nvPicPr>
            <p:cNvPr id="8211" name="Picture 48" descr="바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4" y="938"/>
              <a:ext cx="131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Text Box 49"/>
            <p:cNvSpPr txBox="1">
              <a:spLocks noChangeArrowheads="1"/>
            </p:cNvSpPr>
            <p:nvPr/>
          </p:nvSpPr>
          <p:spPr bwMode="auto">
            <a:xfrm>
              <a:off x="331" y="965"/>
              <a:ext cx="106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ko-KR" altLang="en-US" sz="2200" dirty="0">
                  <a:solidFill>
                    <a:srgbClr val="FFFF99"/>
                  </a:solidFill>
                  <a:sym typeface="Wingdings 2" pitchFamily="18" charset="2"/>
                </a:rPr>
                <a:t>협약서 작성</a:t>
              </a:r>
            </a:p>
          </p:txBody>
        </p:sp>
      </p:grp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215900" y="3786190"/>
            <a:ext cx="4427538" cy="2786082"/>
            <a:chOff x="250" y="2482"/>
            <a:chExt cx="2789" cy="1403"/>
          </a:xfrm>
        </p:grpSpPr>
        <p:sp>
          <p:nvSpPr>
            <p:cNvPr id="8203" name="AutoShape 15"/>
            <p:cNvSpPr>
              <a:spLocks noChangeArrowheads="1"/>
            </p:cNvSpPr>
            <p:nvPr/>
          </p:nvSpPr>
          <p:spPr bwMode="auto">
            <a:xfrm>
              <a:off x="250" y="2619"/>
              <a:ext cx="2789" cy="1266"/>
            </a:xfrm>
            <a:prstGeom prst="roundRect">
              <a:avLst>
                <a:gd name="adj" fmla="val 3000"/>
              </a:avLst>
            </a:prstGeom>
            <a:gradFill rotWithShape="1">
              <a:gsLst>
                <a:gs pos="0">
                  <a:schemeClr val="bg1">
                    <a:alpha val="53998"/>
                  </a:schemeClr>
                </a:gs>
                <a:gs pos="100000">
                  <a:srgbClr val="D4D4D4">
                    <a:alpha val="67000"/>
                  </a:srgbClr>
                </a:gs>
              </a:gsLst>
              <a:lin ang="5400000" scaled="1"/>
            </a:gradFill>
            <a:ln w="19050" algn="ctr">
              <a:solidFill>
                <a:srgbClr val="808080">
                  <a:alpha val="52940"/>
                </a:srgbClr>
              </a:solidFill>
              <a:round/>
              <a:headEnd/>
              <a:tailEnd/>
            </a:ln>
          </p:spPr>
          <p:txBody>
            <a:bodyPr wrap="none" lIns="540000" anchor="ctr"/>
            <a:lstStyle/>
            <a:p>
              <a:pPr algn="l"/>
              <a:endParaRPr lang="en-US" altLang="ko-KR" sz="2000"/>
            </a:p>
          </p:txBody>
        </p:sp>
        <p:pic>
          <p:nvPicPr>
            <p:cNvPr id="8206" name="Picture 20" descr="바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4" y="2482"/>
              <a:ext cx="20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</p:pic>
        <p:sp>
          <p:nvSpPr>
            <p:cNvPr id="96" name="Text Box 57"/>
            <p:cNvSpPr txBox="1">
              <a:spLocks noChangeArrowheads="1"/>
            </p:cNvSpPr>
            <p:nvPr/>
          </p:nvSpPr>
          <p:spPr bwMode="auto">
            <a:xfrm>
              <a:off x="331" y="2515"/>
              <a:ext cx="2078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ko-KR" altLang="en-US" sz="2200" dirty="0">
                  <a:solidFill>
                    <a:srgbClr val="FFFF99"/>
                  </a:solidFill>
                </a:rPr>
                <a:t>협약당사자간 의무사항</a:t>
              </a:r>
              <a:endParaRPr lang="ko-KR" altLang="ko-KR" sz="2200" dirty="0">
                <a:solidFill>
                  <a:srgbClr val="FFFF99"/>
                </a:solidFill>
              </a:endParaRPr>
            </a:p>
          </p:txBody>
        </p:sp>
      </p:grpSp>
      <p:sp>
        <p:nvSpPr>
          <p:cNvPr id="8201" name="직사각형 96"/>
          <p:cNvSpPr>
            <a:spLocks noChangeArrowheads="1"/>
          </p:cNvSpPr>
          <p:nvPr/>
        </p:nvSpPr>
        <p:spPr bwMode="auto">
          <a:xfrm>
            <a:off x="285750" y="3214686"/>
            <a:ext cx="44291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ko-KR" dirty="0" smtClean="0">
                <a:solidFill>
                  <a:srgbClr val="800000"/>
                </a:solidFill>
                <a:latin typeface="Arial" pitchFamily="34" charset="0"/>
              </a:rPr>
              <a:t>*</a:t>
            </a:r>
            <a:r>
              <a:rPr lang="ko-KR" altLang="en-US" dirty="0" smtClean="0">
                <a:solidFill>
                  <a:srgbClr val="800000"/>
                </a:solidFill>
                <a:latin typeface="Arial" pitchFamily="34" charset="0"/>
              </a:rPr>
              <a:t> 계열회사 또는 자회사는 </a:t>
            </a:r>
            <a:r>
              <a:rPr lang="ko-KR" altLang="en-US" dirty="0">
                <a:solidFill>
                  <a:srgbClr val="800000"/>
                </a:solidFill>
                <a:latin typeface="Arial" pitchFamily="34" charset="0"/>
              </a:rPr>
              <a:t>체결 불가 </a:t>
            </a:r>
            <a:endParaRPr lang="en-US" altLang="ko-KR" dirty="0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8202" name="직사각형 97"/>
          <p:cNvSpPr>
            <a:spLocks noChangeArrowheads="1"/>
          </p:cNvSpPr>
          <p:nvPr/>
        </p:nvSpPr>
        <p:spPr bwMode="auto">
          <a:xfrm>
            <a:off x="189600" y="5429264"/>
            <a:ext cx="4500562" cy="78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ko-KR" dirty="0">
                <a:solidFill>
                  <a:srgbClr val="800000"/>
                </a:solidFill>
                <a:latin typeface="Arial" pitchFamily="34" charset="0"/>
              </a:rPr>
              <a:t>   * </a:t>
            </a:r>
            <a:r>
              <a:rPr lang="ko-KR" altLang="en-US" dirty="0" err="1">
                <a:solidFill>
                  <a:srgbClr val="800000"/>
                </a:solidFill>
                <a:latin typeface="Arial" pitchFamily="34" charset="0"/>
              </a:rPr>
              <a:t>멘토기업은</a:t>
            </a:r>
            <a:r>
              <a:rPr lang="ko-KR" altLang="en-US" dirty="0">
                <a:solidFill>
                  <a:srgbClr val="800000"/>
                </a:solidFill>
                <a:latin typeface="Arial" pitchFamily="34" charset="0"/>
              </a:rPr>
              <a:t> 프로테제 기업지원을 사유로 </a:t>
            </a:r>
            <a:endParaRPr lang="en-US" altLang="ko-KR" dirty="0">
              <a:solidFill>
                <a:srgbClr val="800000"/>
              </a:solidFill>
              <a:latin typeface="Arial" pitchFamily="34" charset="0"/>
            </a:endParaRPr>
          </a:p>
          <a:p>
            <a:pPr algn="l">
              <a:lnSpc>
                <a:spcPct val="150000"/>
              </a:lnSpc>
            </a:pPr>
            <a:r>
              <a:rPr lang="ko-KR" altLang="en-US" dirty="0">
                <a:solidFill>
                  <a:srgbClr val="800000"/>
                </a:solidFill>
                <a:latin typeface="Arial" pitchFamily="34" charset="0"/>
              </a:rPr>
              <a:t>      프로테제기업 경영에 간섭 불가</a:t>
            </a:r>
            <a:endParaRPr lang="en-US" altLang="ko-KR" dirty="0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06190" y="1643050"/>
            <a:ext cx="45720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err="1" smtClean="0">
                <a:solidFill>
                  <a:srgbClr val="000000"/>
                </a:solidFill>
                <a:latin typeface="Arial"/>
              </a:rPr>
              <a:t>멘토기업은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최대 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5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개의 프로테제 기업과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  <a:p>
            <a:pPr algn="l">
              <a:lnSpc>
                <a:spcPct val="150000"/>
              </a:lnSpc>
              <a:buSzPct val="75000"/>
              <a:defRPr/>
            </a:pP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협약 체결 가능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4786314" y="1714488"/>
            <a:ext cx="414340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원칙적으로 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년 이상</a:t>
            </a:r>
            <a:endParaRPr lang="ko-KR" altLang="en-US" sz="1800" dirty="0"/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206190" y="4500570"/>
            <a:ext cx="45720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협약당사자는 신의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성실의 원칙을 바탕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  <a:p>
            <a:pPr algn="l">
              <a:lnSpc>
                <a:spcPct val="150000"/>
              </a:lnSpc>
              <a:buSzPct val="75000"/>
              <a:defRPr/>
            </a:pP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  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으로 협약 내용 이행</a:t>
            </a:r>
            <a:endParaRPr lang="ko-KR" altLang="en-US" sz="1800" dirty="0"/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4786314" y="4448312"/>
            <a:ext cx="4143404" cy="211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공사관리능력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공정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품질관리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경영전략 수립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경영컨설팅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전문화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기술개발 능력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전문기술 지원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재무관리 능력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원가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ko-KR" altLang="en-US" sz="1800" dirty="0" err="1" smtClean="0">
                <a:solidFill>
                  <a:srgbClr val="000000"/>
                </a:solidFill>
                <a:latin typeface="Arial"/>
              </a:rPr>
              <a:t>리스크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관리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기타 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4786314" y="2206789"/>
            <a:ext cx="41434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err="1" smtClean="0">
                <a:solidFill>
                  <a:srgbClr val="000000"/>
                </a:solidFill>
                <a:latin typeface="Arial"/>
              </a:rPr>
              <a:t>기간내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협약내용 및 기간 변경 가능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기간이 만료되면 협약이 자동 종료</a:t>
            </a:r>
            <a:endParaRPr lang="ko-KR" altLang="en-US" sz="1800" dirty="0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214282" y="2428868"/>
            <a:ext cx="45720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SzPct val="75000"/>
              <a:buFontTx/>
              <a:buBlip>
                <a:blip r:embed="rId4"/>
              </a:buBlip>
              <a:defRPr/>
            </a:pPr>
            <a:r>
              <a:rPr lang="en-US" altLang="ko-KR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프로테제기업은 최대 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개의 </a:t>
            </a:r>
            <a:r>
              <a:rPr lang="ko-KR" altLang="en-US" sz="1800" dirty="0" err="1" smtClean="0">
                <a:solidFill>
                  <a:srgbClr val="000000"/>
                </a:solidFill>
                <a:latin typeface="Arial"/>
              </a:rPr>
              <a:t>멘토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기업과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  <a:p>
            <a:pPr algn="l">
              <a:lnSpc>
                <a:spcPct val="150000"/>
              </a:lnSpc>
              <a:buSzPct val="75000"/>
              <a:defRPr/>
            </a:pPr>
            <a:r>
              <a:rPr lang="en-US" altLang="ko-KR" sz="1800" dirty="0" smtClean="0">
                <a:solidFill>
                  <a:srgbClr val="000000"/>
                </a:solidFill>
                <a:latin typeface="Arial"/>
              </a:rPr>
              <a:t>  </a:t>
            </a:r>
            <a:r>
              <a:rPr lang="ko-KR" altLang="en-US" sz="1800" dirty="0" smtClean="0">
                <a:solidFill>
                  <a:srgbClr val="000000"/>
                </a:solidFill>
                <a:latin typeface="Arial"/>
              </a:rPr>
              <a:t> 협약 체결 가능</a:t>
            </a:r>
            <a:endParaRPr lang="en-US" altLang="ko-KR" sz="1800" dirty="0" smtClean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HY헤드라인M"/>
        <a:ea typeface="HY헤드라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6785</TotalTime>
  <Words>955</Words>
  <Application>Microsoft Office PowerPoint</Application>
  <PresentationFormat>화면 슬라이드 쇼(4:3)</PresentationFormat>
  <Paragraphs>247</Paragraphs>
  <Slides>21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기본 디자인</vt:lpstr>
      <vt:lpstr>PowerPoint 프레젠테이션</vt:lpstr>
      <vt:lpstr>PowerPoint 프레젠테이션</vt:lpstr>
      <vt:lpstr>PowerPoint 프레젠테이션</vt:lpstr>
      <vt:lpstr>추진배경</vt:lpstr>
      <vt:lpstr>추진배경</vt:lpstr>
      <vt:lpstr>PowerPoint 프레젠테이션</vt:lpstr>
      <vt:lpstr>목적 및 정의</vt:lpstr>
      <vt:lpstr>협약서 작성에 관한 사항 (1)</vt:lpstr>
      <vt:lpstr>협약서 작성에 관한 사항 (2)</vt:lpstr>
      <vt:lpstr>협약서 작성에 관한 사항 (3)</vt:lpstr>
      <vt:lpstr>협약이행 평가 (1)</vt:lpstr>
      <vt:lpstr>협약이행 평가 (2)</vt:lpstr>
      <vt:lpstr>협약이행 평가 (3)</vt:lpstr>
      <vt:lpstr>협약이행 평가 (4)</vt:lpstr>
      <vt:lpstr>인센티브 제공 기준</vt:lpstr>
      <vt:lpstr>기타 행정사항 (1)</vt:lpstr>
      <vt:lpstr>기타 행정사항 (2)</vt:lpstr>
      <vt:lpstr>PowerPoint 프레젠테이션</vt:lpstr>
      <vt:lpstr>프로그램 신청절차</vt:lpstr>
      <vt:lpstr>PowerPoint 프레젠테이션</vt:lpstr>
      <vt:lpstr>PowerPoint 프레젠테이션</vt:lpstr>
    </vt:vector>
  </TitlesOfParts>
  <Company>Fusion 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CAK</dc:creator>
  <cp:lastModifiedBy>CAK</cp:lastModifiedBy>
  <cp:revision>859</cp:revision>
  <dcterms:created xsi:type="dcterms:W3CDTF">2006-05-19T02:48:56Z</dcterms:created>
  <dcterms:modified xsi:type="dcterms:W3CDTF">2018-04-09T05:43:37Z</dcterms:modified>
</cp:coreProperties>
</file>