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0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3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4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5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6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8.xml" ContentType="application/vnd.openxmlformats-officedocument.theme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9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38" r:id="rId7"/>
    <p:sldMasterId id="2147483751" r:id="rId8"/>
    <p:sldMasterId id="2147483764" r:id="rId9"/>
    <p:sldMasterId id="2147483777" r:id="rId10"/>
    <p:sldMasterId id="2147483790" r:id="rId11"/>
    <p:sldMasterId id="2147483803" r:id="rId12"/>
    <p:sldMasterId id="2147483816" r:id="rId13"/>
    <p:sldMasterId id="2147483829" r:id="rId14"/>
    <p:sldMasterId id="2147483842" r:id="rId15"/>
    <p:sldMasterId id="2147483855" r:id="rId16"/>
    <p:sldMasterId id="2147483868" r:id="rId17"/>
    <p:sldMasterId id="2147483881" r:id="rId18"/>
    <p:sldMasterId id="2147483894" r:id="rId19"/>
    <p:sldMasterId id="2147483907" r:id="rId20"/>
  </p:sldMasterIdLst>
  <p:notesMasterIdLst>
    <p:notesMasterId r:id="rId47"/>
  </p:notesMasterIdLst>
  <p:sldIdLst>
    <p:sldId id="282" r:id="rId21"/>
    <p:sldId id="283" r:id="rId22"/>
    <p:sldId id="257" r:id="rId23"/>
    <p:sldId id="258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0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0" r:id="rId45"/>
    <p:sldId id="284" r:id="rId4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66"/>
    <a:srgbClr val="273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8" autoAdjust="0"/>
    <p:restoredTop sz="94560" autoAdjust="0"/>
  </p:normalViewPr>
  <p:slideViewPr>
    <p:cSldViewPr>
      <p:cViewPr>
        <p:scale>
          <a:sx n="100" d="100"/>
          <a:sy n="100" d="100"/>
        </p:scale>
        <p:origin x="-2430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slide" Target="slides/slide25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AF21CD-AADC-4671-B627-7BD96F875FE4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F198529-5C3E-4C54-813A-8B5F4FE1B54D}">
      <dgm:prSet phldrT="[텍스트]" custT="1"/>
      <dgm:spPr/>
      <dgm:t>
        <a:bodyPr/>
        <a:lstStyle/>
        <a:p>
          <a:pPr latinLnBrk="1"/>
          <a:r>
            <a:rPr lang="ko-KR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자기공사</a:t>
          </a:r>
          <a:endParaRPr lang="en-US" altLang="ko-KR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en-US" altLang="ko-K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발주자겸시공자</a:t>
          </a:r>
          <a:r>
            <a:rPr lang="en-US" altLang="ko-K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)(A)</a:t>
          </a:r>
        </a:p>
        <a:p>
          <a:pPr latinLnBrk="1"/>
          <a:r>
            <a:rPr lang="ko-KR" altLang="en-US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원도급공사</a:t>
          </a:r>
          <a:r>
            <a:rPr lang="en-US" altLang="ko-K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(B)</a:t>
          </a:r>
          <a:endParaRPr lang="ko-KR" altLang="en-U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33C86C8F-D30A-44C3-96D7-DC3767EB4B78}" type="parTrans" cxnId="{FEF9087B-1E9F-460B-BA8F-50118CD7455B}">
      <dgm:prSet/>
      <dgm:spPr/>
      <dgm:t>
        <a:bodyPr/>
        <a:lstStyle/>
        <a:p>
          <a:pPr latinLnBrk="1"/>
          <a:endParaRPr lang="ko-KR" altLang="en-US"/>
        </a:p>
      </dgm:t>
    </dgm:pt>
    <dgm:pt modelId="{C3B645A8-6999-4A16-9AD8-70564FB85BC4}" type="sibTrans" cxnId="{FEF9087B-1E9F-460B-BA8F-50118CD7455B}">
      <dgm:prSet/>
      <dgm:spPr/>
      <dgm:t>
        <a:bodyPr/>
        <a:lstStyle/>
        <a:p>
          <a:pPr latinLnBrk="1"/>
          <a:endParaRPr lang="ko-KR" altLang="en-US"/>
        </a:p>
      </dgm:t>
    </dgm:pt>
    <dgm:pt modelId="{A9E787BC-4A77-479C-ABED-B34568F67A73}" type="pres">
      <dgm:prSet presAssocID="{40AF21CD-AADC-4671-B627-7BD96F875FE4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EA21E01-0A88-4618-B7F9-DA179A359777}" type="pres">
      <dgm:prSet presAssocID="{40AF21CD-AADC-4671-B627-7BD96F875FE4}" presName="comp1" presStyleCnt="0"/>
      <dgm:spPr/>
      <dgm:t>
        <a:bodyPr/>
        <a:lstStyle/>
        <a:p>
          <a:pPr latinLnBrk="1"/>
          <a:endParaRPr lang="ko-KR" altLang="en-US"/>
        </a:p>
      </dgm:t>
    </dgm:pt>
    <dgm:pt modelId="{261839A4-E748-4670-B8D1-E6F9FCA8100B}" type="pres">
      <dgm:prSet presAssocID="{40AF21CD-AADC-4671-B627-7BD96F875FE4}" presName="circle1" presStyleLbl="node1" presStyleIdx="0" presStyleCnt="1" custScaleX="114572" custLinFactNeighborX="-62509"/>
      <dgm:spPr/>
      <dgm:t>
        <a:bodyPr/>
        <a:lstStyle/>
        <a:p>
          <a:pPr latinLnBrk="1"/>
          <a:endParaRPr lang="ko-KR" altLang="en-US"/>
        </a:p>
      </dgm:t>
    </dgm:pt>
    <dgm:pt modelId="{6D587468-E9FB-4FE2-B570-A5073A4B63E8}" type="pres">
      <dgm:prSet presAssocID="{40AF21CD-AADC-4671-B627-7BD96F875FE4}" presName="c1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0AE8749-7F24-44F8-A1D2-2813551C95F9}" type="presOf" srcId="{40AF21CD-AADC-4671-B627-7BD96F875FE4}" destId="{A9E787BC-4A77-479C-ABED-B34568F67A73}" srcOrd="0" destOrd="0" presId="urn:microsoft.com/office/officeart/2005/8/layout/venn2"/>
    <dgm:cxn modelId="{FEF9087B-1E9F-460B-BA8F-50118CD7455B}" srcId="{40AF21CD-AADC-4671-B627-7BD96F875FE4}" destId="{CF198529-5C3E-4C54-813A-8B5F4FE1B54D}" srcOrd="0" destOrd="0" parTransId="{33C86C8F-D30A-44C3-96D7-DC3767EB4B78}" sibTransId="{C3B645A8-6999-4A16-9AD8-70564FB85BC4}"/>
    <dgm:cxn modelId="{EF3D989C-B6D7-4C07-81B7-DBD5A4BA73A9}" type="presOf" srcId="{CF198529-5C3E-4C54-813A-8B5F4FE1B54D}" destId="{261839A4-E748-4670-B8D1-E6F9FCA8100B}" srcOrd="0" destOrd="0" presId="urn:microsoft.com/office/officeart/2005/8/layout/venn2"/>
    <dgm:cxn modelId="{2802C8CD-650B-4011-895C-BC077661C459}" type="presOf" srcId="{CF198529-5C3E-4C54-813A-8B5F4FE1B54D}" destId="{6D587468-E9FB-4FE2-B570-A5073A4B63E8}" srcOrd="1" destOrd="0" presId="urn:microsoft.com/office/officeart/2005/8/layout/venn2"/>
    <dgm:cxn modelId="{DE97614F-55B7-45EB-A1B0-D2CF7C8B416F}" type="presParOf" srcId="{A9E787BC-4A77-479C-ABED-B34568F67A73}" destId="{AEA21E01-0A88-4618-B7F9-DA179A359777}" srcOrd="0" destOrd="0" presId="urn:microsoft.com/office/officeart/2005/8/layout/venn2"/>
    <dgm:cxn modelId="{67226388-4C80-479D-90E9-C8219FA1077A}" type="presParOf" srcId="{AEA21E01-0A88-4618-B7F9-DA179A359777}" destId="{261839A4-E748-4670-B8D1-E6F9FCA8100B}" srcOrd="0" destOrd="0" presId="urn:microsoft.com/office/officeart/2005/8/layout/venn2"/>
    <dgm:cxn modelId="{37CB8A78-8FC2-4DB4-9732-5A6640D3DB0A}" type="presParOf" srcId="{AEA21E01-0A88-4618-B7F9-DA179A359777}" destId="{6D587468-E9FB-4FE2-B570-A5073A4B63E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88AD4A-9786-44F6-BB20-14A31690B14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89FAB11-41F1-4DDC-9BEE-CA180BAC1ABB}">
      <dgm:prSet phldrT="[텍스트]" custT="1"/>
      <dgm:spPr>
        <a:solidFill>
          <a:schemeClr val="bg1">
            <a:alpha val="50000"/>
          </a:schemeClr>
        </a:solidFill>
        <a:effectLst/>
      </dgm:spPr>
      <dgm:t>
        <a:bodyPr/>
        <a:lstStyle/>
        <a:p>
          <a:pPr latinLnBrk="1"/>
          <a:r>
            <a:rPr lang="ko-KR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산재보험 보수총액</a:t>
          </a:r>
          <a:endParaRPr lang="en-US" altLang="ko-KR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ko-KR" altLang="en-US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사무</a:t>
          </a:r>
          <a:r>
            <a:rPr lang="en-US" altLang="ko-KR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내근</a:t>
          </a:r>
          <a:r>
            <a:rPr lang="en-US" altLang="ko-KR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  <a:r>
            <a:rPr lang="ko-KR" altLang="en-US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직원 보수</a:t>
          </a:r>
          <a:endParaRPr lang="ko-KR" altLang="en-U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5B912677-135D-45B1-8B0C-B57926DAEBE6}" type="parTrans" cxnId="{DC2C1EFD-1F7B-40CA-A3FC-12C0A2E2BD01}">
      <dgm:prSet/>
      <dgm:spPr/>
      <dgm:t>
        <a:bodyPr/>
        <a:lstStyle/>
        <a:p>
          <a:pPr latinLnBrk="1"/>
          <a:endParaRPr lang="ko-KR" altLang="en-US"/>
        </a:p>
      </dgm:t>
    </dgm:pt>
    <dgm:pt modelId="{FE167FDF-9882-4304-8E8A-FDA0FBFE2194}" type="sibTrans" cxnId="{DC2C1EFD-1F7B-40CA-A3FC-12C0A2E2BD01}">
      <dgm:prSet/>
      <dgm:spPr/>
      <dgm:t>
        <a:bodyPr/>
        <a:lstStyle/>
        <a:p>
          <a:pPr latinLnBrk="1"/>
          <a:endParaRPr lang="ko-KR" altLang="en-US"/>
        </a:p>
      </dgm:t>
    </dgm:pt>
    <dgm:pt modelId="{FFE82751-9C4A-42B6-A1B9-70744B474696}">
      <dgm:prSet phldrT="[텍스트]" custT="1"/>
      <dgm:spPr/>
      <dgm:t>
        <a:bodyPr/>
        <a:lstStyle/>
        <a:p>
          <a:pPr latinLnBrk="1"/>
          <a:r>
            <a:rPr lang="ko-KR" altLang="en-US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손익계산서상 전체 급여</a:t>
          </a:r>
          <a:endParaRPr lang="en-US" altLang="ko-KR" sz="15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en-US" altLang="ko-KR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임원급여</a:t>
          </a:r>
          <a:r>
            <a:rPr lang="en-US" altLang="ko-KR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직원급여 등 항목</a:t>
          </a:r>
          <a:r>
            <a:rPr lang="en-US" altLang="ko-KR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</a:p>
        <a:p>
          <a:pPr latinLnBrk="1"/>
          <a:r>
            <a:rPr lang="en-US" altLang="ko-KR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z="15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대표자 급여 제외</a:t>
          </a:r>
          <a:endParaRPr lang="ko-KR" altLang="en-US" sz="1500" dirty="0"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31BABC9F-8417-4A68-AC5B-079A6653FBE2}" type="parTrans" cxnId="{D189BDF3-5BCD-4F4B-B62D-14E65927AD36}">
      <dgm:prSet/>
      <dgm:spPr/>
      <dgm:t>
        <a:bodyPr/>
        <a:lstStyle/>
        <a:p>
          <a:pPr latinLnBrk="1"/>
          <a:endParaRPr lang="ko-KR" altLang="en-US"/>
        </a:p>
      </dgm:t>
    </dgm:pt>
    <dgm:pt modelId="{4BF0CD0A-9672-4EC2-B389-CC3ED0500709}" type="sibTrans" cxnId="{D189BDF3-5BCD-4F4B-B62D-14E65927AD36}">
      <dgm:prSet/>
      <dgm:spPr/>
      <dgm:t>
        <a:bodyPr/>
        <a:lstStyle/>
        <a:p>
          <a:pPr latinLnBrk="1"/>
          <a:endParaRPr lang="ko-KR" altLang="en-US"/>
        </a:p>
      </dgm:t>
    </dgm:pt>
    <dgm:pt modelId="{62B5E4DF-2CF8-470F-8FFE-CDC7B8388374}">
      <dgm:prSet phldrT="[텍스트]" custT="1"/>
      <dgm:spPr/>
      <dgm:t>
        <a:bodyPr/>
        <a:lstStyle/>
        <a:p>
          <a:pPr latinLnBrk="1"/>
          <a:r>
            <a:rPr lang="ko-KR" altLang="en-US" sz="150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본사 소속 현장근무자 보수는 </a:t>
          </a:r>
          <a:endParaRPr lang="en-US" altLang="ko-KR" sz="1500" smtClean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ko-KR" altLang="en-US" sz="150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건설현장으로 신고</a:t>
          </a:r>
          <a:endParaRPr lang="ko-KR" altLang="en-US" sz="1500" dirty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9B41D9A2-F0EE-4693-AA2B-44FC418C1C6D}" type="parTrans" cxnId="{B347DF31-C190-4D3E-8A99-944817A9A3D9}">
      <dgm:prSet/>
      <dgm:spPr/>
      <dgm:t>
        <a:bodyPr/>
        <a:lstStyle/>
        <a:p>
          <a:pPr latinLnBrk="1"/>
          <a:endParaRPr lang="ko-KR" altLang="en-US"/>
        </a:p>
      </dgm:t>
    </dgm:pt>
    <dgm:pt modelId="{B9AD4747-2DC2-49AD-A7E1-D15B806B371D}" type="sibTrans" cxnId="{B347DF31-C190-4D3E-8A99-944817A9A3D9}">
      <dgm:prSet/>
      <dgm:spPr/>
      <dgm:t>
        <a:bodyPr/>
        <a:lstStyle/>
        <a:p>
          <a:pPr latinLnBrk="1"/>
          <a:endParaRPr lang="ko-KR" altLang="en-US"/>
        </a:p>
      </dgm:t>
    </dgm:pt>
    <dgm:pt modelId="{DA40B87B-11EF-418A-A137-6D03DCEF75F8}">
      <dgm:prSet phldrT="[텍스트]" custT="1"/>
      <dgm:spPr>
        <a:solidFill>
          <a:schemeClr val="bg1">
            <a:alpha val="50000"/>
          </a:schemeClr>
        </a:solidFill>
        <a:effectLst/>
      </dgm:spPr>
      <dgm:t>
        <a:bodyPr/>
        <a:lstStyle/>
        <a:p>
          <a:pPr latinLnBrk="1"/>
          <a:r>
            <a:rPr lang="ko-KR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고용보험 보수총액</a:t>
          </a:r>
          <a:endParaRPr lang="en-US" altLang="ko-KR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ko-KR" altLang="en-US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소속 근로자 전체 보수</a:t>
          </a:r>
          <a:endParaRPr lang="ko-KR" altLang="en-U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BF2B3BC8-4BE8-43D3-8D9A-0DEF60BCF28E}" type="parTrans" cxnId="{CDBDFD9C-34FF-4CED-8B54-2D54F6E7BBCF}">
      <dgm:prSet/>
      <dgm:spPr/>
      <dgm:t>
        <a:bodyPr/>
        <a:lstStyle/>
        <a:p>
          <a:pPr latinLnBrk="1"/>
          <a:endParaRPr lang="ko-KR" altLang="en-US"/>
        </a:p>
      </dgm:t>
    </dgm:pt>
    <dgm:pt modelId="{2B85DC91-D659-4742-BAAF-EF97BDF5EADA}" type="sibTrans" cxnId="{CDBDFD9C-34FF-4CED-8B54-2D54F6E7BBCF}">
      <dgm:prSet/>
      <dgm:spPr/>
      <dgm:t>
        <a:bodyPr/>
        <a:lstStyle/>
        <a:p>
          <a:pPr latinLnBrk="1"/>
          <a:endParaRPr lang="ko-KR" altLang="en-US"/>
        </a:p>
      </dgm:t>
    </dgm:pt>
    <dgm:pt modelId="{79AA5ACC-42BE-4B9B-B000-58BF4C03A6DF}">
      <dgm:prSet phldrT="[텍스트]"/>
      <dgm:spPr/>
      <dgm:t>
        <a:bodyPr/>
        <a:lstStyle/>
        <a:p>
          <a:pPr latinLnBrk="1"/>
          <a:r>
            <a:rPr lang="ko-KR" altLang="en-US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손익계산서상 급여</a:t>
          </a:r>
          <a:r>
            <a:rPr lang="en-US" altLang="ko-KR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임원급여</a:t>
          </a:r>
          <a:r>
            <a:rPr lang="en-US" altLang="ko-KR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직원급여 등 항목</a:t>
          </a:r>
          <a:r>
            <a:rPr lang="en-US" altLang="ko-KR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</a:p>
        <a:p>
          <a:pPr latinLnBrk="1"/>
          <a:r>
            <a:rPr lang="en-US" altLang="ko-KR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대표자 급여 제외</a:t>
          </a:r>
          <a:endParaRPr lang="ko-KR" altLang="en-US" dirty="0"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582AA620-21D1-4067-87C6-4C79E04AC1E1}" type="parTrans" cxnId="{1345BDE9-04B9-4508-95E9-A972337AE90F}">
      <dgm:prSet/>
      <dgm:spPr/>
      <dgm:t>
        <a:bodyPr/>
        <a:lstStyle/>
        <a:p>
          <a:pPr latinLnBrk="1"/>
          <a:endParaRPr lang="ko-KR" altLang="en-US"/>
        </a:p>
      </dgm:t>
    </dgm:pt>
    <dgm:pt modelId="{E198B84B-9A0C-44D7-9DAA-8A71302037E0}" type="sibTrans" cxnId="{1345BDE9-04B9-4508-95E9-A972337AE90F}">
      <dgm:prSet/>
      <dgm:spPr/>
      <dgm:t>
        <a:bodyPr/>
        <a:lstStyle/>
        <a:p>
          <a:pPr latinLnBrk="1"/>
          <a:endParaRPr lang="ko-KR" altLang="en-US"/>
        </a:p>
      </dgm:t>
    </dgm:pt>
    <dgm:pt modelId="{60771FEB-BEA9-496A-892D-8CA7D6721CF5}">
      <dgm:prSet phldrT="[텍스트]" custT="1"/>
      <dgm:spPr/>
      <dgm:t>
        <a:bodyPr/>
        <a:lstStyle/>
        <a:p>
          <a:pPr latinLnBrk="1"/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원가명세서상 본사 소속 근로자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현장소장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기사 등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 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급여</a:t>
          </a:r>
          <a:endParaRPr lang="en-US" altLang="ko-KR" sz="11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z="1100" dirty="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현장 일용직 급여 제외</a:t>
          </a:r>
          <a:endParaRPr lang="en-US" altLang="ko-KR" sz="1100" dirty="0" smtClean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0AA55165-972D-4226-A86D-ED0B393FDAF2}" type="parTrans" cxnId="{AFBC7A0E-EA12-47D1-B5A6-109A3FB14BE8}">
      <dgm:prSet/>
      <dgm:spPr/>
      <dgm:t>
        <a:bodyPr/>
        <a:lstStyle/>
        <a:p>
          <a:pPr latinLnBrk="1"/>
          <a:endParaRPr lang="ko-KR" altLang="en-US"/>
        </a:p>
      </dgm:t>
    </dgm:pt>
    <dgm:pt modelId="{891C2D98-E813-4A1F-AB0B-04FC867C4536}" type="sibTrans" cxnId="{AFBC7A0E-EA12-47D1-B5A6-109A3FB14BE8}">
      <dgm:prSet/>
      <dgm:spPr/>
      <dgm:t>
        <a:bodyPr/>
        <a:lstStyle/>
        <a:p>
          <a:pPr latinLnBrk="1"/>
          <a:endParaRPr lang="ko-KR" altLang="en-US"/>
        </a:p>
      </dgm:t>
    </dgm:pt>
    <dgm:pt modelId="{4AFD068B-91C2-4D9C-B479-257D42A09338}">
      <dgm:prSet phldrT="[텍스트]" custT="1"/>
      <dgm:spPr/>
      <dgm:t>
        <a:bodyPr/>
        <a:lstStyle/>
        <a:p>
          <a:pPr latinLnBrk="1"/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만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65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세 이후 고용된 자의 보수총액은 실업급여보험료</a:t>
          </a:r>
          <a:endParaRPr lang="en-US" altLang="ko-KR" sz="11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산정대상 보수총액에서 제외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고용안정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·</a:t>
          </a:r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직업능력개발</a:t>
          </a:r>
          <a:endParaRPr lang="en-US" altLang="ko-KR" sz="11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atinLnBrk="1"/>
          <a:r>
            <a:rPr lang="ko-KR" altLang="en-US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사업 보험료 산정대상 보수총액에는 포함</a:t>
          </a:r>
          <a:r>
            <a:rPr lang="en-US" altLang="ko-KR" sz="11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  <a:endParaRPr lang="en-US" altLang="ko-KR" sz="1100" dirty="0" smtClean="0">
            <a:solidFill>
              <a:srgbClr val="FF0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DEB30C0E-FFA6-4FF5-A485-F50C4D9C948E}" type="parTrans" cxnId="{8FF6D512-D238-4F67-94E9-939449933BC9}">
      <dgm:prSet/>
      <dgm:spPr/>
      <dgm:t>
        <a:bodyPr/>
        <a:lstStyle/>
        <a:p>
          <a:pPr latinLnBrk="1"/>
          <a:endParaRPr lang="ko-KR" altLang="en-US"/>
        </a:p>
      </dgm:t>
    </dgm:pt>
    <dgm:pt modelId="{E39DE92C-ABCD-42EE-8CF2-74A3F69E0E9A}" type="sibTrans" cxnId="{8FF6D512-D238-4F67-94E9-939449933BC9}">
      <dgm:prSet/>
      <dgm:spPr/>
      <dgm:t>
        <a:bodyPr/>
        <a:lstStyle/>
        <a:p>
          <a:pPr latinLnBrk="1"/>
          <a:endParaRPr lang="ko-KR" altLang="en-US"/>
        </a:p>
      </dgm:t>
    </dgm:pt>
    <dgm:pt modelId="{D3755B5D-6305-4039-8DEE-B18B937D1E5D}" type="pres">
      <dgm:prSet presAssocID="{0388AD4A-9786-44F6-BB20-14A31690B14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A71B58-8B13-412D-8E9B-2C6CB54FF5F7}" type="pres">
      <dgm:prSet presAssocID="{389FAB11-41F1-4DDC-9BEE-CA180BAC1ABB}" presName="compNode" presStyleCnt="0"/>
      <dgm:spPr/>
      <dgm:t>
        <a:bodyPr/>
        <a:lstStyle/>
        <a:p>
          <a:pPr latinLnBrk="1"/>
          <a:endParaRPr lang="ko-KR" altLang="en-US"/>
        </a:p>
      </dgm:t>
    </dgm:pt>
    <dgm:pt modelId="{5EFCAC98-09FA-45E9-8DDD-0E7E55671C04}" type="pres">
      <dgm:prSet presAssocID="{389FAB11-41F1-4DDC-9BEE-CA180BAC1ABB}" presName="a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C37FB93C-45BC-4746-ADCF-8D82283E25D5}" type="pres">
      <dgm:prSet presAssocID="{389FAB11-41F1-4DDC-9BEE-CA180BAC1ABB}" presName="text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AD12E515-335C-4123-A0A5-1A1E4D2BFAEB}" type="pres">
      <dgm:prSet presAssocID="{389FAB11-41F1-4DDC-9BEE-CA180BAC1ABB}" presName="compChildNode" presStyleCnt="0"/>
      <dgm:spPr/>
      <dgm:t>
        <a:bodyPr/>
        <a:lstStyle/>
        <a:p>
          <a:pPr latinLnBrk="1"/>
          <a:endParaRPr lang="ko-KR" altLang="en-US"/>
        </a:p>
      </dgm:t>
    </dgm:pt>
    <dgm:pt modelId="{07078DAC-36AE-4FA5-8132-FF5DA9FD1E75}" type="pres">
      <dgm:prSet presAssocID="{389FAB11-41F1-4DDC-9BEE-CA180BAC1ABB}" presName="theInnerList" presStyleCnt="0"/>
      <dgm:spPr/>
      <dgm:t>
        <a:bodyPr/>
        <a:lstStyle/>
        <a:p>
          <a:pPr latinLnBrk="1"/>
          <a:endParaRPr lang="ko-KR" altLang="en-US"/>
        </a:p>
      </dgm:t>
    </dgm:pt>
    <dgm:pt modelId="{41D0FB27-7816-4825-BA6F-C09E038B5850}" type="pres">
      <dgm:prSet presAssocID="{FFE82751-9C4A-42B6-A1B9-70744B474696}" presName="childNode" presStyleLbl="node1" presStyleIdx="0" presStyleCnt="5" custScaleX="121000" custLinFactY="-2587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E838F89-4479-4434-85CC-107AAF209589}" type="pres">
      <dgm:prSet presAssocID="{FFE82751-9C4A-42B6-A1B9-70744B474696}" presName="aSpace2" presStyleCnt="0"/>
      <dgm:spPr/>
      <dgm:t>
        <a:bodyPr/>
        <a:lstStyle/>
        <a:p>
          <a:pPr latinLnBrk="1"/>
          <a:endParaRPr lang="ko-KR" altLang="en-US"/>
        </a:p>
      </dgm:t>
    </dgm:pt>
    <dgm:pt modelId="{64C33901-F8D1-48C0-A775-0B9FFAD5EB59}" type="pres">
      <dgm:prSet presAssocID="{62B5E4DF-2CF8-470F-8FFE-CDC7B8388374}" presName="childNode" presStyleLbl="node1" presStyleIdx="1" presStyleCnt="5" custScaleX="121000" custLinFactY="-2587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1E01D6-993E-49EC-8BC0-088F97685AB9}" type="pres">
      <dgm:prSet presAssocID="{389FAB11-41F1-4DDC-9BEE-CA180BAC1ABB}" presName="aSpace" presStyleCnt="0"/>
      <dgm:spPr/>
      <dgm:t>
        <a:bodyPr/>
        <a:lstStyle/>
        <a:p>
          <a:pPr latinLnBrk="1"/>
          <a:endParaRPr lang="ko-KR" altLang="en-US"/>
        </a:p>
      </dgm:t>
    </dgm:pt>
    <dgm:pt modelId="{4111C5D3-4276-4A5C-8726-3DA64793DEBC}" type="pres">
      <dgm:prSet presAssocID="{DA40B87B-11EF-418A-A137-6D03DCEF75F8}" presName="compNode" presStyleCnt="0"/>
      <dgm:spPr/>
      <dgm:t>
        <a:bodyPr/>
        <a:lstStyle/>
        <a:p>
          <a:pPr latinLnBrk="1"/>
          <a:endParaRPr lang="ko-KR" altLang="en-US"/>
        </a:p>
      </dgm:t>
    </dgm:pt>
    <dgm:pt modelId="{99C41BEC-2526-4670-8C76-FC2E5516A864}" type="pres">
      <dgm:prSet presAssocID="{DA40B87B-11EF-418A-A137-6D03DCEF75F8}" presName="a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4796633B-432A-4623-9039-636FDD812246}" type="pres">
      <dgm:prSet presAssocID="{DA40B87B-11EF-418A-A137-6D03DCEF75F8}" presName="text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4B3F7665-1538-4D0C-BC8B-A816B9D38EDB}" type="pres">
      <dgm:prSet presAssocID="{DA40B87B-11EF-418A-A137-6D03DCEF75F8}" presName="compChildNode" presStyleCnt="0"/>
      <dgm:spPr/>
      <dgm:t>
        <a:bodyPr/>
        <a:lstStyle/>
        <a:p>
          <a:pPr latinLnBrk="1"/>
          <a:endParaRPr lang="ko-KR" altLang="en-US"/>
        </a:p>
      </dgm:t>
    </dgm:pt>
    <dgm:pt modelId="{04647FE2-2735-4153-9AE6-566C347364E9}" type="pres">
      <dgm:prSet presAssocID="{DA40B87B-11EF-418A-A137-6D03DCEF75F8}" presName="theInnerList" presStyleCnt="0"/>
      <dgm:spPr/>
      <dgm:t>
        <a:bodyPr/>
        <a:lstStyle/>
        <a:p>
          <a:pPr latinLnBrk="1"/>
          <a:endParaRPr lang="ko-KR" altLang="en-US"/>
        </a:p>
      </dgm:t>
    </dgm:pt>
    <dgm:pt modelId="{F77C95A4-995A-4C98-8E98-76FAA7C7BB45}" type="pres">
      <dgm:prSet presAssocID="{79AA5ACC-42BE-4B9B-B000-58BF4C03A6DF}" presName="childNode" presStyleLbl="node1" presStyleIdx="2" presStyleCnt="5" custScaleX="121000" custScaleY="121000" custLinFactY="-1219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23DBFD5-645C-4D44-8C91-F0F8FDB9F9C1}" type="pres">
      <dgm:prSet presAssocID="{79AA5ACC-42BE-4B9B-B000-58BF4C03A6DF}" presName="aSpace2" presStyleCnt="0"/>
      <dgm:spPr/>
      <dgm:t>
        <a:bodyPr/>
        <a:lstStyle/>
        <a:p>
          <a:pPr latinLnBrk="1"/>
          <a:endParaRPr lang="ko-KR" altLang="en-US"/>
        </a:p>
      </dgm:t>
    </dgm:pt>
    <dgm:pt modelId="{682DF92C-77B2-4DAA-9A6B-936C969862F6}" type="pres">
      <dgm:prSet presAssocID="{60771FEB-BEA9-496A-892D-8CA7D6721CF5}" presName="childNode" presStyleLbl="node1" presStyleIdx="3" presStyleCnt="5" custScaleX="121000" custScaleY="121000" custLinFactY="-1219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F01BC5E-B7AD-4959-96ED-B3C498534E9D}" type="pres">
      <dgm:prSet presAssocID="{60771FEB-BEA9-496A-892D-8CA7D6721CF5}" presName="aSpace2" presStyleCnt="0"/>
      <dgm:spPr/>
      <dgm:t>
        <a:bodyPr/>
        <a:lstStyle/>
        <a:p>
          <a:pPr latinLnBrk="1"/>
          <a:endParaRPr lang="ko-KR" altLang="en-US"/>
        </a:p>
      </dgm:t>
    </dgm:pt>
    <dgm:pt modelId="{0334B10F-CD72-4230-BDDF-9CA9DCDB2499}" type="pres">
      <dgm:prSet presAssocID="{4AFD068B-91C2-4D9C-B479-257D42A09338}" presName="childNode" presStyleLbl="node1" presStyleIdx="4" presStyleCnt="5" custScaleX="121000" custScaleY="177156" custLinFactY="-11137" custLinFactNeighborX="25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537C3A6-D651-41A5-B2EC-B077F17342C5}" type="presOf" srcId="{4AFD068B-91C2-4D9C-B479-257D42A09338}" destId="{0334B10F-CD72-4230-BDDF-9CA9DCDB2499}" srcOrd="0" destOrd="0" presId="urn:microsoft.com/office/officeart/2005/8/layout/lProcess2"/>
    <dgm:cxn modelId="{CDBDFD9C-34FF-4CED-8B54-2D54F6E7BBCF}" srcId="{0388AD4A-9786-44F6-BB20-14A31690B14C}" destId="{DA40B87B-11EF-418A-A137-6D03DCEF75F8}" srcOrd="1" destOrd="0" parTransId="{BF2B3BC8-4BE8-43D3-8D9A-0DEF60BCF28E}" sibTransId="{2B85DC91-D659-4742-BAAF-EF97BDF5EADA}"/>
    <dgm:cxn modelId="{D189BDF3-5BCD-4F4B-B62D-14E65927AD36}" srcId="{389FAB11-41F1-4DDC-9BEE-CA180BAC1ABB}" destId="{FFE82751-9C4A-42B6-A1B9-70744B474696}" srcOrd="0" destOrd="0" parTransId="{31BABC9F-8417-4A68-AC5B-079A6653FBE2}" sibTransId="{4BF0CD0A-9672-4EC2-B389-CC3ED0500709}"/>
    <dgm:cxn modelId="{29175C87-A370-4A85-9985-49342085E429}" type="presOf" srcId="{60771FEB-BEA9-496A-892D-8CA7D6721CF5}" destId="{682DF92C-77B2-4DAA-9A6B-936C969862F6}" srcOrd="0" destOrd="0" presId="urn:microsoft.com/office/officeart/2005/8/layout/lProcess2"/>
    <dgm:cxn modelId="{3B4133D5-E885-4B5B-AD8F-BBC49811328C}" type="presOf" srcId="{DA40B87B-11EF-418A-A137-6D03DCEF75F8}" destId="{99C41BEC-2526-4670-8C76-FC2E5516A864}" srcOrd="0" destOrd="0" presId="urn:microsoft.com/office/officeart/2005/8/layout/lProcess2"/>
    <dgm:cxn modelId="{8FF6D512-D238-4F67-94E9-939449933BC9}" srcId="{DA40B87B-11EF-418A-A137-6D03DCEF75F8}" destId="{4AFD068B-91C2-4D9C-B479-257D42A09338}" srcOrd="2" destOrd="0" parTransId="{DEB30C0E-FFA6-4FF5-A485-F50C4D9C948E}" sibTransId="{E39DE92C-ABCD-42EE-8CF2-74A3F69E0E9A}"/>
    <dgm:cxn modelId="{E0ABB210-EAA9-4FAC-9DFA-130A34599886}" type="presOf" srcId="{0388AD4A-9786-44F6-BB20-14A31690B14C}" destId="{D3755B5D-6305-4039-8DEE-B18B937D1E5D}" srcOrd="0" destOrd="0" presId="urn:microsoft.com/office/officeart/2005/8/layout/lProcess2"/>
    <dgm:cxn modelId="{C0EE06F3-A0BA-4725-BE37-059276A53828}" type="presOf" srcId="{DA40B87B-11EF-418A-A137-6D03DCEF75F8}" destId="{4796633B-432A-4623-9039-636FDD812246}" srcOrd="1" destOrd="0" presId="urn:microsoft.com/office/officeart/2005/8/layout/lProcess2"/>
    <dgm:cxn modelId="{1345BDE9-04B9-4508-95E9-A972337AE90F}" srcId="{DA40B87B-11EF-418A-A137-6D03DCEF75F8}" destId="{79AA5ACC-42BE-4B9B-B000-58BF4C03A6DF}" srcOrd="0" destOrd="0" parTransId="{582AA620-21D1-4067-87C6-4C79E04AC1E1}" sibTransId="{E198B84B-9A0C-44D7-9DAA-8A71302037E0}"/>
    <dgm:cxn modelId="{B347DF31-C190-4D3E-8A99-944817A9A3D9}" srcId="{389FAB11-41F1-4DDC-9BEE-CA180BAC1ABB}" destId="{62B5E4DF-2CF8-470F-8FFE-CDC7B8388374}" srcOrd="1" destOrd="0" parTransId="{9B41D9A2-F0EE-4693-AA2B-44FC418C1C6D}" sibTransId="{B9AD4747-2DC2-49AD-A7E1-D15B806B371D}"/>
    <dgm:cxn modelId="{77B75BD9-D804-483A-B983-5C19D67BE166}" type="presOf" srcId="{389FAB11-41F1-4DDC-9BEE-CA180BAC1ABB}" destId="{C37FB93C-45BC-4746-ADCF-8D82283E25D5}" srcOrd="1" destOrd="0" presId="urn:microsoft.com/office/officeart/2005/8/layout/lProcess2"/>
    <dgm:cxn modelId="{0F4CBBF2-0DB5-473A-BBDB-0783F1A7A388}" type="presOf" srcId="{79AA5ACC-42BE-4B9B-B000-58BF4C03A6DF}" destId="{F77C95A4-995A-4C98-8E98-76FAA7C7BB45}" srcOrd="0" destOrd="0" presId="urn:microsoft.com/office/officeart/2005/8/layout/lProcess2"/>
    <dgm:cxn modelId="{AFBC7A0E-EA12-47D1-B5A6-109A3FB14BE8}" srcId="{DA40B87B-11EF-418A-A137-6D03DCEF75F8}" destId="{60771FEB-BEA9-496A-892D-8CA7D6721CF5}" srcOrd="1" destOrd="0" parTransId="{0AA55165-972D-4226-A86D-ED0B393FDAF2}" sibTransId="{891C2D98-E813-4A1F-AB0B-04FC867C4536}"/>
    <dgm:cxn modelId="{9C9D79DF-038E-4621-8089-9F83E64B6228}" type="presOf" srcId="{62B5E4DF-2CF8-470F-8FFE-CDC7B8388374}" destId="{64C33901-F8D1-48C0-A775-0B9FFAD5EB59}" srcOrd="0" destOrd="0" presId="urn:microsoft.com/office/officeart/2005/8/layout/lProcess2"/>
    <dgm:cxn modelId="{E72D039C-6C2C-4070-B466-8660C4D0C2B1}" type="presOf" srcId="{389FAB11-41F1-4DDC-9BEE-CA180BAC1ABB}" destId="{5EFCAC98-09FA-45E9-8DDD-0E7E55671C04}" srcOrd="0" destOrd="0" presId="urn:microsoft.com/office/officeart/2005/8/layout/lProcess2"/>
    <dgm:cxn modelId="{DC2C1EFD-1F7B-40CA-A3FC-12C0A2E2BD01}" srcId="{0388AD4A-9786-44F6-BB20-14A31690B14C}" destId="{389FAB11-41F1-4DDC-9BEE-CA180BAC1ABB}" srcOrd="0" destOrd="0" parTransId="{5B912677-135D-45B1-8B0C-B57926DAEBE6}" sibTransId="{FE167FDF-9882-4304-8E8A-FDA0FBFE2194}"/>
    <dgm:cxn modelId="{E949431E-0ADD-44E0-A61D-7EC2426E86F4}" type="presOf" srcId="{FFE82751-9C4A-42B6-A1B9-70744B474696}" destId="{41D0FB27-7816-4825-BA6F-C09E038B5850}" srcOrd="0" destOrd="0" presId="urn:microsoft.com/office/officeart/2005/8/layout/lProcess2"/>
    <dgm:cxn modelId="{81786823-B9D8-42CF-B86D-84AC48D3BE1F}" type="presParOf" srcId="{D3755B5D-6305-4039-8DEE-B18B937D1E5D}" destId="{77A71B58-8B13-412D-8E9B-2C6CB54FF5F7}" srcOrd="0" destOrd="0" presId="urn:microsoft.com/office/officeart/2005/8/layout/lProcess2"/>
    <dgm:cxn modelId="{F637A506-0874-4270-9793-90ADFF30B225}" type="presParOf" srcId="{77A71B58-8B13-412D-8E9B-2C6CB54FF5F7}" destId="{5EFCAC98-09FA-45E9-8DDD-0E7E55671C04}" srcOrd="0" destOrd="0" presId="urn:microsoft.com/office/officeart/2005/8/layout/lProcess2"/>
    <dgm:cxn modelId="{2A5624D0-4440-4685-BB6B-DACE0B07B89F}" type="presParOf" srcId="{77A71B58-8B13-412D-8E9B-2C6CB54FF5F7}" destId="{C37FB93C-45BC-4746-ADCF-8D82283E25D5}" srcOrd="1" destOrd="0" presId="urn:microsoft.com/office/officeart/2005/8/layout/lProcess2"/>
    <dgm:cxn modelId="{927A5744-5AA0-482A-98B4-7BF266610122}" type="presParOf" srcId="{77A71B58-8B13-412D-8E9B-2C6CB54FF5F7}" destId="{AD12E515-335C-4123-A0A5-1A1E4D2BFAEB}" srcOrd="2" destOrd="0" presId="urn:microsoft.com/office/officeart/2005/8/layout/lProcess2"/>
    <dgm:cxn modelId="{4FABE3EE-EC5E-4945-8CF9-62666F76CA91}" type="presParOf" srcId="{AD12E515-335C-4123-A0A5-1A1E4D2BFAEB}" destId="{07078DAC-36AE-4FA5-8132-FF5DA9FD1E75}" srcOrd="0" destOrd="0" presId="urn:microsoft.com/office/officeart/2005/8/layout/lProcess2"/>
    <dgm:cxn modelId="{8570336A-AB9F-4459-9BB4-72432644D54A}" type="presParOf" srcId="{07078DAC-36AE-4FA5-8132-FF5DA9FD1E75}" destId="{41D0FB27-7816-4825-BA6F-C09E038B5850}" srcOrd="0" destOrd="0" presId="urn:microsoft.com/office/officeart/2005/8/layout/lProcess2"/>
    <dgm:cxn modelId="{A0E6DFA3-3401-4B57-89B1-C9F0B3DC840F}" type="presParOf" srcId="{07078DAC-36AE-4FA5-8132-FF5DA9FD1E75}" destId="{BE838F89-4479-4434-85CC-107AAF209589}" srcOrd="1" destOrd="0" presId="urn:microsoft.com/office/officeart/2005/8/layout/lProcess2"/>
    <dgm:cxn modelId="{0841B45B-A78B-44F3-B9F1-C4146C13424C}" type="presParOf" srcId="{07078DAC-36AE-4FA5-8132-FF5DA9FD1E75}" destId="{64C33901-F8D1-48C0-A775-0B9FFAD5EB59}" srcOrd="2" destOrd="0" presId="urn:microsoft.com/office/officeart/2005/8/layout/lProcess2"/>
    <dgm:cxn modelId="{38A7489C-BDA8-4F63-AF5D-3AE9184BC065}" type="presParOf" srcId="{D3755B5D-6305-4039-8DEE-B18B937D1E5D}" destId="{451E01D6-993E-49EC-8BC0-088F97685AB9}" srcOrd="1" destOrd="0" presId="urn:microsoft.com/office/officeart/2005/8/layout/lProcess2"/>
    <dgm:cxn modelId="{0220191E-E810-4A6D-98CE-D32EB2895AF3}" type="presParOf" srcId="{D3755B5D-6305-4039-8DEE-B18B937D1E5D}" destId="{4111C5D3-4276-4A5C-8726-3DA64793DEBC}" srcOrd="2" destOrd="0" presId="urn:microsoft.com/office/officeart/2005/8/layout/lProcess2"/>
    <dgm:cxn modelId="{2CB0B5AF-9113-4262-ABCB-50F07A84AE0F}" type="presParOf" srcId="{4111C5D3-4276-4A5C-8726-3DA64793DEBC}" destId="{99C41BEC-2526-4670-8C76-FC2E5516A864}" srcOrd="0" destOrd="0" presId="urn:microsoft.com/office/officeart/2005/8/layout/lProcess2"/>
    <dgm:cxn modelId="{5E1FACF6-E66E-468E-8239-724774C610B5}" type="presParOf" srcId="{4111C5D3-4276-4A5C-8726-3DA64793DEBC}" destId="{4796633B-432A-4623-9039-636FDD812246}" srcOrd="1" destOrd="0" presId="urn:microsoft.com/office/officeart/2005/8/layout/lProcess2"/>
    <dgm:cxn modelId="{F559A9DC-EDE2-4C84-A475-D943CFC9118D}" type="presParOf" srcId="{4111C5D3-4276-4A5C-8726-3DA64793DEBC}" destId="{4B3F7665-1538-4D0C-BC8B-A816B9D38EDB}" srcOrd="2" destOrd="0" presId="urn:microsoft.com/office/officeart/2005/8/layout/lProcess2"/>
    <dgm:cxn modelId="{D440A2DA-0638-408D-B9F6-651A31B7B3FF}" type="presParOf" srcId="{4B3F7665-1538-4D0C-BC8B-A816B9D38EDB}" destId="{04647FE2-2735-4153-9AE6-566C347364E9}" srcOrd="0" destOrd="0" presId="urn:microsoft.com/office/officeart/2005/8/layout/lProcess2"/>
    <dgm:cxn modelId="{866B30EA-579A-4ED9-9D70-DE1690192A9A}" type="presParOf" srcId="{04647FE2-2735-4153-9AE6-566C347364E9}" destId="{F77C95A4-995A-4C98-8E98-76FAA7C7BB45}" srcOrd="0" destOrd="0" presId="urn:microsoft.com/office/officeart/2005/8/layout/lProcess2"/>
    <dgm:cxn modelId="{24D9B140-9E03-4149-B7DA-AE796E919C73}" type="presParOf" srcId="{04647FE2-2735-4153-9AE6-566C347364E9}" destId="{B23DBFD5-645C-4D44-8C91-F0F8FDB9F9C1}" srcOrd="1" destOrd="0" presId="urn:microsoft.com/office/officeart/2005/8/layout/lProcess2"/>
    <dgm:cxn modelId="{FD477693-A95F-46DB-BD58-5CB29E464CCD}" type="presParOf" srcId="{04647FE2-2735-4153-9AE6-566C347364E9}" destId="{682DF92C-77B2-4DAA-9A6B-936C969862F6}" srcOrd="2" destOrd="0" presId="urn:microsoft.com/office/officeart/2005/8/layout/lProcess2"/>
    <dgm:cxn modelId="{7989148A-B5B1-4C89-8DA1-BB81B9FA73FC}" type="presParOf" srcId="{04647FE2-2735-4153-9AE6-566C347364E9}" destId="{7F01BC5E-B7AD-4959-96ED-B3C498534E9D}" srcOrd="3" destOrd="0" presId="urn:microsoft.com/office/officeart/2005/8/layout/lProcess2"/>
    <dgm:cxn modelId="{36EF8E2E-9BC6-41B6-98FF-442D6C63CD40}" type="presParOf" srcId="{04647FE2-2735-4153-9AE6-566C347364E9}" destId="{0334B10F-CD72-4230-BDDF-9CA9DCDB249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88AD4A-9786-44F6-BB20-14A31690B14C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89FAB11-41F1-4DDC-9BEE-CA180BAC1ABB}">
      <dgm:prSet phldrT="[텍스트]" custT="1"/>
      <dgm:spPr>
        <a:gradFill rotWithShape="0">
          <a:gsLst>
            <a:gs pos="0">
              <a:schemeClr val="bg1">
                <a:alpha val="40000"/>
              </a:schemeClr>
            </a:gs>
            <a:gs pos="39999">
              <a:schemeClr val="bg1">
                <a:lumMod val="95000"/>
              </a:schemeClr>
            </a:gs>
            <a:gs pos="70000">
              <a:schemeClr val="bg1">
                <a:lumMod val="85000"/>
              </a:schemeClr>
            </a:gs>
            <a:gs pos="100000">
              <a:schemeClr val="bg1">
                <a:lumMod val="75000"/>
                <a:alpha val="20000"/>
              </a:schemeClr>
            </a:gs>
          </a:gsLst>
          <a:lin ang="5400000" scaled="1"/>
        </a:gradFill>
        <a:effectLst/>
      </dgm:spPr>
      <dgm:t>
        <a:bodyPr/>
        <a:lstStyle/>
        <a:p>
          <a:pPr latinLnBrk="1"/>
          <a:r>
            <a:rPr lang="ko-KR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산재보험 보수총액</a:t>
          </a:r>
          <a:endParaRPr lang="en-US" altLang="ko-KR" sz="18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gm:t>
    </dgm:pt>
    <dgm:pt modelId="{5B912677-135D-45B1-8B0C-B57926DAEBE6}" type="parTrans" cxnId="{DC2C1EFD-1F7B-40CA-A3FC-12C0A2E2BD01}">
      <dgm:prSet/>
      <dgm:spPr/>
      <dgm:t>
        <a:bodyPr/>
        <a:lstStyle/>
        <a:p>
          <a:pPr latinLnBrk="1"/>
          <a:endParaRPr lang="ko-KR" altLang="en-US"/>
        </a:p>
      </dgm:t>
    </dgm:pt>
    <dgm:pt modelId="{FE167FDF-9882-4304-8E8A-FDA0FBFE2194}" type="sibTrans" cxnId="{DC2C1EFD-1F7B-40CA-A3FC-12C0A2E2BD01}">
      <dgm:prSet/>
      <dgm:spPr/>
      <dgm:t>
        <a:bodyPr/>
        <a:lstStyle/>
        <a:p>
          <a:pPr latinLnBrk="1"/>
          <a:endParaRPr lang="ko-KR" altLang="en-US"/>
        </a:p>
      </dgm:t>
    </dgm:pt>
    <dgm:pt modelId="{FFE82751-9C4A-42B6-A1B9-70744B474696}">
      <dgm:prSet phldrT="[텍스트]" custT="1"/>
      <dgm:spPr/>
      <dgm:t>
        <a:bodyPr/>
        <a:lstStyle/>
        <a:p>
          <a:pPr latinLnBrk="1"/>
          <a:r>
            <a:rPr lang="ko-KR" altLang="en-US" sz="15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근무직원 보수</a:t>
          </a:r>
          <a:endParaRPr lang="ko-KR" altLang="en-US" sz="1500" dirty="0">
            <a:latin typeface="HY동녘B" panose="02030600000101010101" pitchFamily="18" charset="-127"/>
            <a:ea typeface="HY동녘B" panose="02030600000101010101" pitchFamily="18" charset="-127"/>
          </a:endParaRPr>
        </a:p>
      </dgm:t>
    </dgm:pt>
    <dgm:pt modelId="{31BABC9F-8417-4A68-AC5B-079A6653FBE2}" type="parTrans" cxnId="{D189BDF3-5BCD-4F4B-B62D-14E65927AD36}">
      <dgm:prSet/>
      <dgm:spPr/>
      <dgm:t>
        <a:bodyPr/>
        <a:lstStyle/>
        <a:p>
          <a:pPr latinLnBrk="1"/>
          <a:endParaRPr lang="ko-KR" altLang="en-US"/>
        </a:p>
      </dgm:t>
    </dgm:pt>
    <dgm:pt modelId="{4BF0CD0A-9672-4EC2-B389-CC3ED0500709}" type="sibTrans" cxnId="{D189BDF3-5BCD-4F4B-B62D-14E65927AD36}">
      <dgm:prSet/>
      <dgm:spPr/>
      <dgm:t>
        <a:bodyPr/>
        <a:lstStyle/>
        <a:p>
          <a:pPr latinLnBrk="1"/>
          <a:endParaRPr lang="ko-KR" altLang="en-US"/>
        </a:p>
      </dgm:t>
    </dgm:pt>
    <dgm:pt modelId="{62B5E4DF-2CF8-470F-8FFE-CDC7B8388374}">
      <dgm:prSet phldrT="[텍스트]" custT="1"/>
      <dgm:spPr/>
      <dgm:t>
        <a:bodyPr/>
        <a:lstStyle/>
        <a:p>
          <a:pPr latinLnBrk="1"/>
          <a:r>
            <a:rPr lang="ko-KR" altLang="en-US" sz="15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일용직 보수</a:t>
          </a:r>
          <a:endParaRPr lang="ko-KR" altLang="en-US" sz="1500" dirty="0">
            <a:solidFill>
              <a:srgbClr val="FFC000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gm:t>
    </dgm:pt>
    <dgm:pt modelId="{9B41D9A2-F0EE-4693-AA2B-44FC418C1C6D}" type="parTrans" cxnId="{B347DF31-C190-4D3E-8A99-944817A9A3D9}">
      <dgm:prSet/>
      <dgm:spPr/>
      <dgm:t>
        <a:bodyPr/>
        <a:lstStyle/>
        <a:p>
          <a:pPr latinLnBrk="1"/>
          <a:endParaRPr lang="ko-KR" altLang="en-US"/>
        </a:p>
      </dgm:t>
    </dgm:pt>
    <dgm:pt modelId="{B9AD4747-2DC2-49AD-A7E1-D15B806B371D}" type="sibTrans" cxnId="{B347DF31-C190-4D3E-8A99-944817A9A3D9}">
      <dgm:prSet/>
      <dgm:spPr/>
      <dgm:t>
        <a:bodyPr/>
        <a:lstStyle/>
        <a:p>
          <a:pPr latinLnBrk="1"/>
          <a:endParaRPr lang="ko-KR" altLang="en-US"/>
        </a:p>
      </dgm:t>
    </dgm:pt>
    <dgm:pt modelId="{DA40B87B-11EF-418A-A137-6D03DCEF75F8}">
      <dgm:prSet phldrT="[텍스트]" custT="1"/>
      <dgm:spPr>
        <a:gradFill rotWithShape="0">
          <a:gsLst>
            <a:gs pos="0">
              <a:schemeClr val="bg1">
                <a:alpha val="40000"/>
              </a:schemeClr>
            </a:gs>
            <a:gs pos="39999">
              <a:schemeClr val="bg1">
                <a:lumMod val="95000"/>
              </a:schemeClr>
            </a:gs>
            <a:gs pos="70000">
              <a:schemeClr val="bg1">
                <a:lumMod val="85000"/>
              </a:schemeClr>
            </a:gs>
            <a:gs pos="100000">
              <a:schemeClr val="bg1">
                <a:lumMod val="75000"/>
                <a:alpha val="20000"/>
              </a:schemeClr>
            </a:gs>
          </a:gsLst>
          <a:lin ang="5400000" scaled="1"/>
        </a:gradFill>
        <a:effectLst/>
      </dgm:spPr>
      <dgm:t>
        <a:bodyPr/>
        <a:lstStyle/>
        <a:p>
          <a:pPr latinLnBrk="1"/>
          <a:r>
            <a:rPr lang="ko-KR" alt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고용보험 보수총액</a:t>
          </a:r>
        </a:p>
      </dgm:t>
    </dgm:pt>
    <dgm:pt modelId="{BF2B3BC8-4BE8-43D3-8D9A-0DEF60BCF28E}" type="parTrans" cxnId="{CDBDFD9C-34FF-4CED-8B54-2D54F6E7BBCF}">
      <dgm:prSet/>
      <dgm:spPr/>
      <dgm:t>
        <a:bodyPr/>
        <a:lstStyle/>
        <a:p>
          <a:pPr latinLnBrk="1"/>
          <a:endParaRPr lang="ko-KR" altLang="en-US"/>
        </a:p>
      </dgm:t>
    </dgm:pt>
    <dgm:pt modelId="{2B85DC91-D659-4742-BAAF-EF97BDF5EADA}" type="sibTrans" cxnId="{CDBDFD9C-34FF-4CED-8B54-2D54F6E7BBCF}">
      <dgm:prSet/>
      <dgm:spPr/>
      <dgm:t>
        <a:bodyPr/>
        <a:lstStyle/>
        <a:p>
          <a:pPr latinLnBrk="1"/>
          <a:endParaRPr lang="ko-KR" altLang="en-US"/>
        </a:p>
      </dgm:t>
    </dgm:pt>
    <dgm:pt modelId="{79AA5ACC-42BE-4B9B-B000-58BF4C03A6DF}">
      <dgm:prSet phldrT="[텍스트]"/>
      <dgm:spPr/>
      <dgm:t>
        <a:bodyPr/>
        <a:lstStyle/>
        <a:p>
          <a:pPr latinLnBrk="1"/>
          <a:r>
            <a:rPr lang="ko-KR" altLang="en-US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일용직 보수</a:t>
          </a:r>
          <a:endParaRPr lang="ko-KR" altLang="en-US" dirty="0">
            <a:latin typeface="HY동녘B" panose="02030600000101010101" pitchFamily="18" charset="-127"/>
            <a:ea typeface="HY동녘B" panose="02030600000101010101" pitchFamily="18" charset="-127"/>
          </a:endParaRPr>
        </a:p>
      </dgm:t>
    </dgm:pt>
    <dgm:pt modelId="{582AA620-21D1-4067-87C6-4C79E04AC1E1}" type="parTrans" cxnId="{1345BDE9-04B9-4508-95E9-A972337AE90F}">
      <dgm:prSet/>
      <dgm:spPr/>
      <dgm:t>
        <a:bodyPr/>
        <a:lstStyle/>
        <a:p>
          <a:pPr latinLnBrk="1"/>
          <a:endParaRPr lang="ko-KR" altLang="en-US"/>
        </a:p>
      </dgm:t>
    </dgm:pt>
    <dgm:pt modelId="{E198B84B-9A0C-44D7-9DAA-8A71302037E0}" type="sibTrans" cxnId="{1345BDE9-04B9-4508-95E9-A972337AE90F}">
      <dgm:prSet/>
      <dgm:spPr/>
      <dgm:t>
        <a:bodyPr/>
        <a:lstStyle/>
        <a:p>
          <a:pPr latinLnBrk="1"/>
          <a:endParaRPr lang="ko-KR" altLang="en-US"/>
        </a:p>
      </dgm:t>
    </dgm:pt>
    <dgm:pt modelId="{60771FEB-BEA9-496A-892D-8CA7D6721CF5}">
      <dgm:prSet phldrT="[텍스트]" custT="1"/>
      <dgm:spPr/>
      <dgm:t>
        <a:bodyPr/>
        <a:lstStyle/>
        <a:p>
          <a:pPr latinLnBrk="1"/>
          <a:r>
            <a:rPr lang="ko-KR" altLang="en-US" sz="15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외주공사비</a:t>
          </a:r>
          <a:r>
            <a:rPr lang="ko-KR" altLang="en-US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 </a:t>
          </a:r>
          <a:r>
            <a:rPr lang="en-US" altLang="ko-KR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× </a:t>
          </a:r>
          <a:r>
            <a:rPr lang="ko-KR" altLang="en-US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하도급공사 노무비율</a:t>
          </a:r>
          <a:r>
            <a:rPr lang="en-US" altLang="ko-KR" sz="15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(31%)</a:t>
          </a:r>
          <a:endParaRPr lang="en-US" altLang="ko-KR" sz="1500" dirty="0" smtClean="0">
            <a:solidFill>
              <a:srgbClr val="FFC000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gm:t>
    </dgm:pt>
    <dgm:pt modelId="{0AA55165-972D-4226-A86D-ED0B393FDAF2}" type="parTrans" cxnId="{AFBC7A0E-EA12-47D1-B5A6-109A3FB14BE8}">
      <dgm:prSet/>
      <dgm:spPr/>
      <dgm:t>
        <a:bodyPr/>
        <a:lstStyle/>
        <a:p>
          <a:pPr latinLnBrk="1"/>
          <a:endParaRPr lang="ko-KR" altLang="en-US"/>
        </a:p>
      </dgm:t>
    </dgm:pt>
    <dgm:pt modelId="{891C2D98-E813-4A1F-AB0B-04FC867C4536}" type="sibTrans" cxnId="{AFBC7A0E-EA12-47D1-B5A6-109A3FB14BE8}">
      <dgm:prSet/>
      <dgm:spPr/>
      <dgm:t>
        <a:bodyPr/>
        <a:lstStyle/>
        <a:p>
          <a:pPr latinLnBrk="1"/>
          <a:endParaRPr lang="ko-KR" altLang="en-US"/>
        </a:p>
      </dgm:t>
    </dgm:pt>
    <dgm:pt modelId="{86ABFF1D-E31E-49E7-931E-9937D8171BBF}">
      <dgm:prSet/>
      <dgm:spPr/>
      <dgm:t>
        <a:bodyPr/>
        <a:lstStyle/>
        <a:p>
          <a:pPr latinLnBrk="1"/>
          <a:r>
            <a:rPr lang="ko-KR" altLang="en-US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외주공사비</a:t>
          </a:r>
          <a:r>
            <a:rPr lang="ko-KR" altLang="en-US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 </a:t>
          </a:r>
          <a:r>
            <a:rPr lang="en-US" altLang="ko-KR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× </a:t>
          </a:r>
          <a:r>
            <a:rPr lang="ko-KR" altLang="en-US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하도급공사 노무비율</a:t>
          </a:r>
          <a:r>
            <a:rPr lang="en-US" altLang="ko-KR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(31%)</a:t>
          </a:r>
          <a:endParaRPr lang="en-US" altLang="ko-KR" dirty="0">
            <a:solidFill>
              <a:schemeClr val="accent6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gm:t>
    </dgm:pt>
    <dgm:pt modelId="{42934D9A-D7E6-44E8-87B2-CEB5128366CA}" type="parTrans" cxnId="{8146B2ED-CDB2-43AB-9AA5-778AF123F9FE}">
      <dgm:prSet/>
      <dgm:spPr/>
      <dgm:t>
        <a:bodyPr/>
        <a:lstStyle/>
        <a:p>
          <a:pPr latinLnBrk="1"/>
          <a:endParaRPr lang="ko-KR" altLang="en-US"/>
        </a:p>
      </dgm:t>
    </dgm:pt>
    <dgm:pt modelId="{7D6CA7F3-C597-485D-B89B-634E310C5930}" type="sibTrans" cxnId="{8146B2ED-CDB2-43AB-9AA5-778AF123F9FE}">
      <dgm:prSet/>
      <dgm:spPr/>
      <dgm:t>
        <a:bodyPr/>
        <a:lstStyle/>
        <a:p>
          <a:pPr latinLnBrk="1"/>
          <a:endParaRPr lang="ko-KR" altLang="en-US"/>
        </a:p>
      </dgm:t>
    </dgm:pt>
    <dgm:pt modelId="{D3755B5D-6305-4039-8DEE-B18B937D1E5D}" type="pres">
      <dgm:prSet presAssocID="{0388AD4A-9786-44F6-BB20-14A31690B14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A71B58-8B13-412D-8E9B-2C6CB54FF5F7}" type="pres">
      <dgm:prSet presAssocID="{389FAB11-41F1-4DDC-9BEE-CA180BAC1ABB}" presName="compNode" presStyleCnt="0"/>
      <dgm:spPr/>
    </dgm:pt>
    <dgm:pt modelId="{5EFCAC98-09FA-45E9-8DDD-0E7E55671C04}" type="pres">
      <dgm:prSet presAssocID="{389FAB11-41F1-4DDC-9BEE-CA180BAC1ABB}" presName="aNode" presStyleLbl="bgShp" presStyleIdx="0" presStyleCnt="2" custScaleY="95000" custLinFactNeighborX="81" custLinFactNeighborY="-7500"/>
      <dgm:spPr/>
      <dgm:t>
        <a:bodyPr/>
        <a:lstStyle/>
        <a:p>
          <a:pPr latinLnBrk="1"/>
          <a:endParaRPr lang="ko-KR" altLang="en-US"/>
        </a:p>
      </dgm:t>
    </dgm:pt>
    <dgm:pt modelId="{C37FB93C-45BC-4746-ADCF-8D82283E25D5}" type="pres">
      <dgm:prSet presAssocID="{389FAB11-41F1-4DDC-9BEE-CA180BAC1ABB}" presName="textNode" presStyleLbl="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AD12E515-335C-4123-A0A5-1A1E4D2BFAEB}" type="pres">
      <dgm:prSet presAssocID="{389FAB11-41F1-4DDC-9BEE-CA180BAC1ABB}" presName="compChildNode" presStyleCnt="0"/>
      <dgm:spPr/>
    </dgm:pt>
    <dgm:pt modelId="{07078DAC-36AE-4FA5-8132-FF5DA9FD1E75}" type="pres">
      <dgm:prSet presAssocID="{389FAB11-41F1-4DDC-9BEE-CA180BAC1ABB}" presName="theInnerList" presStyleCnt="0"/>
      <dgm:spPr/>
    </dgm:pt>
    <dgm:pt modelId="{41D0FB27-7816-4825-BA6F-C09E038B5850}" type="pres">
      <dgm:prSet presAssocID="{FFE82751-9C4A-42B6-A1B9-70744B474696}" presName="childNode" presStyleLbl="node1" presStyleIdx="0" presStyleCnt="5" custScaleX="121000" custLinFactY="-27621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E838F89-4479-4434-85CC-107AAF209589}" type="pres">
      <dgm:prSet presAssocID="{FFE82751-9C4A-42B6-A1B9-70744B474696}" presName="aSpace2" presStyleCnt="0"/>
      <dgm:spPr/>
    </dgm:pt>
    <dgm:pt modelId="{64C33901-F8D1-48C0-A775-0B9FFAD5EB59}" type="pres">
      <dgm:prSet presAssocID="{62B5E4DF-2CF8-470F-8FFE-CDC7B8388374}" presName="childNode" presStyleLbl="node1" presStyleIdx="1" presStyleCnt="5" custScaleX="121000" custLinFactY="-27621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47D431-C8E4-4BEC-8F2D-F77122EE84A8}" type="pres">
      <dgm:prSet presAssocID="{62B5E4DF-2CF8-470F-8FFE-CDC7B8388374}" presName="aSpace2" presStyleCnt="0"/>
      <dgm:spPr/>
    </dgm:pt>
    <dgm:pt modelId="{CC13C9B0-8C3B-4263-BF25-46EC70DD6043}" type="pres">
      <dgm:prSet presAssocID="{86ABFF1D-E31E-49E7-931E-9937D8171BBF}" presName="childNode" presStyleLbl="node1" presStyleIdx="2" presStyleCnt="5" custScaleX="120491" custLinFactY="-25877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1E01D6-993E-49EC-8BC0-088F97685AB9}" type="pres">
      <dgm:prSet presAssocID="{389FAB11-41F1-4DDC-9BEE-CA180BAC1ABB}" presName="aSpace" presStyleCnt="0"/>
      <dgm:spPr/>
    </dgm:pt>
    <dgm:pt modelId="{4111C5D3-4276-4A5C-8726-3DA64793DEBC}" type="pres">
      <dgm:prSet presAssocID="{DA40B87B-11EF-418A-A137-6D03DCEF75F8}" presName="compNode" presStyleCnt="0"/>
      <dgm:spPr/>
    </dgm:pt>
    <dgm:pt modelId="{99C41BEC-2526-4670-8C76-FC2E5516A864}" type="pres">
      <dgm:prSet presAssocID="{DA40B87B-11EF-418A-A137-6D03DCEF75F8}" presName="aNode" presStyleLbl="bgShp" presStyleIdx="1" presStyleCnt="2" custScaleY="95000" custLinFactNeighborY="-7500"/>
      <dgm:spPr/>
      <dgm:t>
        <a:bodyPr/>
        <a:lstStyle/>
        <a:p>
          <a:pPr latinLnBrk="1"/>
          <a:endParaRPr lang="ko-KR" altLang="en-US"/>
        </a:p>
      </dgm:t>
    </dgm:pt>
    <dgm:pt modelId="{4796633B-432A-4623-9039-636FDD812246}" type="pres">
      <dgm:prSet presAssocID="{DA40B87B-11EF-418A-A137-6D03DCEF75F8}" presName="textNode" presStyleLbl="bgShp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4B3F7665-1538-4D0C-BC8B-A816B9D38EDB}" type="pres">
      <dgm:prSet presAssocID="{DA40B87B-11EF-418A-A137-6D03DCEF75F8}" presName="compChildNode" presStyleCnt="0"/>
      <dgm:spPr/>
    </dgm:pt>
    <dgm:pt modelId="{04647FE2-2735-4153-9AE6-566C347364E9}" type="pres">
      <dgm:prSet presAssocID="{DA40B87B-11EF-418A-A137-6D03DCEF75F8}" presName="theInnerList" presStyleCnt="0"/>
      <dgm:spPr/>
    </dgm:pt>
    <dgm:pt modelId="{F77C95A4-995A-4C98-8E98-76FAA7C7BB45}" type="pres">
      <dgm:prSet presAssocID="{79AA5ACC-42BE-4B9B-B000-58BF4C03A6DF}" presName="childNode" presStyleLbl="node1" presStyleIdx="3" presStyleCnt="5" custScaleX="121000" custScaleY="121000" custLinFactY="-1219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23DBFD5-645C-4D44-8C91-F0F8FDB9F9C1}" type="pres">
      <dgm:prSet presAssocID="{79AA5ACC-42BE-4B9B-B000-58BF4C03A6DF}" presName="aSpace2" presStyleCnt="0"/>
      <dgm:spPr/>
    </dgm:pt>
    <dgm:pt modelId="{682DF92C-77B2-4DAA-9A6B-936C969862F6}" type="pres">
      <dgm:prSet presAssocID="{60771FEB-BEA9-496A-892D-8CA7D6721CF5}" presName="childNode" presStyleLbl="node1" presStyleIdx="4" presStyleCnt="5" custScaleX="121000" custScaleY="121000" custLinFactY="-12195" custLinFactNeighborY="-1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8C02D6D-96B1-4D00-AB05-E6506DC8D5E3}" type="presOf" srcId="{79AA5ACC-42BE-4B9B-B000-58BF4C03A6DF}" destId="{F77C95A4-995A-4C98-8E98-76FAA7C7BB45}" srcOrd="0" destOrd="0" presId="urn:microsoft.com/office/officeart/2005/8/layout/lProcess2"/>
    <dgm:cxn modelId="{CC6D49E1-A918-4EA8-BEDB-F499714DC8C7}" type="presOf" srcId="{60771FEB-BEA9-496A-892D-8CA7D6721CF5}" destId="{682DF92C-77B2-4DAA-9A6B-936C969862F6}" srcOrd="0" destOrd="0" presId="urn:microsoft.com/office/officeart/2005/8/layout/lProcess2"/>
    <dgm:cxn modelId="{B347DF31-C190-4D3E-8A99-944817A9A3D9}" srcId="{389FAB11-41F1-4DDC-9BEE-CA180BAC1ABB}" destId="{62B5E4DF-2CF8-470F-8FFE-CDC7B8388374}" srcOrd="1" destOrd="0" parTransId="{9B41D9A2-F0EE-4693-AA2B-44FC418C1C6D}" sibTransId="{B9AD4747-2DC2-49AD-A7E1-D15B806B371D}"/>
    <dgm:cxn modelId="{5E9F63C2-CF54-4D05-9EAA-E45566421986}" type="presOf" srcId="{389FAB11-41F1-4DDC-9BEE-CA180BAC1ABB}" destId="{5EFCAC98-09FA-45E9-8DDD-0E7E55671C04}" srcOrd="0" destOrd="0" presId="urn:microsoft.com/office/officeart/2005/8/layout/lProcess2"/>
    <dgm:cxn modelId="{CDBDFD9C-34FF-4CED-8B54-2D54F6E7BBCF}" srcId="{0388AD4A-9786-44F6-BB20-14A31690B14C}" destId="{DA40B87B-11EF-418A-A137-6D03DCEF75F8}" srcOrd="1" destOrd="0" parTransId="{BF2B3BC8-4BE8-43D3-8D9A-0DEF60BCF28E}" sibTransId="{2B85DC91-D659-4742-BAAF-EF97BDF5EADA}"/>
    <dgm:cxn modelId="{303C73D7-6377-4570-ADC3-9C3F40BCA3D6}" type="presOf" srcId="{FFE82751-9C4A-42B6-A1B9-70744B474696}" destId="{41D0FB27-7816-4825-BA6F-C09E038B5850}" srcOrd="0" destOrd="0" presId="urn:microsoft.com/office/officeart/2005/8/layout/lProcess2"/>
    <dgm:cxn modelId="{DB9A77E8-5DA3-491D-A4DA-DC416508076C}" type="presOf" srcId="{0388AD4A-9786-44F6-BB20-14A31690B14C}" destId="{D3755B5D-6305-4039-8DEE-B18B937D1E5D}" srcOrd="0" destOrd="0" presId="urn:microsoft.com/office/officeart/2005/8/layout/lProcess2"/>
    <dgm:cxn modelId="{5DC95EBE-84FB-4962-8465-D97BB9D4BCF9}" type="presOf" srcId="{DA40B87B-11EF-418A-A137-6D03DCEF75F8}" destId="{4796633B-432A-4623-9039-636FDD812246}" srcOrd="1" destOrd="0" presId="urn:microsoft.com/office/officeart/2005/8/layout/lProcess2"/>
    <dgm:cxn modelId="{1345BDE9-04B9-4508-95E9-A972337AE90F}" srcId="{DA40B87B-11EF-418A-A137-6D03DCEF75F8}" destId="{79AA5ACC-42BE-4B9B-B000-58BF4C03A6DF}" srcOrd="0" destOrd="0" parTransId="{582AA620-21D1-4067-87C6-4C79E04AC1E1}" sibTransId="{E198B84B-9A0C-44D7-9DAA-8A71302037E0}"/>
    <dgm:cxn modelId="{8D557308-FD37-4793-BDD6-58D2CED3E606}" type="presOf" srcId="{86ABFF1D-E31E-49E7-931E-9937D8171BBF}" destId="{CC13C9B0-8C3B-4263-BF25-46EC70DD6043}" srcOrd="0" destOrd="0" presId="urn:microsoft.com/office/officeart/2005/8/layout/lProcess2"/>
    <dgm:cxn modelId="{AFBC7A0E-EA12-47D1-B5A6-109A3FB14BE8}" srcId="{DA40B87B-11EF-418A-A137-6D03DCEF75F8}" destId="{60771FEB-BEA9-496A-892D-8CA7D6721CF5}" srcOrd="1" destOrd="0" parTransId="{0AA55165-972D-4226-A86D-ED0B393FDAF2}" sibTransId="{891C2D98-E813-4A1F-AB0B-04FC867C4536}"/>
    <dgm:cxn modelId="{65668128-33CD-438D-9035-5E1B2EDEB2A8}" type="presOf" srcId="{DA40B87B-11EF-418A-A137-6D03DCEF75F8}" destId="{99C41BEC-2526-4670-8C76-FC2E5516A864}" srcOrd="0" destOrd="0" presId="urn:microsoft.com/office/officeart/2005/8/layout/lProcess2"/>
    <dgm:cxn modelId="{DC2C1EFD-1F7B-40CA-A3FC-12C0A2E2BD01}" srcId="{0388AD4A-9786-44F6-BB20-14A31690B14C}" destId="{389FAB11-41F1-4DDC-9BEE-CA180BAC1ABB}" srcOrd="0" destOrd="0" parTransId="{5B912677-135D-45B1-8B0C-B57926DAEBE6}" sibTransId="{FE167FDF-9882-4304-8E8A-FDA0FBFE2194}"/>
    <dgm:cxn modelId="{D189BDF3-5BCD-4F4B-B62D-14E65927AD36}" srcId="{389FAB11-41F1-4DDC-9BEE-CA180BAC1ABB}" destId="{FFE82751-9C4A-42B6-A1B9-70744B474696}" srcOrd="0" destOrd="0" parTransId="{31BABC9F-8417-4A68-AC5B-079A6653FBE2}" sibTransId="{4BF0CD0A-9672-4EC2-B389-CC3ED0500709}"/>
    <dgm:cxn modelId="{8146B2ED-CDB2-43AB-9AA5-778AF123F9FE}" srcId="{389FAB11-41F1-4DDC-9BEE-CA180BAC1ABB}" destId="{86ABFF1D-E31E-49E7-931E-9937D8171BBF}" srcOrd="2" destOrd="0" parTransId="{42934D9A-D7E6-44E8-87B2-CEB5128366CA}" sibTransId="{7D6CA7F3-C597-485D-B89B-634E310C5930}"/>
    <dgm:cxn modelId="{3C20353F-6049-483E-9FDA-F47B8DF839F1}" type="presOf" srcId="{389FAB11-41F1-4DDC-9BEE-CA180BAC1ABB}" destId="{C37FB93C-45BC-4746-ADCF-8D82283E25D5}" srcOrd="1" destOrd="0" presId="urn:microsoft.com/office/officeart/2005/8/layout/lProcess2"/>
    <dgm:cxn modelId="{7227461F-00B7-4016-867B-6384C90DF308}" type="presOf" srcId="{62B5E4DF-2CF8-470F-8FFE-CDC7B8388374}" destId="{64C33901-F8D1-48C0-A775-0B9FFAD5EB59}" srcOrd="0" destOrd="0" presId="urn:microsoft.com/office/officeart/2005/8/layout/lProcess2"/>
    <dgm:cxn modelId="{A398A5EF-AECD-403A-80B6-69238C0E4B75}" type="presParOf" srcId="{D3755B5D-6305-4039-8DEE-B18B937D1E5D}" destId="{77A71B58-8B13-412D-8E9B-2C6CB54FF5F7}" srcOrd="0" destOrd="0" presId="urn:microsoft.com/office/officeart/2005/8/layout/lProcess2"/>
    <dgm:cxn modelId="{1BB97C3E-6AE7-4F84-B705-7E0E549BE949}" type="presParOf" srcId="{77A71B58-8B13-412D-8E9B-2C6CB54FF5F7}" destId="{5EFCAC98-09FA-45E9-8DDD-0E7E55671C04}" srcOrd="0" destOrd="0" presId="urn:microsoft.com/office/officeart/2005/8/layout/lProcess2"/>
    <dgm:cxn modelId="{FC1B2E41-565C-4A74-80C6-0E81517C2543}" type="presParOf" srcId="{77A71B58-8B13-412D-8E9B-2C6CB54FF5F7}" destId="{C37FB93C-45BC-4746-ADCF-8D82283E25D5}" srcOrd="1" destOrd="0" presId="urn:microsoft.com/office/officeart/2005/8/layout/lProcess2"/>
    <dgm:cxn modelId="{1F35FDDF-36F8-46FD-AC67-CE78A161493E}" type="presParOf" srcId="{77A71B58-8B13-412D-8E9B-2C6CB54FF5F7}" destId="{AD12E515-335C-4123-A0A5-1A1E4D2BFAEB}" srcOrd="2" destOrd="0" presId="urn:microsoft.com/office/officeart/2005/8/layout/lProcess2"/>
    <dgm:cxn modelId="{55BC8521-6301-4DF5-92C6-7BB4A8D92E9B}" type="presParOf" srcId="{AD12E515-335C-4123-A0A5-1A1E4D2BFAEB}" destId="{07078DAC-36AE-4FA5-8132-FF5DA9FD1E75}" srcOrd="0" destOrd="0" presId="urn:microsoft.com/office/officeart/2005/8/layout/lProcess2"/>
    <dgm:cxn modelId="{4EF691B7-6E90-4E30-9D2E-E7E15F59E740}" type="presParOf" srcId="{07078DAC-36AE-4FA5-8132-FF5DA9FD1E75}" destId="{41D0FB27-7816-4825-BA6F-C09E038B5850}" srcOrd="0" destOrd="0" presId="urn:microsoft.com/office/officeart/2005/8/layout/lProcess2"/>
    <dgm:cxn modelId="{026D103D-05E9-490C-8245-D115A84EFB60}" type="presParOf" srcId="{07078DAC-36AE-4FA5-8132-FF5DA9FD1E75}" destId="{BE838F89-4479-4434-85CC-107AAF209589}" srcOrd="1" destOrd="0" presId="urn:microsoft.com/office/officeart/2005/8/layout/lProcess2"/>
    <dgm:cxn modelId="{F87A4151-74A1-4440-A780-2E8AA16D82DF}" type="presParOf" srcId="{07078DAC-36AE-4FA5-8132-FF5DA9FD1E75}" destId="{64C33901-F8D1-48C0-A775-0B9FFAD5EB59}" srcOrd="2" destOrd="0" presId="urn:microsoft.com/office/officeart/2005/8/layout/lProcess2"/>
    <dgm:cxn modelId="{BDD3D85A-4642-42F1-9B27-D95D1C68226B}" type="presParOf" srcId="{07078DAC-36AE-4FA5-8132-FF5DA9FD1E75}" destId="{3547D431-C8E4-4BEC-8F2D-F77122EE84A8}" srcOrd="3" destOrd="0" presId="urn:microsoft.com/office/officeart/2005/8/layout/lProcess2"/>
    <dgm:cxn modelId="{AE907047-14CF-4323-A449-0EAB323E73DA}" type="presParOf" srcId="{07078DAC-36AE-4FA5-8132-FF5DA9FD1E75}" destId="{CC13C9B0-8C3B-4263-BF25-46EC70DD6043}" srcOrd="4" destOrd="0" presId="urn:microsoft.com/office/officeart/2005/8/layout/lProcess2"/>
    <dgm:cxn modelId="{EB69A011-350D-4456-82E2-94F4FCF66B76}" type="presParOf" srcId="{D3755B5D-6305-4039-8DEE-B18B937D1E5D}" destId="{451E01D6-993E-49EC-8BC0-088F97685AB9}" srcOrd="1" destOrd="0" presId="urn:microsoft.com/office/officeart/2005/8/layout/lProcess2"/>
    <dgm:cxn modelId="{CDEFC31F-9C90-4557-8027-0601B5548942}" type="presParOf" srcId="{D3755B5D-6305-4039-8DEE-B18B937D1E5D}" destId="{4111C5D3-4276-4A5C-8726-3DA64793DEBC}" srcOrd="2" destOrd="0" presId="urn:microsoft.com/office/officeart/2005/8/layout/lProcess2"/>
    <dgm:cxn modelId="{1EFCA503-9BEF-42F8-838E-62A9D7F45008}" type="presParOf" srcId="{4111C5D3-4276-4A5C-8726-3DA64793DEBC}" destId="{99C41BEC-2526-4670-8C76-FC2E5516A864}" srcOrd="0" destOrd="0" presId="urn:microsoft.com/office/officeart/2005/8/layout/lProcess2"/>
    <dgm:cxn modelId="{945F266B-6380-4C59-B7DC-2D478BDB86C7}" type="presParOf" srcId="{4111C5D3-4276-4A5C-8726-3DA64793DEBC}" destId="{4796633B-432A-4623-9039-636FDD812246}" srcOrd="1" destOrd="0" presId="urn:microsoft.com/office/officeart/2005/8/layout/lProcess2"/>
    <dgm:cxn modelId="{D818F777-34AD-42C6-85A6-2FB6C9AD99CF}" type="presParOf" srcId="{4111C5D3-4276-4A5C-8726-3DA64793DEBC}" destId="{4B3F7665-1538-4D0C-BC8B-A816B9D38EDB}" srcOrd="2" destOrd="0" presId="urn:microsoft.com/office/officeart/2005/8/layout/lProcess2"/>
    <dgm:cxn modelId="{A527C0CD-B2A1-4DF9-95C9-0E8780C7A47F}" type="presParOf" srcId="{4B3F7665-1538-4D0C-BC8B-A816B9D38EDB}" destId="{04647FE2-2735-4153-9AE6-566C347364E9}" srcOrd="0" destOrd="0" presId="urn:microsoft.com/office/officeart/2005/8/layout/lProcess2"/>
    <dgm:cxn modelId="{A15C4AF4-04FB-476D-97C5-EC4338390F44}" type="presParOf" srcId="{04647FE2-2735-4153-9AE6-566C347364E9}" destId="{F77C95A4-995A-4C98-8E98-76FAA7C7BB45}" srcOrd="0" destOrd="0" presId="urn:microsoft.com/office/officeart/2005/8/layout/lProcess2"/>
    <dgm:cxn modelId="{240DB7BC-63A0-4E3B-9D58-B66BA942C691}" type="presParOf" srcId="{04647FE2-2735-4153-9AE6-566C347364E9}" destId="{B23DBFD5-645C-4D44-8C91-F0F8FDB9F9C1}" srcOrd="1" destOrd="0" presId="urn:microsoft.com/office/officeart/2005/8/layout/lProcess2"/>
    <dgm:cxn modelId="{52F992C9-2978-4A4D-A0C6-F77C3913C26A}" type="presParOf" srcId="{04647FE2-2735-4153-9AE6-566C347364E9}" destId="{682DF92C-77B2-4DAA-9A6B-936C969862F6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839A4-E748-4670-B8D1-E6F9FCA8100B}">
      <dsp:nvSpPr>
        <dsp:cNvPr id="0" name=""/>
        <dsp:cNvSpPr/>
      </dsp:nvSpPr>
      <dsp:spPr>
        <a:xfrm>
          <a:off x="0" y="0"/>
          <a:ext cx="3153113" cy="2752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자기공사</a:t>
          </a:r>
          <a:endParaRPr lang="en-US" altLang="ko-KR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발주자겸시공자</a:t>
          </a:r>
          <a:r>
            <a:rPr lang="en-US" altLang="ko-KR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)(A)</a:t>
          </a: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원도급공사</a:t>
          </a:r>
          <a:r>
            <a:rPr lang="en-US" altLang="ko-KR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(B)</a:t>
          </a:r>
          <a:endParaRPr lang="ko-KR" altLang="en-U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61762" y="688020"/>
        <a:ext cx="2229587" cy="1376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CAC98-09FA-45E9-8DDD-0E7E55671C04}">
      <dsp:nvSpPr>
        <dsp:cNvPr id="0" name=""/>
        <dsp:cNvSpPr/>
      </dsp:nvSpPr>
      <dsp:spPr>
        <a:xfrm>
          <a:off x="4043" y="0"/>
          <a:ext cx="3889740" cy="4392488"/>
        </a:xfrm>
        <a:prstGeom prst="roundRect">
          <a:avLst>
            <a:gd name="adj" fmla="val 10000"/>
          </a:avLst>
        </a:prstGeom>
        <a:solidFill>
          <a:schemeClr val="bg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산재보험 보수총액</a:t>
          </a:r>
          <a:endParaRPr lang="en-US" altLang="ko-KR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사무</a:t>
          </a:r>
          <a:r>
            <a:rPr lang="en-US" altLang="ko-KR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내근</a:t>
          </a:r>
          <a:r>
            <a:rPr lang="en-US" altLang="ko-KR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  <a:r>
            <a:rPr lang="ko-KR" altLang="en-US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직원 보수</a:t>
          </a:r>
          <a:endParaRPr lang="ko-KR" altLang="en-U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043" y="0"/>
        <a:ext cx="3889740" cy="1317746"/>
      </dsp:txXfrm>
    </dsp:sp>
    <dsp:sp modelId="{41D0FB27-7816-4825-BA6F-C09E038B5850}">
      <dsp:nvSpPr>
        <dsp:cNvPr id="0" name=""/>
        <dsp:cNvSpPr/>
      </dsp:nvSpPr>
      <dsp:spPr>
        <a:xfrm>
          <a:off x="66279" y="1081018"/>
          <a:ext cx="3765268" cy="1324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손익계산서상 전체 급여</a:t>
          </a:r>
          <a:endParaRPr lang="en-US" altLang="ko-KR" sz="1500" kern="12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임원급여</a:t>
          </a:r>
          <a:r>
            <a:rPr lang="en-US" altLang="ko-KR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직원급여 등 항목</a:t>
          </a:r>
          <a:r>
            <a:rPr lang="en-US" altLang="ko-KR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</a:p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z="15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대표자 급여 제외</a:t>
          </a:r>
          <a:endParaRPr lang="ko-KR" altLang="en-US" sz="1500" kern="1200" dirty="0"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105069" y="1119808"/>
        <a:ext cx="3687688" cy="1246815"/>
      </dsp:txXfrm>
    </dsp:sp>
    <dsp:sp modelId="{64C33901-F8D1-48C0-A775-0B9FFAD5EB59}">
      <dsp:nvSpPr>
        <dsp:cNvPr id="0" name=""/>
        <dsp:cNvSpPr/>
      </dsp:nvSpPr>
      <dsp:spPr>
        <a:xfrm>
          <a:off x="66279" y="2609166"/>
          <a:ext cx="3765268" cy="1324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본사 소속 현장근무자 보수는 </a:t>
          </a:r>
          <a:endParaRPr lang="en-US" altLang="ko-KR" sz="1500" kern="1200" smtClean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건설현장으로 신고</a:t>
          </a:r>
          <a:endParaRPr lang="ko-KR" altLang="en-US" sz="1500" kern="1200" dirty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105069" y="2647956"/>
        <a:ext cx="3687688" cy="1246815"/>
      </dsp:txXfrm>
    </dsp:sp>
    <dsp:sp modelId="{99C41BEC-2526-4670-8C76-FC2E5516A864}">
      <dsp:nvSpPr>
        <dsp:cNvPr id="0" name=""/>
        <dsp:cNvSpPr/>
      </dsp:nvSpPr>
      <dsp:spPr>
        <a:xfrm>
          <a:off x="4185514" y="0"/>
          <a:ext cx="3889740" cy="4392488"/>
        </a:xfrm>
        <a:prstGeom prst="roundRect">
          <a:avLst>
            <a:gd name="adj" fmla="val 10000"/>
          </a:avLst>
        </a:prstGeom>
        <a:solidFill>
          <a:schemeClr val="bg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고용보험 보수총액</a:t>
          </a:r>
          <a:endParaRPr lang="en-US" altLang="ko-KR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소속 근로자 전체 보수</a:t>
          </a:r>
          <a:endParaRPr lang="ko-KR" altLang="en-U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185514" y="0"/>
        <a:ext cx="3889740" cy="1317746"/>
      </dsp:txXfrm>
    </dsp:sp>
    <dsp:sp modelId="{F77C95A4-995A-4C98-8E98-76FAA7C7BB45}">
      <dsp:nvSpPr>
        <dsp:cNvPr id="0" name=""/>
        <dsp:cNvSpPr/>
      </dsp:nvSpPr>
      <dsp:spPr>
        <a:xfrm>
          <a:off x="4247750" y="1143390"/>
          <a:ext cx="3765268" cy="767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손익계산서상 급여</a:t>
          </a:r>
          <a:r>
            <a:rPr lang="en-US" altLang="ko-KR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임원급여</a:t>
          </a:r>
          <a:r>
            <a:rPr lang="en-US" altLang="ko-KR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직원급여 등 항목</a:t>
          </a:r>
          <a:r>
            <a:rPr lang="en-US" altLang="ko-KR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</a:p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z="1300" kern="120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대표자 급여 제외</a:t>
          </a:r>
          <a:endParaRPr lang="ko-KR" altLang="en-US" sz="1300" kern="1200" dirty="0"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270230" y="1165870"/>
        <a:ext cx="3720308" cy="722561"/>
      </dsp:txXfrm>
    </dsp:sp>
    <dsp:sp modelId="{682DF92C-77B2-4DAA-9A6B-936C969862F6}">
      <dsp:nvSpPr>
        <dsp:cNvPr id="0" name=""/>
        <dsp:cNvSpPr/>
      </dsp:nvSpPr>
      <dsp:spPr>
        <a:xfrm>
          <a:off x="4247750" y="2008499"/>
          <a:ext cx="3765268" cy="7675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원가명세서상 본사 소속 근로자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현장소장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, 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기사 등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 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급여</a:t>
          </a:r>
          <a:endParaRPr lang="en-US" altLang="ko-KR" sz="1100" kern="12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※ </a:t>
          </a:r>
          <a:r>
            <a:rPr lang="ko-KR" altLang="en-US" sz="1100" kern="1200" dirty="0" smtClean="0">
              <a:solidFill>
                <a:srgbClr val="FFC000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현장 일용직 급여 제외</a:t>
          </a:r>
          <a:endParaRPr lang="en-US" altLang="ko-KR" sz="1100" kern="1200" dirty="0" smtClean="0">
            <a:solidFill>
              <a:srgbClr val="FFC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270230" y="2030979"/>
        <a:ext cx="3720308" cy="722561"/>
      </dsp:txXfrm>
    </dsp:sp>
    <dsp:sp modelId="{0334B10F-CD72-4230-BDDF-9CA9DCDB2499}">
      <dsp:nvSpPr>
        <dsp:cNvPr id="0" name=""/>
        <dsp:cNvSpPr/>
      </dsp:nvSpPr>
      <dsp:spPr>
        <a:xfrm>
          <a:off x="4255685" y="2880319"/>
          <a:ext cx="3765268" cy="1123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만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65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세 이후 고용된 자의 보수총액은 실업급여보험료</a:t>
          </a:r>
          <a:endParaRPr lang="en-US" altLang="ko-KR" sz="1100" kern="12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산정대상 보수총액에서 제외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(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고용안정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·</a:t>
          </a: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직업능력개발</a:t>
          </a:r>
          <a:endParaRPr lang="en-US" altLang="ko-KR" sz="1100" kern="1200" dirty="0" smtClean="0">
            <a:solidFill>
              <a:schemeClr val="accent6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사업 보험료 산정대상 보수총액에는 포함</a:t>
          </a:r>
          <a:r>
            <a:rPr lang="en-US" altLang="ko-KR" sz="1100" kern="120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rPr>
            <a:t>)</a:t>
          </a:r>
          <a:endParaRPr lang="en-US" altLang="ko-KR" sz="1100" kern="1200" dirty="0" smtClean="0">
            <a:solidFill>
              <a:srgbClr val="FF0000"/>
            </a:solidFill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4288598" y="2913232"/>
        <a:ext cx="3699442" cy="10579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CAC98-09FA-45E9-8DDD-0E7E55671C04}">
      <dsp:nvSpPr>
        <dsp:cNvPr id="0" name=""/>
        <dsp:cNvSpPr/>
      </dsp:nvSpPr>
      <dsp:spPr>
        <a:xfrm>
          <a:off x="7194" y="0"/>
          <a:ext cx="3889740" cy="27363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bg1">
                <a:alpha val="40000"/>
              </a:schemeClr>
            </a:gs>
            <a:gs pos="39999">
              <a:schemeClr val="bg1">
                <a:lumMod val="95000"/>
              </a:schemeClr>
            </a:gs>
            <a:gs pos="70000">
              <a:schemeClr val="bg1">
                <a:lumMod val="85000"/>
              </a:schemeClr>
            </a:gs>
            <a:gs pos="100000">
              <a:schemeClr val="bg1">
                <a:lumMod val="75000"/>
                <a:alpha val="20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산재보험 보수총액</a:t>
          </a:r>
          <a:endParaRPr lang="en-US" altLang="ko-KR" sz="18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Y동녘M" panose="02030600000101010101" pitchFamily="18" charset="-127"/>
            <a:ea typeface="HY동녘M" panose="02030600000101010101" pitchFamily="18" charset="-127"/>
          </a:endParaRPr>
        </a:p>
      </dsp:txBody>
      <dsp:txXfrm>
        <a:off x="7194" y="0"/>
        <a:ext cx="3889740" cy="820891"/>
      </dsp:txXfrm>
    </dsp:sp>
    <dsp:sp modelId="{41D0FB27-7816-4825-BA6F-C09E038B5850}">
      <dsp:nvSpPr>
        <dsp:cNvPr id="0" name=""/>
        <dsp:cNvSpPr/>
      </dsp:nvSpPr>
      <dsp:spPr>
        <a:xfrm>
          <a:off x="66279" y="620987"/>
          <a:ext cx="3765268" cy="565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근무직원 보수</a:t>
          </a:r>
          <a:endParaRPr lang="ko-KR" altLang="en-US" sz="1500" kern="1200" dirty="0">
            <a:latin typeface="HY동녘B" panose="02030600000101010101" pitchFamily="18" charset="-127"/>
            <a:ea typeface="HY동녘B" panose="02030600000101010101" pitchFamily="18" charset="-127"/>
          </a:endParaRPr>
        </a:p>
      </dsp:txBody>
      <dsp:txXfrm>
        <a:off x="82853" y="637561"/>
        <a:ext cx="3732120" cy="532719"/>
      </dsp:txXfrm>
    </dsp:sp>
    <dsp:sp modelId="{64C33901-F8D1-48C0-A775-0B9FFAD5EB59}">
      <dsp:nvSpPr>
        <dsp:cNvPr id="0" name=""/>
        <dsp:cNvSpPr/>
      </dsp:nvSpPr>
      <dsp:spPr>
        <a:xfrm>
          <a:off x="66279" y="1273911"/>
          <a:ext cx="3765268" cy="565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일용직 보수</a:t>
          </a:r>
          <a:endParaRPr lang="ko-KR" altLang="en-US" sz="1500" kern="1200" dirty="0">
            <a:solidFill>
              <a:srgbClr val="FFC000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sp:txBody>
      <dsp:txXfrm>
        <a:off x="82853" y="1290485"/>
        <a:ext cx="3732120" cy="532719"/>
      </dsp:txXfrm>
    </dsp:sp>
    <dsp:sp modelId="{CC13C9B0-8C3B-4263-BF25-46EC70DD6043}">
      <dsp:nvSpPr>
        <dsp:cNvPr id="0" name=""/>
        <dsp:cNvSpPr/>
      </dsp:nvSpPr>
      <dsp:spPr>
        <a:xfrm>
          <a:off x="74198" y="1936704"/>
          <a:ext cx="3749429" cy="565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외주공사비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 </a:t>
          </a:r>
          <a:r>
            <a:rPr lang="en-US" altLang="ko-KR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× 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하도급공사 노무비율</a:t>
          </a:r>
          <a:r>
            <a:rPr lang="en-US" altLang="ko-KR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(31%)</a:t>
          </a:r>
          <a:endParaRPr lang="en-US" altLang="ko-KR" sz="1500" kern="1200" dirty="0">
            <a:solidFill>
              <a:schemeClr val="accent6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sp:txBody>
      <dsp:txXfrm>
        <a:off x="90772" y="1953278"/>
        <a:ext cx="3716281" cy="532719"/>
      </dsp:txXfrm>
    </dsp:sp>
    <dsp:sp modelId="{99C41BEC-2526-4670-8C76-FC2E5516A864}">
      <dsp:nvSpPr>
        <dsp:cNvPr id="0" name=""/>
        <dsp:cNvSpPr/>
      </dsp:nvSpPr>
      <dsp:spPr>
        <a:xfrm>
          <a:off x="4185514" y="0"/>
          <a:ext cx="3889740" cy="27363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bg1">
                <a:alpha val="40000"/>
              </a:schemeClr>
            </a:gs>
            <a:gs pos="39999">
              <a:schemeClr val="bg1">
                <a:lumMod val="95000"/>
              </a:schemeClr>
            </a:gs>
            <a:gs pos="70000">
              <a:schemeClr val="bg1">
                <a:lumMod val="85000"/>
              </a:schemeClr>
            </a:gs>
            <a:gs pos="100000">
              <a:schemeClr val="bg1">
                <a:lumMod val="75000"/>
                <a:alpha val="20000"/>
              </a:schemeClr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rPr>
            <a:t>고용보험 보수총액</a:t>
          </a:r>
        </a:p>
      </dsp:txBody>
      <dsp:txXfrm>
        <a:off x="4185514" y="0"/>
        <a:ext cx="3889740" cy="820891"/>
      </dsp:txXfrm>
    </dsp:sp>
    <dsp:sp modelId="{F77C95A4-995A-4C98-8E98-76FAA7C7BB45}">
      <dsp:nvSpPr>
        <dsp:cNvPr id="0" name=""/>
        <dsp:cNvSpPr/>
      </dsp:nvSpPr>
      <dsp:spPr>
        <a:xfrm>
          <a:off x="4247750" y="664477"/>
          <a:ext cx="3765268" cy="879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현장 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일용직 보수</a:t>
          </a:r>
          <a:endParaRPr lang="ko-KR" altLang="en-US" sz="1500" kern="1200" dirty="0">
            <a:latin typeface="HY동녘B" panose="02030600000101010101" pitchFamily="18" charset="-127"/>
            <a:ea typeface="HY동녘B" panose="02030600000101010101" pitchFamily="18" charset="-127"/>
          </a:endParaRPr>
        </a:p>
      </dsp:txBody>
      <dsp:txXfrm>
        <a:off x="4273506" y="690233"/>
        <a:ext cx="3713756" cy="827868"/>
      </dsp:txXfrm>
    </dsp:sp>
    <dsp:sp modelId="{682DF92C-77B2-4DAA-9A6B-936C969862F6}">
      <dsp:nvSpPr>
        <dsp:cNvPr id="0" name=""/>
        <dsp:cNvSpPr/>
      </dsp:nvSpPr>
      <dsp:spPr>
        <a:xfrm>
          <a:off x="4247750" y="1655666"/>
          <a:ext cx="3765268" cy="879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500" kern="1200" dirty="0" smtClean="0">
              <a:solidFill>
                <a:srgbClr val="FFC000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외주공사비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 </a:t>
          </a:r>
          <a:r>
            <a:rPr lang="en-US" altLang="ko-KR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× </a:t>
          </a:r>
          <a:r>
            <a:rPr lang="ko-KR" altLang="en-US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하도급공사 노무비율</a:t>
          </a:r>
          <a:r>
            <a:rPr lang="en-US" altLang="ko-KR" sz="1500" kern="1200" dirty="0" smtClean="0">
              <a:solidFill>
                <a:schemeClr val="accent6"/>
              </a:solidFill>
              <a:latin typeface="HY동녘B" panose="02030600000101010101" pitchFamily="18" charset="-127"/>
              <a:ea typeface="HY동녘B" panose="02030600000101010101" pitchFamily="18" charset="-127"/>
            </a:rPr>
            <a:t>(31%)</a:t>
          </a:r>
          <a:endParaRPr lang="en-US" altLang="ko-KR" sz="1500" kern="1200" dirty="0" smtClean="0">
            <a:solidFill>
              <a:srgbClr val="FFC000"/>
            </a:solidFill>
            <a:latin typeface="HY동녘B" panose="02030600000101010101" pitchFamily="18" charset="-127"/>
            <a:ea typeface="HY동녘B" panose="02030600000101010101" pitchFamily="18" charset="-127"/>
          </a:endParaRPr>
        </a:p>
      </dsp:txBody>
      <dsp:txXfrm>
        <a:off x="4273506" y="1681422"/>
        <a:ext cx="3713756" cy="827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74E61-47B3-4493-96D7-2CCEE088E3FE}" type="datetimeFigureOut">
              <a:rPr lang="ko-KR" altLang="en-US" smtClean="0"/>
              <a:t>2016-02-23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FE1B7-628E-4685-BDD1-6B12DD2ED6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657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E1B7-628E-4685-BDD1-6B12DD2ED6D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418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E1B7-628E-4685-BDD1-6B12DD2ED6D7}" type="slidenum">
              <a:rPr lang="ko-KR" altLang="en-US">
                <a:solidFill>
                  <a:prstClr val="black"/>
                </a:solidFill>
              </a:rPr>
              <a:pPr/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18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6B180D-8AEB-4EE5-BE54-969EAA643D90}" type="slidenum">
              <a:rPr lang="ko-KR" altLang="en-US" smtClean="0"/>
              <a:pPr>
                <a:defRPr/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866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6B180D-8AEB-4EE5-BE54-969EAA643D90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922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6B180D-8AEB-4EE5-BE54-969EAA643D90}" type="slidenum">
              <a:rPr lang="ko-KR" alt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922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7388"/>
            <a:ext cx="4573587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1" y="4343400"/>
            <a:ext cx="5029200" cy="41148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2398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4206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63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58919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574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0973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651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51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582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721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801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505459668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470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908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558179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066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7347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2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41533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612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4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6974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2904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552502118"/>
      </p:ext>
    </p:extLst>
  </p:cSld>
  <p:clrMapOvr>
    <a:masterClrMapping/>
  </p:clrMapOvr>
  <p:transition>
    <p:zoom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824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74420658"/>
      </p:ext>
    </p:extLst>
  </p:cSld>
  <p:clrMapOvr>
    <a:masterClrMapping/>
  </p:clrMapOvr>
  <p:transition>
    <p:zoom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007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35410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31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8864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396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8042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796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779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0_mai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01"/>
          <p:cNvPicPr>
            <a:picLocks noChangeAspect="1" noChangeArrowheads="1"/>
          </p:cNvPicPr>
          <p:nvPr userDrawn="1"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000875" y="6237288"/>
            <a:ext cx="18923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1731018"/>
      </p:ext>
    </p:extLst>
  </p:cSld>
  <p:clrMapOvr>
    <a:masterClrMapping/>
  </p:clrMapOvr>
  <p:transition>
    <p:zoom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94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796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3042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791635590"/>
      </p:ext>
    </p:extLst>
  </p:cSld>
  <p:clrMapOvr>
    <a:masterClrMapping/>
  </p:clrMapOvr>
  <p:transition>
    <p:zoom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2118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188796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13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0680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74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2238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28299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157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833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71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43494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492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557913061"/>
      </p:ext>
    </p:extLst>
  </p:cSld>
  <p:clrMapOvr>
    <a:masterClrMapping/>
  </p:clrMapOvr>
  <p:transition>
    <p:zoom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11174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0154097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63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19084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349252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914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12163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78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24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633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0916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3614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940428135"/>
      </p:ext>
    </p:extLst>
  </p:cSld>
  <p:clrMapOvr>
    <a:masterClrMapping/>
  </p:clrMapOvr>
  <p:transition>
    <p:zoom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835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35463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70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750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6633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73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6838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668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18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70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264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1016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874708614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67821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1773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062765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227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65955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96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85736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948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7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68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4799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21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0886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453596168"/>
      </p:ext>
    </p:extLst>
  </p:cSld>
  <p:clrMapOvr>
    <a:masterClrMapping/>
  </p:clrMapOvr>
  <p:transition>
    <p:zoom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42271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841006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53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3154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8429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1710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918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16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77829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9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456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363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2546970762"/>
      </p:ext>
    </p:extLst>
  </p:cSld>
  <p:clrMapOvr>
    <a:masterClrMapping/>
  </p:clrMapOvr>
  <p:transition>
    <p:zoom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1577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992170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708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9652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10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6378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274846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8093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4354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66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46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0640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9365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75046529"/>
      </p:ext>
    </p:extLst>
  </p:cSld>
  <p:clrMapOvr>
    <a:masterClrMapping/>
  </p:clrMapOvr>
  <p:transition>
    <p:zoom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0162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3682140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16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6625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1232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70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11117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891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37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68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3187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913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4130008445"/>
      </p:ext>
    </p:extLst>
  </p:cSld>
  <p:clrMapOvr>
    <a:masterClrMapping/>
  </p:clrMapOvr>
  <p:transition>
    <p:zoom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9674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75924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7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20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41198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222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3249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645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30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109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584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054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882957303"/>
      </p:ext>
    </p:extLst>
  </p:cSld>
  <p:clrMapOvr>
    <a:masterClrMapping/>
  </p:clrMapOvr>
  <p:transition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0419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7909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147925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030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557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78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69282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439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01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14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05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55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6805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4250831447"/>
      </p:ext>
    </p:extLst>
  </p:cSld>
  <p:clrMapOvr>
    <a:masterClrMapping/>
  </p:clrMapOvr>
  <p:transition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163690916"/>
      </p:ext>
    </p:extLst>
  </p:cSld>
  <p:clrMapOvr>
    <a:masterClrMapping/>
  </p:clrMapOvr>
  <p:transition>
    <p:zo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26656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70585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130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71115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20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78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37376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016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77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357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957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44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3540304369"/>
      </p:ext>
    </p:extLst>
  </p:cSld>
  <p:clrMapOvr>
    <a:masterClrMapping/>
  </p:clrMapOvr>
  <p:transition>
    <p:zo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8971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24885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04020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22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4548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85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4321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627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39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302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6723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38680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488748627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88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15218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18363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436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715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34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51460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029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647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37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1635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3263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93607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787507721"/>
      </p:ext>
    </p:extLst>
  </p:cSld>
  <p:clrMapOvr>
    <a:masterClrMapping/>
  </p:clrMapOvr>
  <p:transition>
    <p:zo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92820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6551412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812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61577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84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67882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429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13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2023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61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245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042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603329794"/>
      </p:ext>
    </p:extLst>
  </p:cSld>
  <p:clrMapOvr>
    <a:masterClrMapping/>
  </p:clrMapOvr>
  <p:transition>
    <p:zo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1567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08270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680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01583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64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1119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67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95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26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0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169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991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4248966687"/>
      </p:ext>
    </p:extLst>
  </p:cSld>
  <p:clrMapOvr>
    <a:masterClrMapping/>
  </p:clrMapOvr>
  <p:transition>
    <p:zo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1406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02348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84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79867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65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1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08493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8635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812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white"/>
                </a:solidFill>
              </a:rPr>
              <a:pPr/>
              <a:t>2016-02-23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221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8745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143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제목, 텍스트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" y="0"/>
            <a:ext cx="7200900" cy="981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차트 개체 틀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/>
          </a:p>
        </p:txBody>
      </p:sp>
    </p:spTree>
    <p:extLst>
      <p:ext uri="{BB962C8B-B14F-4D97-AF65-F5344CB8AC3E}">
        <p14:creationId xmlns:p14="http://schemas.microsoft.com/office/powerpoint/2010/main" val="1093069814"/>
      </p:ext>
    </p:extLst>
  </p:cSld>
  <p:clrMapOvr>
    <a:masterClrMapping/>
  </p:clrMapOvr>
  <p:transition>
    <p:zo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fontAlgn="base" latinLnBrk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936C9-4760-46BC-BBA4-409BFB55FC27}" type="datetimeFigureOut">
              <a:rPr lang="ko-KR" altLang="en-US" smtClean="0"/>
              <a:pPr/>
              <a:t>2016-02-23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1F60D-5D5D-485E-ABF3-D30D332050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36462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F936C9-4760-46BC-BBA4-409BFB55FC27}" type="datetimeFigureOut">
              <a:rPr lang="ko-KR" altLang="en-US" smtClean="0">
                <a:solidFill>
                  <a:prstClr val="black"/>
                </a:solidFill>
              </a:rPr>
              <a:pPr/>
              <a:t>2016-02-23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00216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Relationship Id="rId14" Type="http://schemas.openxmlformats.org/officeDocument/2006/relationships/image" Target="../media/image1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5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Relationship Id="rId14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Relationship Id="rId14" Type="http://schemas.openxmlformats.org/officeDocument/2006/relationships/image" Target="../media/image1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14" Type="http://schemas.openxmlformats.org/officeDocument/2006/relationships/image" Target="../media/image1.jpe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image" Target="../media/image1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2" Type="http://schemas.openxmlformats.org/officeDocument/2006/relationships/slideLayout" Target="../slideLayouts/slideLayout20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image" Target="../media/image1.jpe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5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4.xml"/><Relationship Id="rId12" Type="http://schemas.openxmlformats.org/officeDocument/2006/relationships/slideLayout" Target="../slideLayouts/slideLayout229.xml"/><Relationship Id="rId2" Type="http://schemas.openxmlformats.org/officeDocument/2006/relationships/slideLayout" Target="../slideLayouts/slideLayout21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18.xml"/><Relationship Id="rId6" Type="http://schemas.openxmlformats.org/officeDocument/2006/relationships/slideLayout" Target="../slideLayouts/slideLayout223.xml"/><Relationship Id="rId11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22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21.xml"/><Relationship Id="rId9" Type="http://schemas.openxmlformats.org/officeDocument/2006/relationships/slideLayout" Target="../slideLayouts/slideLayout226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7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6.xml"/><Relationship Id="rId12" Type="http://schemas.openxmlformats.org/officeDocument/2006/relationships/slideLayout" Target="../slideLayouts/slideLayout241.xml"/><Relationship Id="rId2" Type="http://schemas.openxmlformats.org/officeDocument/2006/relationships/slideLayout" Target="../slideLayouts/slideLayout23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30.xml"/><Relationship Id="rId6" Type="http://schemas.openxmlformats.org/officeDocument/2006/relationships/slideLayout" Target="../slideLayouts/slideLayout235.xml"/><Relationship Id="rId11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39.xml"/><Relationship Id="rId4" Type="http://schemas.openxmlformats.org/officeDocument/2006/relationships/slideLayout" Target="../slideLayouts/slideLayout233.xml"/><Relationship Id="rId9" Type="http://schemas.openxmlformats.org/officeDocument/2006/relationships/slideLayout" Target="../slideLayouts/slideLayout238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7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94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920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62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1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87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32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8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65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82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53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49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09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41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90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952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55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16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22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46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61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F936C9-4760-46BC-BBA4-409BFB55FC27}" type="datetimeFigureOut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2016-02-23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51F60D-5D5D-485E-ABF3-D30D332050A5}" type="slidenum">
              <a:rPr lang="ko-KR" altLang="en-US" smtClean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7" descr="08_maste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06"/>
          <p:cNvPicPr>
            <a:picLocks noChangeAspect="1" noChangeArrowheads="1"/>
          </p:cNvPicPr>
          <p:nvPr userDrawn="1"/>
        </p:nvPicPr>
        <p:blipFill>
          <a:blip r:embed="rId16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288925"/>
            <a:ext cx="145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00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743075"/>
            <a:ext cx="9144000" cy="1470025"/>
          </a:xfrm>
          <a:effectLst>
            <a:outerShdw dist="35921" dir="2700000" algn="ctr" rotWithShape="0">
              <a:schemeClr val="bg1"/>
            </a:outerShdw>
          </a:effectLst>
        </p:spPr>
        <p:txBody>
          <a:bodyPr anchorCtr="1">
            <a:normAutofit fontScale="900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spc="-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건설업  고용</a:t>
            </a:r>
            <a:r>
              <a:rPr lang="en-US" altLang="ko-KR" b="1" spc="-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b="1" spc="-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산재보험 실무</a:t>
            </a:r>
            <a:r>
              <a:rPr lang="en-US" altLang="ko-KR" b="1" spc="-1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b="1" spc="-1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&lt;2015</a:t>
            </a:r>
            <a:r>
              <a:rPr lang="ko-KR" altLang="en-US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년도 확정 및 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2016</a:t>
            </a:r>
            <a:r>
              <a:rPr lang="ko-KR" altLang="en-US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년도 개산 고용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산재보험 보험료 신고 및 납부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400" b="1" spc="-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97983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116632"/>
            <a:ext cx="6192838" cy="62071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 smtClean="0">
                <a:solidFill>
                  <a:srgbClr val="464646"/>
                </a:solidFill>
              </a:rPr>
              <a:t>     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확정보험료 성실신고 안내</a:t>
            </a:r>
            <a:endParaRPr lang="ko-KR" altLang="en-US" sz="28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4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65" y="202356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549970" y="1275144"/>
            <a:ext cx="8198493" cy="23698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 </a:t>
            </a:r>
            <a:r>
              <a:rPr kumimoji="1"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불성실 신고사업장 확정정산</a:t>
            </a:r>
            <a:r>
              <a:rPr kumimoji="1" lang="ko-KR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실시</a:t>
            </a:r>
            <a:endParaRPr kumimoji="1" lang="en-US" altLang="ko-KR" sz="200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  <a:p>
            <a:pPr marL="36000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* </a:t>
            </a:r>
            <a:r>
              <a:rPr kumimoji="1" lang="ko-KR" altLang="en-US" spc="-150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매년 국세청 및 건설협회 등에서 입수한 결산자료와 기성실적자료 등을 토대로     확정보험료 불성실 신고 사업장을 선정하여 </a:t>
            </a:r>
            <a:r>
              <a:rPr kumimoji="1" lang="ko-KR" altLang="en-US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과거 </a:t>
            </a:r>
            <a:r>
              <a:rPr kumimoji="1" lang="en-US" altLang="ko-KR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kumimoji="1" lang="ko-KR" altLang="en-US" spc="-15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년분</a:t>
            </a:r>
            <a:r>
              <a:rPr kumimoji="1" lang="ko-KR" altLang="en-US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확정보험료 조사</a:t>
            </a:r>
            <a:endParaRPr kumimoji="1" lang="en-US" altLang="ko-KR" spc="-1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60000" indent="-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* </a:t>
            </a:r>
            <a:r>
              <a:rPr kumimoji="1"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전국 </a:t>
            </a:r>
            <a:r>
              <a:rPr kumimoji="1"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r>
              <a:rPr kumimoji="1"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개 지역본부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에 건설업 </a:t>
            </a:r>
            <a:r>
              <a:rPr kumimoji="1"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확정정산 </a:t>
            </a:r>
            <a:r>
              <a:rPr kumimoji="1" lang="ko-KR" alt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전담팀</a:t>
            </a:r>
            <a:r>
              <a:rPr kumimoji="1" lang="ko-KR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운영 중</a:t>
            </a:r>
            <a:endParaRPr kumimoji="1" lang="en-US" altLang="ko-KR" dirty="0">
              <a:solidFill>
                <a:srgbClr val="00206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60000" indent="-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</a:pP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* 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추가징수 보험료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+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10%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의 </a:t>
            </a:r>
            <a:r>
              <a:rPr kumimoji="1" lang="ko-KR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가산금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+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kumimoji="1" lang="ko-KR" altLang="en-US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연체금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1" lang="ko-KR" altLang="en-US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법정 납부기한이 지난 날부터</a:t>
            </a:r>
            <a:r>
              <a:rPr kumimoji="1" lang="en-US" altLang="ko-KR" dirty="0">
                <a:solidFill>
                  <a:srgbClr val="00206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kumimoji="1" lang="ko-KR" altLang="en-US" spc="-15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542568" y="3789040"/>
            <a:ext cx="7773847" cy="27084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연도별 확정정산에 따른 보험료 추가징수 현황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                                                                                               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                                            </a:t>
            </a:r>
            <a:endParaRPr kumimoji="1" lang="en-US" altLang="ko-KR" sz="9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064103"/>
              </p:ext>
            </p:extLst>
          </p:nvPr>
        </p:nvGraphicFramePr>
        <p:xfrm>
          <a:off x="899592" y="4293097"/>
          <a:ext cx="7632848" cy="194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  <a:gridCol w="1908212"/>
                <a:gridCol w="1908212"/>
              </a:tblGrid>
              <a:tr h="38884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연도</a:t>
                      </a:r>
                      <a:endParaRPr lang="ko-KR" altLang="en-US" spc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확정정산</a:t>
                      </a:r>
                      <a:endParaRPr lang="en-US" altLang="ko-KR" spc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사업장수</a:t>
                      </a:r>
                      <a:r>
                        <a:rPr lang="en-US" altLang="ko-KR" sz="1500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(</a:t>
                      </a:r>
                      <a:r>
                        <a:rPr lang="ko-KR" altLang="en-US" sz="1500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개소</a:t>
                      </a:r>
                      <a:r>
                        <a:rPr lang="en-US" altLang="ko-KR" sz="1500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)</a:t>
                      </a:r>
                      <a:endParaRPr lang="ko-KR" altLang="en-US" sz="1500" spc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pc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보험료 추징현황</a:t>
                      </a:r>
                      <a:endParaRPr lang="ko-KR" altLang="en-US" spc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8884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사업장수 </a:t>
                      </a:r>
                      <a:r>
                        <a:rPr lang="en-US" altLang="ko-KR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(</a:t>
                      </a:r>
                      <a:r>
                        <a:rPr lang="ko-KR" altLang="en-US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개소</a:t>
                      </a:r>
                      <a:r>
                        <a:rPr lang="en-US" altLang="ko-KR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)</a:t>
                      </a:r>
                      <a:endParaRPr lang="ko-KR" altLang="en-US" sz="1600" spc="0" dirty="0">
                        <a:effectLst/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0" dirty="0" err="1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추징액</a:t>
                      </a:r>
                      <a:r>
                        <a:rPr lang="ko-KR" altLang="en-US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 </a:t>
                      </a:r>
                      <a:r>
                        <a:rPr lang="en-US" altLang="ko-KR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(</a:t>
                      </a:r>
                      <a:r>
                        <a:rPr lang="ko-KR" altLang="en-US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억 원</a:t>
                      </a:r>
                      <a:r>
                        <a:rPr lang="en-US" altLang="ko-KR" sz="1600" spc="0" dirty="0" smtClean="0">
                          <a:effectLst/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)</a:t>
                      </a:r>
                      <a:endParaRPr lang="ko-KR" altLang="en-US" sz="1600" spc="0" dirty="0">
                        <a:effectLst/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2013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2,431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1,865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923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2014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2,509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2,120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750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8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2015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2,527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2,114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901</a:t>
                      </a:r>
                      <a:endParaRPr lang="ko-KR" altLang="en-US" b="1" dirty="0"/>
                    </a:p>
                  </a:txBody>
                  <a:tcPr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64672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504" y="260648"/>
            <a:ext cx="7416824" cy="72008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1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 smtClean="0">
                <a:solidFill>
                  <a:srgbClr val="464646"/>
                </a:solidFill>
              </a:rPr>
              <a:t>     </a:t>
            </a: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확정보험료 성실신고 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안내</a:t>
            </a:r>
            <a:endParaRPr lang="en-US" altLang="ko-KR" sz="2800" dirty="0" smtClean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en-US" altLang="ko-KR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en-US" altLang="ko-KR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   </a:t>
            </a:r>
            <a:r>
              <a:rPr lang="en-US" altLang="ko-KR" sz="2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(</a:t>
            </a:r>
            <a:r>
              <a:rPr lang="ko-KR" altLang="en-US" sz="2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주요 추징 사례</a:t>
            </a:r>
            <a:r>
              <a:rPr lang="en-US" altLang="ko-KR" sz="2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)</a:t>
            </a:r>
            <a:endParaRPr lang="ko-KR" altLang="en-US" sz="26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4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65" y="202356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6" name="그룹 25"/>
          <p:cNvGrpSpPr>
            <a:grpSpLocks noChangeAspect="1"/>
          </p:cNvGrpSpPr>
          <p:nvPr/>
        </p:nvGrpSpPr>
        <p:grpSpPr>
          <a:xfrm>
            <a:off x="107504" y="1196752"/>
            <a:ext cx="688605" cy="540000"/>
            <a:chOff x="1724685" y="523280"/>
            <a:chExt cx="1980220" cy="1552881"/>
          </a:xfrm>
        </p:grpSpPr>
        <p:sp>
          <p:nvSpPr>
            <p:cNvPr id="27" name="타원 26"/>
            <p:cNvSpPr/>
            <p:nvPr/>
          </p:nvSpPr>
          <p:spPr>
            <a:xfrm flipV="1">
              <a:off x="1724685" y="1878139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28" name="그룹 27"/>
            <p:cNvGrpSpPr/>
            <p:nvPr/>
          </p:nvGrpSpPr>
          <p:grpSpPr>
            <a:xfrm>
              <a:off x="1994715" y="523280"/>
              <a:ext cx="1440160" cy="1440160"/>
              <a:chOff x="3131341" y="764704"/>
              <a:chExt cx="1440160" cy="1440160"/>
            </a:xfrm>
          </p:grpSpPr>
          <p:sp>
            <p:nvSpPr>
              <p:cNvPr id="29" name="도넛 28"/>
              <p:cNvSpPr/>
              <p:nvPr/>
            </p:nvSpPr>
            <p:spPr>
              <a:xfrm>
                <a:off x="3131341" y="764704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75A13F"/>
                  </a:gs>
                  <a:gs pos="50000">
                    <a:srgbClr val="75A13F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타원 29"/>
              <p:cNvSpPr/>
              <p:nvPr/>
            </p:nvSpPr>
            <p:spPr>
              <a:xfrm>
                <a:off x="3434161" y="786582"/>
                <a:ext cx="834520" cy="4567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2" name="그룹 31"/>
          <p:cNvGrpSpPr>
            <a:grpSpLocks noChangeAspect="1"/>
          </p:cNvGrpSpPr>
          <p:nvPr/>
        </p:nvGrpSpPr>
        <p:grpSpPr>
          <a:xfrm>
            <a:off x="107504" y="1736872"/>
            <a:ext cx="688350" cy="540000"/>
            <a:chOff x="2357754" y="2559298"/>
            <a:chExt cx="1980220" cy="1539171"/>
          </a:xfrm>
        </p:grpSpPr>
        <p:sp>
          <p:nvSpPr>
            <p:cNvPr id="33" name="타원 32"/>
            <p:cNvSpPr/>
            <p:nvPr/>
          </p:nvSpPr>
          <p:spPr>
            <a:xfrm flipV="1">
              <a:off x="2357754" y="3900447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34" name="그룹 33"/>
            <p:cNvGrpSpPr/>
            <p:nvPr/>
          </p:nvGrpSpPr>
          <p:grpSpPr>
            <a:xfrm>
              <a:off x="2627784" y="2559298"/>
              <a:ext cx="1440160" cy="1440160"/>
              <a:chOff x="3923928" y="2614610"/>
              <a:chExt cx="1440160" cy="1440160"/>
            </a:xfrm>
          </p:grpSpPr>
          <p:sp>
            <p:nvSpPr>
              <p:cNvPr id="35" name="도넛 34"/>
              <p:cNvSpPr/>
              <p:nvPr/>
            </p:nvSpPr>
            <p:spPr>
              <a:xfrm>
                <a:off x="3923928" y="2614610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2B81B9"/>
                  </a:gs>
                  <a:gs pos="50000">
                    <a:srgbClr val="2B81B9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4226748" y="2636912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611560" y="1218238"/>
            <a:ext cx="799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직업소개소 알선 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잡급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보수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직업소개소를 통해 공급받은 현장인력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(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잡급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보수 누락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70080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본사 소속 현장근무자의 산재보험료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현장소장 등 본사 소속 현장 근무자 보수를 </a:t>
            </a:r>
            <a:endParaRPr lang="en-US" altLang="ko-KR" sz="1600" spc="1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r>
              <a:rPr lang="en-US" altLang="ko-KR" sz="1600" spc="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건설현장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(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건설일괄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이 아닌 건설 본사로 잘못 신고</a:t>
            </a:r>
            <a:endParaRPr lang="en-US" altLang="ko-KR" sz="1600" spc="1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grpSp>
        <p:nvGrpSpPr>
          <p:cNvPr id="38" name="그룹 37"/>
          <p:cNvGrpSpPr>
            <a:grpSpLocks noChangeAspect="1"/>
          </p:cNvGrpSpPr>
          <p:nvPr/>
        </p:nvGrpSpPr>
        <p:grpSpPr>
          <a:xfrm>
            <a:off x="107505" y="2312936"/>
            <a:ext cx="688355" cy="540000"/>
            <a:chOff x="1692666" y="4595316"/>
            <a:chExt cx="1980220" cy="1552827"/>
          </a:xfrm>
        </p:grpSpPr>
        <p:sp>
          <p:nvSpPr>
            <p:cNvPr id="39" name="타원 38"/>
            <p:cNvSpPr/>
            <p:nvPr/>
          </p:nvSpPr>
          <p:spPr>
            <a:xfrm flipV="1">
              <a:off x="1692666" y="5950121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1962696" y="4595316"/>
              <a:ext cx="1440160" cy="1440160"/>
              <a:chOff x="3923928" y="4488036"/>
              <a:chExt cx="1440160" cy="1440160"/>
            </a:xfrm>
          </p:grpSpPr>
          <p:sp>
            <p:nvSpPr>
              <p:cNvPr id="44" name="도넛 43"/>
              <p:cNvSpPr/>
              <p:nvPr/>
            </p:nvSpPr>
            <p:spPr>
              <a:xfrm>
                <a:off x="3923928" y="4488036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5D5D5D"/>
                  </a:gs>
                  <a:gs pos="50000">
                    <a:srgbClr val="5D5D5D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4226748" y="4509120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611560" y="227687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본사 소속 현장근무자의 고용보험료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600" spc="1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원수급인의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현장소장 등 본사 소속 현장근무자 </a:t>
            </a:r>
            <a:endParaRPr lang="en-US" altLang="ko-KR" sz="1600" spc="1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r>
              <a:rPr lang="en-US" altLang="ko-KR" sz="1600" spc="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보수를 건설 본사가 아닌 건설현장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(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건설일괄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  <a:r>
              <a:rPr lang="ko-KR" altLang="en-US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으로 잘못 신고</a:t>
            </a:r>
          </a:p>
        </p:txBody>
      </p:sp>
      <p:grpSp>
        <p:nvGrpSpPr>
          <p:cNvPr id="46" name="그룹 45"/>
          <p:cNvGrpSpPr>
            <a:grpSpLocks noChangeAspect="1"/>
          </p:cNvGrpSpPr>
          <p:nvPr/>
        </p:nvGrpSpPr>
        <p:grpSpPr>
          <a:xfrm>
            <a:off x="107505" y="2889000"/>
            <a:ext cx="688355" cy="540000"/>
            <a:chOff x="1692666" y="4595316"/>
            <a:chExt cx="1980220" cy="1552827"/>
          </a:xfrm>
        </p:grpSpPr>
        <p:sp>
          <p:nvSpPr>
            <p:cNvPr id="47" name="타원 46"/>
            <p:cNvSpPr/>
            <p:nvPr/>
          </p:nvSpPr>
          <p:spPr>
            <a:xfrm flipV="1">
              <a:off x="1692666" y="5950121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1962696" y="4595316"/>
              <a:ext cx="1440160" cy="1440160"/>
              <a:chOff x="3923928" y="4488036"/>
              <a:chExt cx="1440160" cy="1440160"/>
            </a:xfrm>
          </p:grpSpPr>
          <p:sp>
            <p:nvSpPr>
              <p:cNvPr id="49" name="도넛 48"/>
              <p:cNvSpPr/>
              <p:nvPr/>
            </p:nvSpPr>
            <p:spPr>
              <a:xfrm>
                <a:off x="3923928" y="4488036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B85808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타원 49"/>
              <p:cNvSpPr/>
              <p:nvPr/>
            </p:nvSpPr>
            <p:spPr>
              <a:xfrm>
                <a:off x="4226748" y="4509120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611560" y="2924944"/>
            <a:ext cx="828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하수급인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사업주 인정 승인 하도급공사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하수급인이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보험료를 신고하여야 함에도 누락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grpSp>
        <p:nvGrpSpPr>
          <p:cNvPr id="52" name="그룹 51"/>
          <p:cNvGrpSpPr>
            <a:grpSpLocks noChangeAspect="1"/>
          </p:cNvGrpSpPr>
          <p:nvPr/>
        </p:nvGrpSpPr>
        <p:grpSpPr>
          <a:xfrm>
            <a:off x="107504" y="3465064"/>
            <a:ext cx="688605" cy="540000"/>
            <a:chOff x="1724685" y="523280"/>
            <a:chExt cx="1980220" cy="1552881"/>
          </a:xfrm>
        </p:grpSpPr>
        <p:sp>
          <p:nvSpPr>
            <p:cNvPr id="53" name="타원 52"/>
            <p:cNvSpPr/>
            <p:nvPr/>
          </p:nvSpPr>
          <p:spPr>
            <a:xfrm flipV="1">
              <a:off x="1724685" y="1878139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1994715" y="523280"/>
              <a:ext cx="1440160" cy="1440160"/>
              <a:chOff x="3131341" y="764704"/>
              <a:chExt cx="1440160" cy="1440160"/>
            </a:xfrm>
          </p:grpSpPr>
          <p:sp>
            <p:nvSpPr>
              <p:cNvPr id="55" name="도넛 54"/>
              <p:cNvSpPr/>
              <p:nvPr/>
            </p:nvSpPr>
            <p:spPr>
              <a:xfrm>
                <a:off x="3131341" y="764704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75A13F"/>
                  </a:gs>
                  <a:gs pos="50000">
                    <a:srgbClr val="75A13F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 55"/>
              <p:cNvSpPr/>
              <p:nvPr/>
            </p:nvSpPr>
            <p:spPr>
              <a:xfrm>
                <a:off x="3434161" y="786582"/>
                <a:ext cx="834520" cy="4567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57" name="TextBox 56"/>
          <p:cNvSpPr txBox="1"/>
          <p:nvPr/>
        </p:nvSpPr>
        <p:spPr>
          <a:xfrm>
            <a:off x="611560" y="3420289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000" indent="-457200"/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하자보수공사 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직영노무비</a:t>
            </a:r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본 공사 종료 후 하자보수공사에서 발생하는 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원수급인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96000" indent="-457200"/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 </a:t>
            </a:r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직영노무비를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보수총액에서 누락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grpSp>
        <p:nvGrpSpPr>
          <p:cNvPr id="58" name="그룹 57"/>
          <p:cNvGrpSpPr>
            <a:grpSpLocks noChangeAspect="1"/>
          </p:cNvGrpSpPr>
          <p:nvPr/>
        </p:nvGrpSpPr>
        <p:grpSpPr>
          <a:xfrm>
            <a:off x="107504" y="4041128"/>
            <a:ext cx="688350" cy="540000"/>
            <a:chOff x="2357754" y="2559298"/>
            <a:chExt cx="1980220" cy="1539171"/>
          </a:xfrm>
        </p:grpSpPr>
        <p:sp>
          <p:nvSpPr>
            <p:cNvPr id="59" name="타원 58"/>
            <p:cNvSpPr/>
            <p:nvPr/>
          </p:nvSpPr>
          <p:spPr>
            <a:xfrm flipV="1">
              <a:off x="2357754" y="3900447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60" name="그룹 59"/>
            <p:cNvGrpSpPr/>
            <p:nvPr/>
          </p:nvGrpSpPr>
          <p:grpSpPr>
            <a:xfrm>
              <a:off x="2627784" y="2559298"/>
              <a:ext cx="1440160" cy="1440160"/>
              <a:chOff x="3923928" y="2614610"/>
              <a:chExt cx="1440160" cy="1440160"/>
            </a:xfrm>
          </p:grpSpPr>
          <p:sp>
            <p:nvSpPr>
              <p:cNvPr id="61" name="도넛 60"/>
              <p:cNvSpPr/>
              <p:nvPr/>
            </p:nvSpPr>
            <p:spPr>
              <a:xfrm>
                <a:off x="3923928" y="2614610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2B81B9"/>
                  </a:gs>
                  <a:gs pos="50000">
                    <a:srgbClr val="2B81B9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타원 61"/>
              <p:cNvSpPr/>
              <p:nvPr/>
            </p:nvSpPr>
            <p:spPr>
              <a:xfrm>
                <a:off x="4226748" y="2636912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611560" y="3933056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000" indent="-457200"/>
            <a:r>
              <a:rPr lang="en-US" altLang="ko-KR" sz="16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6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공동도급공사</a:t>
            </a:r>
            <a:r>
              <a:rPr lang="en-US" altLang="ko-KR" sz="16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</a:p>
          <a:p>
            <a:pPr marL="396000" indent="-457200"/>
            <a:r>
              <a:rPr lang="en-US" altLang="ko-KR" sz="1600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en-US" altLang="ko-KR" sz="16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① 원가배분내역서의 </a:t>
            </a:r>
            <a:r>
              <a:rPr lang="ko-KR" altLang="en-US" sz="1500" spc="-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노무비</a:t>
            </a:r>
            <a:r>
              <a:rPr lang="en-US" altLang="ko-KR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및 외주공사비의 </a:t>
            </a:r>
            <a:r>
              <a:rPr lang="en-US" altLang="ko-KR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31%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를 보수총액에 포함</a:t>
            </a:r>
            <a:r>
              <a:rPr lang="en-US" altLang="ko-KR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·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신고하여야 하나 </a:t>
            </a:r>
            <a:r>
              <a:rPr lang="ko-KR" altLang="en-US" sz="1500" spc="-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대표사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매입계산서 비용을 재료비</a:t>
            </a:r>
            <a:r>
              <a:rPr lang="en-US" altLang="ko-KR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lang="ko-KR" altLang="en-US" sz="1500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지급수수료 등으로 처리하고 신고 누락</a:t>
            </a:r>
            <a:endParaRPr lang="en-US" altLang="ko-KR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96000" indent="-457200"/>
            <a:r>
              <a:rPr lang="en-US" altLang="ko-KR" sz="15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 </a:t>
            </a:r>
            <a:r>
              <a:rPr lang="ko-KR" altLang="en-US" sz="15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②공동이행방식에 의한 공동도급공사의 구성원 각 사는 본부 파견직원에 대해서도 각 사의 </a:t>
            </a:r>
            <a:endParaRPr lang="en-US" altLang="ko-KR" sz="1500" spc="-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96000" indent="-457200"/>
            <a:r>
              <a:rPr lang="en-US" altLang="ko-KR" sz="1500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en-US" altLang="ko-KR" sz="15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   </a:t>
            </a:r>
            <a:r>
              <a:rPr lang="ko-KR" altLang="en-US" sz="1500" spc="-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출자비율만큼 해당 공사에 대한</a:t>
            </a:r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고용</a:t>
            </a:r>
            <a:r>
              <a:rPr lang="en-US" altLang="ko-KR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·</a:t>
            </a:r>
            <a:r>
              <a:rPr lang="ko-KR" altLang="en-US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산재보험료 신고</a:t>
            </a:r>
            <a:r>
              <a:rPr lang="en-US" altLang="ko-KR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·</a:t>
            </a:r>
            <a:r>
              <a:rPr lang="ko-KR" altLang="en-US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납부하여야 하나</a:t>
            </a:r>
            <a:r>
              <a:rPr lang="en-US" altLang="ko-KR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</a:p>
          <a:p>
            <a:pPr marL="396000" indent="-457200"/>
            <a:r>
              <a:rPr lang="ko-KR" altLang="en-US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      각  사의 본사  고용보험으로 신고</a:t>
            </a:r>
            <a:r>
              <a:rPr lang="en-US" altLang="ko-KR" sz="15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·</a:t>
            </a:r>
            <a:r>
              <a:rPr lang="ko-KR" altLang="en-US" sz="15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납부하기로 협약한 후 출자비율을 반영하지 않고 신고</a:t>
            </a:r>
            <a:endParaRPr lang="ko-KR" altLang="en-US" sz="15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grpSp>
        <p:nvGrpSpPr>
          <p:cNvPr id="64" name="그룹 63"/>
          <p:cNvGrpSpPr>
            <a:grpSpLocks noChangeAspect="1"/>
          </p:cNvGrpSpPr>
          <p:nvPr/>
        </p:nvGrpSpPr>
        <p:grpSpPr>
          <a:xfrm>
            <a:off x="107504" y="5481288"/>
            <a:ext cx="688355" cy="540000"/>
            <a:chOff x="1692666" y="4595316"/>
            <a:chExt cx="1980220" cy="1552827"/>
          </a:xfrm>
        </p:grpSpPr>
        <p:sp>
          <p:nvSpPr>
            <p:cNvPr id="65" name="타원 64"/>
            <p:cNvSpPr/>
            <p:nvPr/>
          </p:nvSpPr>
          <p:spPr>
            <a:xfrm flipV="1">
              <a:off x="1692666" y="5950121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962696" y="4595316"/>
              <a:ext cx="1440160" cy="1440160"/>
              <a:chOff x="3923928" y="4488036"/>
              <a:chExt cx="1440160" cy="1440160"/>
            </a:xfrm>
          </p:grpSpPr>
          <p:sp>
            <p:nvSpPr>
              <p:cNvPr id="67" name="도넛 66"/>
              <p:cNvSpPr/>
              <p:nvPr/>
            </p:nvSpPr>
            <p:spPr>
              <a:xfrm>
                <a:off x="3923928" y="4488036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5D5D5D"/>
                  </a:gs>
                  <a:gs pos="50000">
                    <a:srgbClr val="5D5D5D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4226748" y="4509120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611560" y="5380474"/>
            <a:ext cx="799288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000" indent="-457200"/>
            <a:r>
              <a:rPr lang="en-US" altLang="ko-KR" sz="1500" spc="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500" spc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하도급 공사현장의 보수총액</a:t>
            </a:r>
            <a:r>
              <a:rPr lang="en-US" altLang="ko-KR" sz="1500" spc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400" spc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전체 하도급 공사현장의 </a:t>
            </a:r>
            <a:r>
              <a:rPr lang="ko-KR" altLang="en-US" sz="1400" spc="5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실보수가</a:t>
            </a:r>
            <a:r>
              <a:rPr lang="ko-KR" altLang="en-US" sz="1400" spc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파악되지 않음에도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ko-KR" alt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일부하도급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공사현장의‘확인된 </a:t>
            </a:r>
            <a:r>
              <a:rPr lang="ko-KR" alt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실보수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’를 적용하여 보수총액을 잘못 산정</a:t>
            </a:r>
            <a:endParaRPr lang="en-US" altLang="ko-K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96000" indent="-457200"/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      </a:t>
            </a:r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*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「전체 하도급 공사금액</a:t>
            </a:r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×</a:t>
            </a:r>
            <a:r>
              <a:rPr lang="ko-KR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하도급공사 노무비율」방식으로 보수총액을 산정하여야 함</a:t>
            </a:r>
            <a:endParaRPr lang="ko-KR" altLang="en-US" sz="14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grpSp>
        <p:nvGrpSpPr>
          <p:cNvPr id="71" name="그룹 70"/>
          <p:cNvGrpSpPr>
            <a:grpSpLocks noChangeAspect="1"/>
          </p:cNvGrpSpPr>
          <p:nvPr/>
        </p:nvGrpSpPr>
        <p:grpSpPr>
          <a:xfrm>
            <a:off x="107504" y="6093296"/>
            <a:ext cx="688355" cy="540000"/>
            <a:chOff x="1692666" y="4595316"/>
            <a:chExt cx="1980220" cy="1552827"/>
          </a:xfrm>
        </p:grpSpPr>
        <p:sp>
          <p:nvSpPr>
            <p:cNvPr id="72" name="타원 71"/>
            <p:cNvSpPr/>
            <p:nvPr/>
          </p:nvSpPr>
          <p:spPr>
            <a:xfrm flipV="1">
              <a:off x="1692666" y="5950121"/>
              <a:ext cx="1980220" cy="1980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grpSp>
          <p:nvGrpSpPr>
            <p:cNvPr id="73" name="그룹 72"/>
            <p:cNvGrpSpPr/>
            <p:nvPr/>
          </p:nvGrpSpPr>
          <p:grpSpPr>
            <a:xfrm>
              <a:off x="1962696" y="4595316"/>
              <a:ext cx="1440160" cy="1440160"/>
              <a:chOff x="3923928" y="4488036"/>
              <a:chExt cx="1440160" cy="1440160"/>
            </a:xfrm>
          </p:grpSpPr>
          <p:sp>
            <p:nvSpPr>
              <p:cNvPr id="74" name="도넛 73"/>
              <p:cNvSpPr/>
              <p:nvPr/>
            </p:nvSpPr>
            <p:spPr>
              <a:xfrm>
                <a:off x="3923928" y="4488036"/>
                <a:ext cx="1440160" cy="1440160"/>
              </a:xfrm>
              <a:prstGeom prst="donut">
                <a:avLst/>
              </a:prstGeom>
              <a:gradFill>
                <a:gsLst>
                  <a:gs pos="0">
                    <a:srgbClr val="B85808"/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타원 74"/>
              <p:cNvSpPr/>
              <p:nvPr/>
            </p:nvSpPr>
            <p:spPr>
              <a:xfrm>
                <a:off x="4226748" y="4509120"/>
                <a:ext cx="834521" cy="4567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2000"/>
                    </a:schemeClr>
                  </a:gs>
                  <a:gs pos="30000">
                    <a:schemeClr val="bg1">
                      <a:alpha val="44000"/>
                    </a:schemeClr>
                  </a:gs>
                  <a:gs pos="7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76" name="TextBox 75"/>
          <p:cNvSpPr txBox="1"/>
          <p:nvPr/>
        </p:nvSpPr>
        <p:spPr>
          <a:xfrm>
            <a:off x="611560" y="6165304"/>
            <a:ext cx="82809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000" indent="-457200"/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【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재료비 계정 등의 </a:t>
            </a:r>
            <a:r>
              <a:rPr lang="ko-KR" altLang="en-US" sz="1500" spc="-14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외주비</a:t>
            </a:r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·</a:t>
            </a:r>
            <a:r>
              <a:rPr lang="ko-KR" altLang="en-US" sz="1500" spc="-14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노무비</a:t>
            </a:r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】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재료비</a:t>
            </a:r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지급수수료</a:t>
            </a:r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연구개발비 계정의 </a:t>
            </a:r>
            <a:r>
              <a:rPr lang="ko-KR" altLang="en-US" sz="1500" spc="-14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외주비</a:t>
            </a:r>
            <a:r>
              <a:rPr lang="en-US" altLang="ko-KR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·</a:t>
            </a:r>
            <a:r>
              <a:rPr lang="ko-KR" altLang="en-US" sz="1500" spc="-14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노무비</a:t>
            </a:r>
            <a:r>
              <a:rPr lang="ko-KR" altLang="en-US" sz="1500" spc="-14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누락</a:t>
            </a:r>
            <a:endParaRPr lang="ko-KR" altLang="en-US" sz="1500" spc="-14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429925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386" y="144463"/>
            <a:ext cx="6192838" cy="620712"/>
          </a:xfrm>
        </p:spPr>
        <p:txBody>
          <a:bodyPr/>
          <a:lstStyle/>
          <a:p>
            <a:r>
              <a:rPr lang="ko-KR" altLang="en-US" sz="2800" dirty="0" smtClean="0"/>
              <a:t> 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확정보수총액 </a:t>
            </a:r>
            <a:r>
              <a:rPr lang="ko-KR" altLang="en-US" sz="2800" dirty="0" err="1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산정시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유의사항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484784"/>
            <a:ext cx="8640763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공동도급공사를 시공하는 경우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1" lang="en-US" altLang="ko-KR" sz="2000" dirty="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각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참여사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지분별로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신고하는 것이 원칙이며</a:t>
            </a: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다만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공동수급사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전체가 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 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합의하여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대표사를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보험가입자로 한 경우에는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대표사가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일괄적으로 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  </a:t>
            </a:r>
            <a:r>
              <a:rPr kumimoji="1" lang="ko-KR" altLang="en-US" sz="200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신고</a:t>
            </a:r>
            <a:r>
              <a:rPr lang="en-US" altLang="ko-KR" sz="2000" spc="-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lang="en-US" altLang="ko-KR" sz="2000" spc="-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·</a:t>
            </a:r>
            <a:r>
              <a:rPr kumimoji="1" lang="en-US" altLang="ko-KR" sz="200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납부해야 함</a:t>
            </a:r>
            <a:endParaRPr kumimoji="1" lang="en-US" altLang="ko-KR" sz="2000" dirty="0">
              <a:solidFill>
                <a:srgbClr val="FF0000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pic>
        <p:nvPicPr>
          <p:cNvPr id="1638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51520" y="3804136"/>
            <a:ext cx="8640763" cy="178510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소속 본사 상용근로자의 고용보험료 납부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맑은 고딕"/>
              </a:rPr>
              <a:t>  - </a:t>
            </a:r>
            <a:r>
              <a:rPr kumimoji="1" lang="ko-KR" altLang="en-US" sz="2000" dirty="0" err="1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하수급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공사현장의 </a:t>
            </a:r>
            <a:r>
              <a:rPr kumimoji="1" lang="ko-KR" altLang="en-US" sz="2000" dirty="0" err="1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하수급인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본사소속 상용근로자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에 대한 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고용보험료</a:t>
            </a:r>
            <a:endParaRPr kumimoji="1" lang="en-US" altLang="ko-KR" sz="2000" dirty="0">
              <a:solidFill>
                <a:srgbClr val="FF0000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납부주체는 </a:t>
            </a:r>
            <a:r>
              <a:rPr kumimoji="1" lang="ko-KR" altLang="en-US" sz="2000" dirty="0" err="1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원수급인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임</a:t>
            </a: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.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따라서</a:t>
            </a: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,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하수급인은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본사 고용보험 임금총액 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산정시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하수급현장에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파견된 상용근로자 임금은 제외하고 산정해야 함</a:t>
            </a:r>
          </a:p>
        </p:txBody>
      </p:sp>
    </p:spTree>
    <p:extLst>
      <p:ext uri="{BB962C8B-B14F-4D97-AF65-F5344CB8AC3E}">
        <p14:creationId xmlns:p14="http://schemas.microsoft.com/office/powerpoint/2010/main" val="27743096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6192838" cy="620712"/>
          </a:xfrm>
        </p:spPr>
        <p:txBody>
          <a:bodyPr/>
          <a:lstStyle/>
          <a:p>
            <a:r>
              <a:rPr lang="ko-KR" altLang="en-US" sz="2800" dirty="0" smtClean="0"/>
              <a:t>     </a:t>
            </a: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확정보수총액 </a:t>
            </a:r>
            <a:r>
              <a:rPr lang="ko-KR" altLang="en-US" sz="2800" dirty="0" err="1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산정시</a:t>
            </a: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유의사항</a:t>
            </a:r>
            <a:endParaRPr lang="ko-KR" altLang="en-US" sz="2400" dirty="0" smtClean="0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0825" y="1571600"/>
            <a:ext cx="8893175" cy="132343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주택건설업체의 미분양주택 원가 연도 이월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1" lang="en-US" altLang="ko-KR" sz="2000" dirty="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주택건설업체 중 미분양주택의 원가에 대해서 주택이 분양되는 </a:t>
            </a:r>
            <a:r>
              <a:rPr kumimoji="1" lang="ko-KR" altLang="en-US" sz="2000" dirty="0" smtClean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연도로</a:t>
            </a:r>
            <a:endParaRPr kumimoji="1" lang="en-US" altLang="ko-KR" sz="2000" dirty="0" smtClean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  </a:t>
            </a:r>
            <a:r>
              <a:rPr kumimoji="1" lang="ko-KR" altLang="en-US" sz="2000" dirty="0" smtClean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원가를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이월하는 경우 보수가 실제 발생한 연도로 </a:t>
            </a:r>
            <a:r>
              <a:rPr kumimoji="1" lang="ko-KR" altLang="en-US" sz="2000" dirty="0" smtClean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보수를 산입하여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신고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  <p:pic>
        <p:nvPicPr>
          <p:cNvPr id="1638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오른쪽 화살표 18"/>
          <p:cNvSpPr/>
          <p:nvPr/>
        </p:nvSpPr>
        <p:spPr bwMode="auto">
          <a:xfrm>
            <a:off x="3779838" y="1773238"/>
            <a:ext cx="647700" cy="733425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28"/>
          <p:cNvSpPr>
            <a:spLocks noChangeArrowheads="1"/>
          </p:cNvSpPr>
          <p:nvPr/>
        </p:nvSpPr>
        <p:spPr bwMode="auto">
          <a:xfrm>
            <a:off x="266161" y="3645024"/>
            <a:ext cx="8640763" cy="2246769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외주공사비 중 일부분의 공사에 대한 </a:t>
            </a:r>
            <a:r>
              <a:rPr kumimoji="1"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노무비를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파악하여 해당 공사는 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 노무비율을 적용하지 않을 수 있는지 여부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맑은 고딕"/>
              </a:rPr>
              <a:t>  -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건설업은 수차의 도급 관계가 이루어지고 있어</a:t>
            </a: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하도급자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및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복층적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 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하도급자의 전체 </a:t>
            </a:r>
            <a:r>
              <a:rPr kumimoji="1" lang="ko-KR" altLang="en-US" sz="2000" dirty="0" err="1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노무비를</a:t>
            </a:r>
            <a:r>
              <a:rPr kumimoji="1" lang="ko-KR" altLang="en-US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산출할 수 있는 경우가 아니라면</a:t>
            </a:r>
            <a:endParaRPr kumimoji="1" lang="en-US" altLang="ko-KR" sz="2000" dirty="0">
              <a:solidFill>
                <a:srgbClr val="DA1F28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DA1F28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   </a:t>
            </a:r>
            <a:r>
              <a:rPr kumimoji="1" lang="ko-KR" altLang="en-US" sz="2000" dirty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외주공사비 전체에 하도급 노무비율을 적용하여야 함</a:t>
            </a:r>
            <a:endParaRPr kumimoji="1" lang="en-US" altLang="ko-KR" sz="2000" dirty="0">
              <a:solidFill>
                <a:srgbClr val="FF0000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5242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304800" y="2031131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ko-KR" altLang="en-US">
                <a:solidFill>
                  <a:prstClr val="black"/>
                </a:solidFill>
              </a:rPr>
              <a:t>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07214"/>
            <a:ext cx="4032696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개산보험료의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신고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 개요</a:t>
            </a:r>
            <a:endParaRPr kumimoji="1"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805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800" dirty="0" err="1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개산보험료의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신고</a:t>
            </a:r>
            <a:r>
              <a:rPr lang="en-US" altLang="ko-KR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·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납부</a:t>
            </a:r>
            <a:endParaRPr kumimoji="1" lang="ko-KR" altLang="en-US" sz="28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3806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395536" y="2248840"/>
            <a:ext cx="2790633" cy="1324176"/>
            <a:chOff x="6558" y="223332"/>
            <a:chExt cx="2790633" cy="822209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6558" y="223332"/>
              <a:ext cx="2790633" cy="822209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모서리가 둥근 직사각형 4"/>
            <p:cNvSpPr/>
            <p:nvPr/>
          </p:nvSpPr>
          <p:spPr>
            <a:xfrm>
              <a:off x="6558" y="223332"/>
              <a:ext cx="2790633" cy="548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912" tIns="184912" rIns="184912" bIns="99060" numCol="1" spcCol="1270" anchor="t" anchorCtr="0">
              <a:noAutofit/>
            </a:bodyPr>
            <a:lstStyle/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2016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년도 </a:t>
              </a:r>
              <a:endParaRPr lang="en-US" altLang="ko-KR" sz="24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4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개</a:t>
              </a:r>
              <a:r>
                <a:rPr lang="ko-KR" altLang="en-US" sz="24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산</a:t>
              </a:r>
              <a:r>
                <a:rPr lang="ko-KR" altLang="en-US" sz="2400" kern="12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 보험료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 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신고</a:t>
              </a:r>
              <a:endParaRPr lang="ko-KR" altLang="en-US" sz="2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413215" y="4409080"/>
            <a:ext cx="2790633" cy="1324176"/>
            <a:chOff x="6558" y="223332"/>
            <a:chExt cx="2790633" cy="822209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6558" y="223332"/>
              <a:ext cx="2790633" cy="822209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모서리가 둥근 직사각형 4"/>
            <p:cNvSpPr/>
            <p:nvPr/>
          </p:nvSpPr>
          <p:spPr>
            <a:xfrm>
              <a:off x="6558" y="419583"/>
              <a:ext cx="2790633" cy="548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912" tIns="184912" rIns="184912" bIns="99060" numCol="1" spcCol="1270" anchor="t" anchorCtr="0">
              <a:noAutofit/>
            </a:bodyPr>
            <a:lstStyle/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400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감액조정신청</a:t>
              </a:r>
              <a:endParaRPr lang="ko-KR" altLang="en-US" sz="2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3491880" y="2636912"/>
            <a:ext cx="769296" cy="476354"/>
            <a:chOff x="3160056" y="270476"/>
            <a:chExt cx="769296" cy="476354"/>
          </a:xfrm>
        </p:grpSpPr>
        <p:sp>
          <p:nvSpPr>
            <p:cNvPr id="26" name="오른쪽 화살표 25"/>
            <p:cNvSpPr/>
            <p:nvPr/>
          </p:nvSpPr>
          <p:spPr>
            <a:xfrm rot="18052">
              <a:off x="3160056" y="270476"/>
              <a:ext cx="769296" cy="47635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오른쪽 화살표 4"/>
            <p:cNvSpPr/>
            <p:nvPr/>
          </p:nvSpPr>
          <p:spPr>
            <a:xfrm rot="18052">
              <a:off x="3160057" y="365372"/>
              <a:ext cx="626390" cy="285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300" kern="1200"/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3491880" y="4797152"/>
            <a:ext cx="769296" cy="476354"/>
            <a:chOff x="3160056" y="270476"/>
            <a:chExt cx="769296" cy="476354"/>
          </a:xfrm>
        </p:grpSpPr>
        <p:sp>
          <p:nvSpPr>
            <p:cNvPr id="29" name="오른쪽 화살표 28"/>
            <p:cNvSpPr/>
            <p:nvPr/>
          </p:nvSpPr>
          <p:spPr>
            <a:xfrm rot="18052">
              <a:off x="3160056" y="270476"/>
              <a:ext cx="769296" cy="47635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오른쪽 화살표 4"/>
            <p:cNvSpPr/>
            <p:nvPr/>
          </p:nvSpPr>
          <p:spPr>
            <a:xfrm rot="18052">
              <a:off x="3160057" y="365372"/>
              <a:ext cx="626390" cy="285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300" kern="1200"/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4524008" y="1896147"/>
            <a:ext cx="4466006" cy="2144921"/>
            <a:chOff x="-2462047" y="4976140"/>
            <a:chExt cx="3964209" cy="3183145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-2444387" y="5065072"/>
              <a:ext cx="3812681" cy="309421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모서리가 둥근 직사각형 4"/>
            <p:cNvSpPr/>
            <p:nvPr/>
          </p:nvSpPr>
          <p:spPr>
            <a:xfrm>
              <a:off x="-2462047" y="4976140"/>
              <a:ext cx="3964209" cy="2648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산정기간 </a:t>
              </a:r>
              <a:r>
                <a:rPr lang="en-US" altLang="ko-KR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: ’</a:t>
              </a:r>
              <a:r>
                <a:rPr lang="en-US" altLang="ko-KR" sz="1500" spc="-1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16. 1. 1. ~ </a:t>
              </a:r>
              <a:r>
                <a:rPr lang="en-US" altLang="ko-KR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’</a:t>
              </a:r>
              <a:r>
                <a:rPr lang="en-US" altLang="ko-KR" sz="1500" spc="-1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16. 12. 31</a:t>
              </a:r>
              <a:r>
                <a:rPr lang="en-US" altLang="ko-KR" sz="1500" spc="-1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.</a:t>
              </a: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신고납부기한 </a:t>
              </a:r>
              <a:r>
                <a:rPr lang="en-US" altLang="ko-KR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: ’16. 3. 31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.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까지</a:t>
              </a:r>
              <a:endParaRPr lang="en-US" altLang="ko-KR" sz="15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산정방법 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: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추정보수총액 </a:t>
              </a:r>
              <a:r>
                <a:rPr lang="en-US" altLang="ko-KR" sz="1500" b="1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× </a:t>
              </a:r>
              <a:r>
                <a:rPr lang="ko-KR" altLang="en-US" sz="1500" dirty="0" err="1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보험료율</a:t>
              </a:r>
              <a:endParaRPr lang="en-US" altLang="ko-KR" sz="15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    - 2016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년 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추정보수총액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이 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2015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년 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확정보수총액의 </a:t>
              </a:r>
              <a:endParaRPr lang="en-US" altLang="ko-KR" sz="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altLang="ko-KR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       70/100 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이상 </a:t>
              </a:r>
              <a:r>
                <a:rPr lang="en-US" altLang="ko-KR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130/100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이하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인 </a:t>
              </a:r>
              <a:r>
                <a:rPr lang="ko-KR" altLang="en-US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경우는</a:t>
              </a:r>
              <a:endParaRPr lang="en-US" altLang="ko-KR" sz="1500" dirty="0" smtClean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</a:t>
              </a:r>
              <a:r>
                <a:rPr lang="en-US" altLang="ko-KR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     </a:t>
              </a:r>
              <a:r>
                <a:rPr lang="ko-KR" altLang="en-US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확정보수총액과 </a:t>
              </a:r>
              <a:r>
                <a:rPr lang="ko-KR" altLang="en-US" sz="15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동일하게 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산정</a:t>
              </a:r>
              <a:endParaRPr lang="en-US" altLang="ko-KR" sz="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4548045" y="4336830"/>
            <a:ext cx="4291155" cy="1934184"/>
            <a:chOff x="-2668574" y="5120863"/>
            <a:chExt cx="4101309" cy="2648147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-2668574" y="5205712"/>
              <a:ext cx="4101309" cy="241856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모서리가 둥근 직사각형 4"/>
            <p:cNvSpPr/>
            <p:nvPr/>
          </p:nvSpPr>
          <p:spPr>
            <a:xfrm>
              <a:off x="-2638390" y="5120863"/>
              <a:ext cx="4058227" cy="26481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marL="285750" indent="-285750"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신청대상 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: </a:t>
              </a:r>
              <a:r>
                <a:rPr lang="ko-KR" altLang="en-US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연도 중에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사업규모를 축소하여 실제 </a:t>
              </a:r>
              <a:r>
                <a:rPr lang="ko-KR" altLang="en-US" sz="1500" dirty="0" err="1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개산보험료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</a:t>
              </a:r>
              <a:r>
                <a:rPr lang="ko-KR" altLang="en-US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총액이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신고한 </a:t>
              </a:r>
              <a:r>
                <a:rPr lang="ko-KR" altLang="en-US" sz="1500" dirty="0" err="1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개산보험료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총액보다 </a:t>
              </a:r>
              <a:r>
                <a:rPr lang="en-US" altLang="ko-KR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30%</a:t>
              </a:r>
              <a:r>
                <a:rPr lang="ko-KR" altLang="en-US" sz="15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이상</a:t>
              </a:r>
              <a:r>
                <a:rPr lang="ko-KR" altLang="en-US" sz="15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</a:t>
              </a:r>
              <a:r>
                <a:rPr lang="ko-KR" altLang="en-US" sz="15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감소</a:t>
              </a:r>
              <a:r>
                <a:rPr lang="ko-KR" altLang="en-US" sz="1500" dirty="0" smtClean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한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사업장</a:t>
              </a:r>
              <a:endParaRPr lang="en-US" altLang="ko-KR" sz="1500" spc="-1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 marL="285750" indent="-285750"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신청기간 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: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당해 보험연도 중</a:t>
              </a:r>
              <a:endParaRPr lang="en-US" altLang="ko-KR" sz="15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 marL="285750" indent="-285750"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제출서류 </a:t>
              </a:r>
              <a:endParaRPr lang="en-US" altLang="ko-KR" sz="15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    - </a:t>
              </a:r>
              <a:r>
                <a:rPr lang="ko-KR" altLang="en-US" sz="1500" dirty="0" err="1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개산보험료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 </a:t>
              </a:r>
              <a:r>
                <a:rPr lang="ko-KR" altLang="en-US" sz="15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감액조정신청서</a:t>
              </a:r>
              <a:r>
                <a:rPr lang="en-US" altLang="ko-KR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, </a:t>
              </a:r>
              <a:r>
                <a:rPr lang="ko-KR" altLang="en-US" sz="1500" dirty="0">
                  <a:solidFill>
                    <a:schemeClr val="accent6"/>
                  </a:solidFill>
                  <a:latin typeface="한컴 백제 B" panose="02020603020101020101" pitchFamily="18" charset="-127"/>
                  <a:ea typeface="한컴 백제 B" panose="02020603020101020101" pitchFamily="18" charset="-127"/>
                </a:rPr>
                <a:t>매출원장 등</a:t>
              </a:r>
              <a:endParaRPr lang="en-US" altLang="ko-KR" sz="1500" dirty="0">
                <a:solidFill>
                  <a:schemeClr val="accent6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endParaRPr>
            </a:p>
          </p:txBody>
        </p:sp>
      </p:grpSp>
      <p:sp>
        <p:nvSpPr>
          <p:cNvPr id="2" name="왼쪽으로 구부러진 화살표 1"/>
          <p:cNvSpPr/>
          <p:nvPr/>
        </p:nvSpPr>
        <p:spPr>
          <a:xfrm>
            <a:off x="3269310" y="3501008"/>
            <a:ext cx="654618" cy="10801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auto">
          <a:xfrm>
            <a:off x="2048272" y="3284984"/>
            <a:ext cx="1371600" cy="1447800"/>
          </a:xfrm>
          <a:prstGeom prst="irregularSeal1">
            <a:avLst/>
          </a:prstGeom>
          <a:solidFill>
            <a:srgbClr val="FFFF00">
              <a:alpha val="70000"/>
            </a:srgbClr>
          </a:solidFill>
          <a:ln>
            <a:noFill/>
          </a:ln>
          <a:extLst/>
        </p:spPr>
        <p:txBody>
          <a:bodyPr wrap="none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30% DOWN</a:t>
            </a:r>
          </a:p>
        </p:txBody>
      </p:sp>
    </p:spTree>
    <p:extLst>
      <p:ext uri="{BB962C8B-B14F-4D97-AF65-F5344CB8AC3E}">
        <p14:creationId xmlns:p14="http://schemas.microsoft.com/office/powerpoint/2010/main" val="476715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4"/>
          <p:cNvGrpSpPr>
            <a:grpSpLocks noChangeAspect="1"/>
          </p:cNvGrpSpPr>
          <p:nvPr/>
        </p:nvGrpSpPr>
        <p:grpSpPr bwMode="auto">
          <a:xfrm>
            <a:off x="323850" y="1556792"/>
            <a:ext cx="3887788" cy="720725"/>
            <a:chOff x="-1112" y="2613"/>
            <a:chExt cx="612" cy="612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810" name="AutoShape 5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811" name="AutoShape 6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27" name="AutoShape 7"/>
            <p:cNvSpPr>
              <a:spLocks noChangeAspect="1" noChangeArrowheads="1"/>
            </p:cNvSpPr>
            <p:nvPr/>
          </p:nvSpPr>
          <p:spPr bwMode="auto">
            <a:xfrm>
              <a:off x="-882" y="2776"/>
              <a:ext cx="152" cy="287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b="1" dirty="0">
                  <a:ln w="12700">
                    <a:solidFill>
                      <a:srgbClr val="464646">
                        <a:satMod val="155000"/>
                      </a:srgbClr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구     분</a:t>
              </a:r>
            </a:p>
          </p:txBody>
        </p:sp>
      </p:grpSp>
      <p:grpSp>
        <p:nvGrpSpPr>
          <p:cNvPr id="30723" name="Group 8"/>
          <p:cNvGrpSpPr>
            <a:grpSpLocks noChangeAspect="1"/>
          </p:cNvGrpSpPr>
          <p:nvPr/>
        </p:nvGrpSpPr>
        <p:grpSpPr bwMode="auto">
          <a:xfrm>
            <a:off x="4283496" y="1558380"/>
            <a:ext cx="1944688" cy="711200"/>
            <a:chOff x="-1112" y="2613"/>
            <a:chExt cx="612" cy="612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807" name="AutoShape 9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808" name="AutoShape 10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31" name="AutoShape 11"/>
            <p:cNvSpPr>
              <a:spLocks noChangeAspect="1" noChangeArrowheads="1"/>
            </p:cNvSpPr>
            <p:nvPr/>
          </p:nvSpPr>
          <p:spPr bwMode="auto">
            <a:xfrm>
              <a:off x="-989" y="2770"/>
              <a:ext cx="366" cy="293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b="1" dirty="0">
                  <a:ln w="12700">
                    <a:solidFill>
                      <a:srgbClr val="464646">
                        <a:satMod val="155000"/>
                      </a:srgbClr>
                    </a:solidFill>
                    <a:prstDash val="solid"/>
                  </a:ln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2015</a:t>
              </a:r>
              <a:r>
                <a:rPr kumimoji="1" lang="ko-KR" altLang="en-US" sz="2000" b="1" dirty="0">
                  <a:ln w="12700">
                    <a:solidFill>
                      <a:srgbClr val="464646">
                        <a:satMod val="155000"/>
                      </a:srgbClr>
                    </a:solidFill>
                    <a:prstDash val="solid"/>
                  </a:ln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년도</a:t>
              </a:r>
            </a:p>
          </p:txBody>
        </p:sp>
      </p:grpSp>
      <p:grpSp>
        <p:nvGrpSpPr>
          <p:cNvPr id="30724" name="Group 12"/>
          <p:cNvGrpSpPr>
            <a:grpSpLocks noChangeAspect="1"/>
          </p:cNvGrpSpPr>
          <p:nvPr/>
        </p:nvGrpSpPr>
        <p:grpSpPr bwMode="auto">
          <a:xfrm>
            <a:off x="6299274" y="1558380"/>
            <a:ext cx="2089150" cy="711200"/>
            <a:chOff x="-1112" y="2613"/>
            <a:chExt cx="612" cy="612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804" name="AutoShape 13"/>
            <p:cNvSpPr>
              <a:spLocks noChangeAspect="1" noChangeArrowheads="1"/>
            </p:cNvSpPr>
            <p:nvPr/>
          </p:nvSpPr>
          <p:spPr bwMode="auto">
            <a:xfrm>
              <a:off x="-1112" y="2613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805" name="AutoShape 14"/>
            <p:cNvSpPr>
              <a:spLocks noChangeAspect="1" noChangeArrowheads="1"/>
            </p:cNvSpPr>
            <p:nvPr/>
          </p:nvSpPr>
          <p:spPr bwMode="auto">
            <a:xfrm>
              <a:off x="-1085" y="2641"/>
              <a:ext cx="557" cy="557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35" name="AutoShape 15"/>
            <p:cNvSpPr>
              <a:spLocks noChangeAspect="1" noChangeArrowheads="1"/>
            </p:cNvSpPr>
            <p:nvPr/>
          </p:nvSpPr>
          <p:spPr bwMode="auto">
            <a:xfrm>
              <a:off x="-975" y="2770"/>
              <a:ext cx="341" cy="293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b="1" dirty="0">
                  <a:ln w="12700">
                    <a:solidFill>
                      <a:srgbClr val="464646">
                        <a:satMod val="155000"/>
                      </a:srgbClr>
                    </a:solidFill>
                    <a:prstDash val="solid"/>
                  </a:ln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2016</a:t>
              </a:r>
              <a:r>
                <a:rPr kumimoji="1" lang="ko-KR" altLang="en-US" sz="2000" b="1" dirty="0">
                  <a:ln w="12700">
                    <a:solidFill>
                      <a:srgbClr val="464646">
                        <a:satMod val="155000"/>
                      </a:srgbClr>
                    </a:solidFill>
                    <a:prstDash val="solid"/>
                  </a:ln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년도</a:t>
              </a:r>
            </a:p>
          </p:txBody>
        </p:sp>
      </p:grpSp>
      <p:grpSp>
        <p:nvGrpSpPr>
          <p:cNvPr id="30725" name="Group 16"/>
          <p:cNvGrpSpPr>
            <a:grpSpLocks/>
          </p:cNvGrpSpPr>
          <p:nvPr/>
        </p:nvGrpSpPr>
        <p:grpSpPr bwMode="auto">
          <a:xfrm>
            <a:off x="323850" y="2296315"/>
            <a:ext cx="2159000" cy="1203454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801" name="AutoShape 17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802" name="AutoShape 18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39" name="AutoShape 19"/>
            <p:cNvSpPr>
              <a:spLocks noChangeAspect="1" noChangeArrowheads="1"/>
            </p:cNvSpPr>
            <p:nvPr/>
          </p:nvSpPr>
          <p:spPr bwMode="auto">
            <a:xfrm>
              <a:off x="1546" y="2805"/>
              <a:ext cx="489" cy="199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산재보험료율</a:t>
              </a:r>
              <a:endParaRPr kumimoji="1"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26" name="Group 20"/>
          <p:cNvGrpSpPr>
            <a:grpSpLocks/>
          </p:cNvGrpSpPr>
          <p:nvPr/>
        </p:nvGrpSpPr>
        <p:grpSpPr bwMode="auto">
          <a:xfrm>
            <a:off x="323850" y="3544218"/>
            <a:ext cx="3887788" cy="576262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98" name="AutoShape 21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99" name="AutoShape 22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43" name="AutoShape 23"/>
            <p:cNvSpPr>
              <a:spLocks noChangeAspect="1" noChangeArrowheads="1"/>
            </p:cNvSpPr>
            <p:nvPr/>
          </p:nvSpPr>
          <p:spPr bwMode="auto">
            <a:xfrm>
              <a:off x="1633" y="2707"/>
              <a:ext cx="314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임금채권부담금</a:t>
              </a:r>
            </a:p>
          </p:txBody>
        </p:sp>
      </p:grpSp>
      <p:grpSp>
        <p:nvGrpSpPr>
          <p:cNvPr id="30727" name="Group 24"/>
          <p:cNvGrpSpPr>
            <a:grpSpLocks/>
          </p:cNvGrpSpPr>
          <p:nvPr/>
        </p:nvGrpSpPr>
        <p:grpSpPr bwMode="auto">
          <a:xfrm>
            <a:off x="323850" y="4768180"/>
            <a:ext cx="3887788" cy="576263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95" name="AutoShape 25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96" name="AutoShape 26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47" name="AutoShape 27"/>
            <p:cNvSpPr>
              <a:spLocks noChangeAspect="1" noChangeArrowheads="1"/>
            </p:cNvSpPr>
            <p:nvPr/>
          </p:nvSpPr>
          <p:spPr bwMode="auto">
            <a:xfrm>
              <a:off x="1699" y="2707"/>
              <a:ext cx="182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노무비율</a:t>
              </a:r>
            </a:p>
          </p:txBody>
        </p:sp>
      </p:grpSp>
      <p:grpSp>
        <p:nvGrpSpPr>
          <p:cNvPr id="30728" name="Group 28"/>
          <p:cNvGrpSpPr>
            <a:grpSpLocks/>
          </p:cNvGrpSpPr>
          <p:nvPr/>
        </p:nvGrpSpPr>
        <p:grpSpPr bwMode="auto">
          <a:xfrm>
            <a:off x="323850" y="5373018"/>
            <a:ext cx="3887788" cy="576262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92" name="AutoShape 29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93" name="AutoShape 30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51" name="AutoShape 31"/>
            <p:cNvSpPr>
              <a:spLocks noChangeAspect="1" noChangeArrowheads="1"/>
            </p:cNvSpPr>
            <p:nvPr/>
          </p:nvSpPr>
          <p:spPr bwMode="auto">
            <a:xfrm>
              <a:off x="1633" y="2707"/>
              <a:ext cx="314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하도급노무비율</a:t>
              </a:r>
            </a:p>
          </p:txBody>
        </p:sp>
      </p:grpSp>
      <p:grpSp>
        <p:nvGrpSpPr>
          <p:cNvPr id="30729" name="Group 32"/>
          <p:cNvGrpSpPr>
            <a:grpSpLocks/>
          </p:cNvGrpSpPr>
          <p:nvPr/>
        </p:nvGrpSpPr>
        <p:grpSpPr bwMode="auto">
          <a:xfrm>
            <a:off x="2482850" y="2923505"/>
            <a:ext cx="1730375" cy="576263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89" name="AutoShape 33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90" name="AutoShape 34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55" name="AutoShape 35"/>
            <p:cNvSpPr>
              <a:spLocks noChangeAspect="1" noChangeArrowheads="1"/>
            </p:cNvSpPr>
            <p:nvPr/>
          </p:nvSpPr>
          <p:spPr bwMode="auto">
            <a:xfrm>
              <a:off x="1534" y="2706"/>
              <a:ext cx="508" cy="398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srgbClr val="FF811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건 설 현 장</a:t>
              </a:r>
            </a:p>
          </p:txBody>
        </p:sp>
      </p:grpSp>
      <p:grpSp>
        <p:nvGrpSpPr>
          <p:cNvPr id="30730" name="Group 36"/>
          <p:cNvGrpSpPr>
            <a:grpSpLocks/>
          </p:cNvGrpSpPr>
          <p:nvPr/>
        </p:nvGrpSpPr>
        <p:grpSpPr bwMode="auto">
          <a:xfrm>
            <a:off x="2482850" y="2299769"/>
            <a:ext cx="1730375" cy="625176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86" name="AutoShape 37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87" name="AutoShape 38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59" name="AutoShape 39"/>
            <p:cNvSpPr>
              <a:spLocks noChangeAspect="1" noChangeArrowheads="1"/>
            </p:cNvSpPr>
            <p:nvPr/>
          </p:nvSpPr>
          <p:spPr bwMode="auto">
            <a:xfrm>
              <a:off x="1619" y="2707"/>
              <a:ext cx="341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srgbClr val="FF811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본    사</a:t>
              </a:r>
            </a:p>
          </p:txBody>
        </p:sp>
      </p:grpSp>
      <p:grpSp>
        <p:nvGrpSpPr>
          <p:cNvPr id="30731" name="Group 40"/>
          <p:cNvGrpSpPr>
            <a:grpSpLocks/>
          </p:cNvGrpSpPr>
          <p:nvPr/>
        </p:nvGrpSpPr>
        <p:grpSpPr bwMode="auto">
          <a:xfrm>
            <a:off x="4283496" y="2277517"/>
            <a:ext cx="1944688" cy="645988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83" name="AutoShape 41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84" name="AutoShape 42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63" name="AutoShape 43"/>
            <p:cNvSpPr>
              <a:spLocks noChangeAspect="1" noChangeArrowheads="1"/>
            </p:cNvSpPr>
            <p:nvPr/>
          </p:nvSpPr>
          <p:spPr bwMode="auto">
            <a:xfrm>
              <a:off x="2573" y="2725"/>
              <a:ext cx="605" cy="35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10/1000</a:t>
              </a:r>
            </a:p>
          </p:txBody>
        </p:sp>
      </p:grpSp>
      <p:grpSp>
        <p:nvGrpSpPr>
          <p:cNvPr id="30732" name="Group 44"/>
          <p:cNvGrpSpPr>
            <a:grpSpLocks/>
          </p:cNvGrpSpPr>
          <p:nvPr/>
        </p:nvGrpSpPr>
        <p:grpSpPr bwMode="auto">
          <a:xfrm>
            <a:off x="4283496" y="2939380"/>
            <a:ext cx="1944688" cy="576263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80" name="AutoShape 45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81" name="AutoShape 46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67" name="AutoShape 47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38/1000</a:t>
              </a:r>
            </a:p>
          </p:txBody>
        </p:sp>
      </p:grpSp>
      <p:grpSp>
        <p:nvGrpSpPr>
          <p:cNvPr id="30733" name="Group 48"/>
          <p:cNvGrpSpPr>
            <a:grpSpLocks/>
          </p:cNvGrpSpPr>
          <p:nvPr/>
        </p:nvGrpSpPr>
        <p:grpSpPr bwMode="auto">
          <a:xfrm>
            <a:off x="4283496" y="3544218"/>
            <a:ext cx="1944688" cy="576262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77" name="AutoShape 49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78" name="AutoShape 50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71" name="AutoShape 51"/>
            <p:cNvSpPr>
              <a:spLocks noChangeAspect="1" noChangeArrowheads="1"/>
            </p:cNvSpPr>
            <p:nvPr/>
          </p:nvSpPr>
          <p:spPr bwMode="auto">
            <a:xfrm>
              <a:off x="2572" y="2705"/>
              <a:ext cx="607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0.8/1000</a:t>
              </a:r>
            </a:p>
          </p:txBody>
        </p:sp>
      </p:grpSp>
      <p:grpSp>
        <p:nvGrpSpPr>
          <p:cNvPr id="30735" name="Group 56"/>
          <p:cNvGrpSpPr>
            <a:grpSpLocks/>
          </p:cNvGrpSpPr>
          <p:nvPr/>
        </p:nvGrpSpPr>
        <p:grpSpPr bwMode="auto">
          <a:xfrm>
            <a:off x="4283496" y="5373018"/>
            <a:ext cx="1944688" cy="576262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71" name="AutoShape 57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72" name="AutoShape 58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79" name="AutoShape 59"/>
            <p:cNvSpPr>
              <a:spLocks noChangeAspect="1" noChangeArrowheads="1"/>
            </p:cNvSpPr>
            <p:nvPr/>
          </p:nvSpPr>
          <p:spPr bwMode="auto">
            <a:xfrm>
              <a:off x="2573" y="2705"/>
              <a:ext cx="605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</a:rPr>
                <a:t>31%</a:t>
              </a:r>
            </a:p>
          </p:txBody>
        </p:sp>
      </p:grpSp>
      <p:grpSp>
        <p:nvGrpSpPr>
          <p:cNvPr id="30736" name="Group 60"/>
          <p:cNvGrpSpPr>
            <a:grpSpLocks/>
          </p:cNvGrpSpPr>
          <p:nvPr/>
        </p:nvGrpSpPr>
        <p:grpSpPr bwMode="auto">
          <a:xfrm>
            <a:off x="6299274" y="2296315"/>
            <a:ext cx="2089150" cy="627190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68" name="AutoShape 61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69" name="AutoShape 62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83" name="AutoShape 63"/>
            <p:cNvSpPr>
              <a:spLocks noChangeAspect="1" noChangeArrowheads="1"/>
            </p:cNvSpPr>
            <p:nvPr/>
          </p:nvSpPr>
          <p:spPr bwMode="auto">
            <a:xfrm>
              <a:off x="4746" y="2720"/>
              <a:ext cx="606" cy="36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10/1000</a:t>
              </a:r>
            </a:p>
          </p:txBody>
        </p:sp>
      </p:grpSp>
      <p:grpSp>
        <p:nvGrpSpPr>
          <p:cNvPr id="30737" name="Group 64"/>
          <p:cNvGrpSpPr>
            <a:grpSpLocks/>
          </p:cNvGrpSpPr>
          <p:nvPr/>
        </p:nvGrpSpPr>
        <p:grpSpPr bwMode="auto">
          <a:xfrm>
            <a:off x="6299274" y="2939383"/>
            <a:ext cx="2089150" cy="576264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65" name="AutoShape 65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66" name="AutoShape 66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87" name="AutoShape 67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38/1000</a:t>
              </a:r>
            </a:p>
          </p:txBody>
        </p:sp>
      </p:grpSp>
      <p:grpSp>
        <p:nvGrpSpPr>
          <p:cNvPr id="30738" name="Group 68"/>
          <p:cNvGrpSpPr>
            <a:grpSpLocks/>
          </p:cNvGrpSpPr>
          <p:nvPr/>
        </p:nvGrpSpPr>
        <p:grpSpPr bwMode="auto">
          <a:xfrm>
            <a:off x="6299274" y="3544218"/>
            <a:ext cx="2089150" cy="576262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62" name="AutoShape 69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63" name="AutoShape 70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91" name="AutoShape 71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0.6/1000</a:t>
              </a:r>
            </a:p>
          </p:txBody>
        </p:sp>
      </p:grpSp>
      <p:grpSp>
        <p:nvGrpSpPr>
          <p:cNvPr id="30739" name="Group 72"/>
          <p:cNvGrpSpPr>
            <a:grpSpLocks/>
          </p:cNvGrpSpPr>
          <p:nvPr/>
        </p:nvGrpSpPr>
        <p:grpSpPr bwMode="auto">
          <a:xfrm>
            <a:off x="6299274" y="4768183"/>
            <a:ext cx="2089150" cy="576264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59" name="AutoShape 73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60" name="AutoShape 74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95" name="AutoShape 75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27%</a:t>
              </a:r>
            </a:p>
          </p:txBody>
        </p:sp>
      </p:grpSp>
      <p:grpSp>
        <p:nvGrpSpPr>
          <p:cNvPr id="30740" name="Group 76"/>
          <p:cNvGrpSpPr>
            <a:grpSpLocks/>
          </p:cNvGrpSpPr>
          <p:nvPr/>
        </p:nvGrpSpPr>
        <p:grpSpPr bwMode="auto">
          <a:xfrm>
            <a:off x="6299274" y="5373018"/>
            <a:ext cx="2089150" cy="576262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56" name="AutoShape 77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57" name="AutoShape 78"/>
            <p:cNvSpPr>
              <a:spLocks noChangeAspect="1" noChangeArrowheads="1"/>
            </p:cNvSpPr>
            <p:nvPr/>
          </p:nvSpPr>
          <p:spPr bwMode="auto">
            <a:xfrm>
              <a:off x="4742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599" name="AutoShape 79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31%</a:t>
              </a:r>
            </a:p>
          </p:txBody>
        </p:sp>
      </p:grpSp>
      <p:sp>
        <p:nvSpPr>
          <p:cNvPr id="30741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건설업 적용 고시 및 </a:t>
            </a:r>
            <a:r>
              <a:rPr lang="ko-KR" altLang="en-US" sz="2800" dirty="0" err="1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요율</a:t>
            </a:r>
            <a:endParaRPr kumimoji="1" lang="ko-KR" altLang="en-US" sz="28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0742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43" name="Group 83"/>
          <p:cNvGrpSpPr>
            <a:grpSpLocks/>
          </p:cNvGrpSpPr>
          <p:nvPr/>
        </p:nvGrpSpPr>
        <p:grpSpPr bwMode="auto">
          <a:xfrm>
            <a:off x="323850" y="4149055"/>
            <a:ext cx="3887788" cy="576263"/>
            <a:chOff x="1453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53" name="AutoShape 84"/>
            <p:cNvSpPr>
              <a:spLocks noChangeAspect="1" noChangeArrowheads="1"/>
            </p:cNvSpPr>
            <p:nvPr/>
          </p:nvSpPr>
          <p:spPr bwMode="auto">
            <a:xfrm>
              <a:off x="1453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54" name="AutoShape 85"/>
            <p:cNvSpPr>
              <a:spLocks noChangeAspect="1" noChangeArrowheads="1"/>
            </p:cNvSpPr>
            <p:nvPr/>
          </p:nvSpPr>
          <p:spPr bwMode="auto">
            <a:xfrm>
              <a:off x="1483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606" name="AutoShape 86"/>
            <p:cNvSpPr>
              <a:spLocks noChangeAspect="1" noChangeArrowheads="1"/>
            </p:cNvSpPr>
            <p:nvPr/>
          </p:nvSpPr>
          <p:spPr bwMode="auto">
            <a:xfrm>
              <a:off x="1589" y="2707"/>
              <a:ext cx="402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석면피해구제분담금</a:t>
              </a:r>
            </a:p>
          </p:txBody>
        </p:sp>
      </p:grpSp>
      <p:grpSp>
        <p:nvGrpSpPr>
          <p:cNvPr id="30744" name="Group 87"/>
          <p:cNvGrpSpPr>
            <a:grpSpLocks/>
          </p:cNvGrpSpPr>
          <p:nvPr/>
        </p:nvGrpSpPr>
        <p:grpSpPr bwMode="auto">
          <a:xfrm>
            <a:off x="4283496" y="4149055"/>
            <a:ext cx="1944688" cy="576263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50" name="AutoShape 88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51" name="AutoShape 89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610" name="AutoShape 90"/>
            <p:cNvSpPr>
              <a:spLocks noChangeAspect="1" noChangeArrowheads="1"/>
            </p:cNvSpPr>
            <p:nvPr/>
          </p:nvSpPr>
          <p:spPr bwMode="auto">
            <a:xfrm>
              <a:off x="2572" y="2705"/>
              <a:ext cx="607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altLang="ko-KR" sz="2000" dirty="0">
                <a:solidFill>
                  <a:srgbClr val="DA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45" name="Group 91"/>
          <p:cNvGrpSpPr>
            <a:grpSpLocks/>
          </p:cNvGrpSpPr>
          <p:nvPr/>
        </p:nvGrpSpPr>
        <p:grpSpPr bwMode="auto">
          <a:xfrm>
            <a:off x="6299274" y="4149055"/>
            <a:ext cx="2089150" cy="576263"/>
            <a:chOff x="4712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30747" name="AutoShape 92"/>
            <p:cNvSpPr>
              <a:spLocks noChangeAspect="1" noChangeArrowheads="1"/>
            </p:cNvSpPr>
            <p:nvPr/>
          </p:nvSpPr>
          <p:spPr bwMode="auto">
            <a:xfrm>
              <a:off x="4712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748" name="AutoShape 93"/>
            <p:cNvSpPr>
              <a:spLocks noChangeAspect="1" noChangeArrowheads="1"/>
            </p:cNvSpPr>
            <p:nvPr/>
          </p:nvSpPr>
          <p:spPr bwMode="auto">
            <a:xfrm>
              <a:off x="4742" y="2743"/>
              <a:ext cx="0" cy="32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srgbClr val="DA1F28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7614" name="AutoShape 94"/>
            <p:cNvSpPr>
              <a:spLocks noChangeAspect="1" noChangeArrowheads="1"/>
            </p:cNvSpPr>
            <p:nvPr/>
          </p:nvSpPr>
          <p:spPr bwMode="auto">
            <a:xfrm>
              <a:off x="4746" y="2705"/>
              <a:ext cx="606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en-US" altLang="ko-KR" sz="2000" dirty="0">
                  <a:solidFill>
                    <a:srgbClr val="DA1F2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0.04/1000</a:t>
              </a:r>
            </a:p>
          </p:txBody>
        </p:sp>
      </p:grpSp>
      <p:sp>
        <p:nvSpPr>
          <p:cNvPr id="93" name="AutoShape 94"/>
          <p:cNvSpPr>
            <a:spLocks noChangeAspect="1" noChangeArrowheads="1"/>
          </p:cNvSpPr>
          <p:nvPr/>
        </p:nvSpPr>
        <p:spPr bwMode="auto">
          <a:xfrm>
            <a:off x="4346996" y="4291930"/>
            <a:ext cx="1881188" cy="33813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  <a:ln w="9525" algn="ctr">
            <a:noFill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rPr>
              <a:t>0.04/1000</a:t>
            </a:r>
          </a:p>
        </p:txBody>
      </p:sp>
      <p:grpSp>
        <p:nvGrpSpPr>
          <p:cNvPr id="103" name="Group 87"/>
          <p:cNvGrpSpPr>
            <a:grpSpLocks/>
          </p:cNvGrpSpPr>
          <p:nvPr/>
        </p:nvGrpSpPr>
        <p:grpSpPr bwMode="auto">
          <a:xfrm>
            <a:off x="4297533" y="4769036"/>
            <a:ext cx="1944688" cy="576263"/>
            <a:chOff x="2539" y="2568"/>
            <a:chExt cx="673" cy="673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</p:grpSpPr>
        <p:sp>
          <p:nvSpPr>
            <p:cNvPr id="104" name="AutoShape 88"/>
            <p:cNvSpPr>
              <a:spLocks noChangeAspect="1" noChangeArrowheads="1"/>
            </p:cNvSpPr>
            <p:nvPr/>
          </p:nvSpPr>
          <p:spPr bwMode="auto">
            <a:xfrm>
              <a:off x="2539" y="2568"/>
              <a:ext cx="673" cy="673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5" name="AutoShape 89"/>
            <p:cNvSpPr>
              <a:spLocks noChangeAspect="1" noChangeArrowheads="1"/>
            </p:cNvSpPr>
            <p:nvPr/>
          </p:nvSpPr>
          <p:spPr bwMode="auto">
            <a:xfrm>
              <a:off x="2569" y="2599"/>
              <a:ext cx="612" cy="612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>
                <a:solidFill>
                  <a:prstClr val="black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6" name="AutoShape 90"/>
            <p:cNvSpPr>
              <a:spLocks noChangeAspect="1" noChangeArrowheads="1"/>
            </p:cNvSpPr>
            <p:nvPr/>
          </p:nvSpPr>
          <p:spPr bwMode="auto">
            <a:xfrm>
              <a:off x="2572" y="2705"/>
              <a:ext cx="607" cy="395"/>
            </a:xfrm>
            <a:prstGeom prst="roundRect">
              <a:avLst>
                <a:gd name="adj" fmla="val 16667"/>
              </a:avLst>
            </a:prstGeom>
            <a:grpFill/>
            <a:ln w="9525" algn="ctr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altLang="ko-KR" sz="2000" dirty="0">
                <a:solidFill>
                  <a:srgbClr val="DA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7" name="AutoShape 75"/>
          <p:cNvSpPr>
            <a:spLocks noChangeAspect="1" noChangeArrowheads="1"/>
          </p:cNvSpPr>
          <p:nvPr/>
        </p:nvSpPr>
        <p:spPr bwMode="auto">
          <a:xfrm>
            <a:off x="4392889" y="4868055"/>
            <a:ext cx="1759755" cy="33822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64999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path path="rect">
              <a:fillToRect l="100000" t="100000"/>
            </a:path>
            <a:tileRect r="-100000" b="-100000"/>
          </a:gradFill>
          <a:ln w="9525" algn="ctr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Y견고딕" pitchFamily="18" charset="-127"/>
                <a:ea typeface="HY견고딕" pitchFamily="18" charset="-127"/>
              </a:rPr>
              <a:t>27%</a:t>
            </a:r>
          </a:p>
        </p:txBody>
      </p:sp>
    </p:spTree>
    <p:extLst>
      <p:ext uri="{BB962C8B-B14F-4D97-AF65-F5344CB8AC3E}">
        <p14:creationId xmlns:p14="http://schemas.microsoft.com/office/powerpoint/2010/main" val="5593932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_contents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22566" y="2642664"/>
            <a:ext cx="84498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algn="ctr" defTabSz="1042988">
              <a:buClr>
                <a:srgbClr val="161645"/>
              </a:buClr>
              <a:buSzPts val="1200"/>
              <a:defRPr/>
            </a:pPr>
            <a:r>
              <a:rPr lang="en-US" altLang="ko-KR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2. </a:t>
            </a:r>
            <a:r>
              <a:rPr lang="ko-KR" altLang="en-US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 신고서 및 납부서 작성요령</a:t>
            </a:r>
            <a:endParaRPr lang="ko-KR" altLang="en-US" sz="36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effectLst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427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11560" y="216000"/>
            <a:ext cx="403244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7926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11560" y="188640"/>
            <a:ext cx="403244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3056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1560" y="188640"/>
            <a:ext cx="403244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1598745" y="1238252"/>
            <a:ext cx="5637552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2015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년도 확정보험료 산정 기초 보수총액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426538"/>
              </p:ext>
            </p:extLst>
          </p:nvPr>
        </p:nvGraphicFramePr>
        <p:xfrm>
          <a:off x="1637321" y="1844824"/>
          <a:ext cx="5688631" cy="3636728"/>
        </p:xfrm>
        <a:graphic>
          <a:graphicData uri="http://schemas.openxmlformats.org/drawingml/2006/table">
            <a:tbl>
              <a:tblPr/>
              <a:tblGrid>
                <a:gridCol w="919706"/>
                <a:gridCol w="857175"/>
                <a:gridCol w="847214"/>
                <a:gridCol w="766134"/>
                <a:gridCol w="766134"/>
                <a:gridCol w="766134"/>
                <a:gridCol w="766134"/>
              </a:tblGrid>
              <a:tr h="440725">
                <a:tc grid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󰆊 </a:t>
                      </a:r>
                      <a:r>
                        <a:rPr lang="en-US" altLang="ko-KR" sz="900" kern="0" spc="-70" dirty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( </a:t>
                      </a:r>
                      <a:r>
                        <a:rPr lang="en-US" altLang="ko-KR" sz="900" b="1" kern="0" spc="-70" dirty="0" smtClean="0">
                          <a:solidFill>
                            <a:srgbClr val="0000FF"/>
                          </a:solidFill>
                          <a:effectLst/>
                          <a:latin typeface="휴먼편지체"/>
                        </a:rPr>
                        <a:t>2015</a:t>
                      </a:r>
                      <a:r>
                        <a:rPr lang="en-US" altLang="ko-KR" sz="900" kern="0" spc="-70" dirty="0" smtClean="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)</a:t>
                      </a: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년도 확정보험료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산정 기초 보수총액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3138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구분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산재보험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고용보험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86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인원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보수총액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실업급여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고용안정ㆍ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직업능력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31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인원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보수총액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인원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보수총액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1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2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3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4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5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6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7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8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9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10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11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70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12</a:t>
                      </a: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합계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3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6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3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3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3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23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13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월평균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명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-70" dirty="0">
                          <a:solidFill>
                            <a:srgbClr val="000000"/>
                          </a:solidFill>
                          <a:effectLst/>
                          <a:ea typeface="돋움"/>
                        </a:rPr>
                        <a:t>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0274" marR="33446" marT="16664" marB="16664" anchor="ctr">
                    <a:lnL w="3175" cap="flat" cmpd="sng" algn="ctr">
                      <a:solidFill>
                        <a:srgbClr val="3535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1547664" y="5546221"/>
            <a:ext cx="5904656" cy="78483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en-US" altLang="ko-KR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2015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년도 월별 인원 및 월별 보수총액 기재</a:t>
            </a:r>
            <a:endParaRPr kumimoji="1" lang="en-US" altLang="ko-KR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ko-KR" altLang="en-US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건설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일괄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사업장은 보수총액 </a:t>
            </a:r>
            <a:r>
              <a:rPr kumimoji="1" lang="ko-KR" altLang="en-US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합계</a:t>
            </a:r>
            <a:r>
              <a:rPr kumimoji="1" lang="ko-KR" altLang="en-US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란만</a:t>
            </a:r>
            <a:r>
              <a:rPr kumimoji="1" lang="ko-KR" altLang="en-US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기재</a:t>
            </a:r>
            <a:endParaRPr kumimoji="1" lang="en-US" altLang="ko-KR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42368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10_cont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3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2608709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4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3400797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5" descr="01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1704062" y="2679303"/>
            <a:ext cx="459613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 marL="342900" indent="-342900" algn="ctr" defTabSz="1042988">
              <a:buClr>
                <a:srgbClr val="161645"/>
              </a:buClr>
              <a:buSzPts val="1200"/>
              <a:defRPr/>
            </a:pPr>
            <a:r>
              <a:rPr lang="ko-KR" altLang="en-US" sz="24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고용</a:t>
            </a:r>
            <a:r>
              <a:rPr lang="en-US" altLang="ko-KR" sz="24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·</a:t>
            </a:r>
            <a:r>
              <a:rPr lang="ko-KR" altLang="en-US" sz="24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산재보험료  산정 및 납부</a:t>
            </a:r>
          </a:p>
        </p:txBody>
      </p:sp>
      <p:sp>
        <p:nvSpPr>
          <p:cNvPr id="5188" name="Rectangle 68"/>
          <p:cNvSpPr>
            <a:spLocks noChangeArrowheads="1"/>
          </p:cNvSpPr>
          <p:nvPr/>
        </p:nvSpPr>
        <p:spPr bwMode="auto">
          <a:xfrm>
            <a:off x="1691680" y="3471391"/>
            <a:ext cx="490390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 marL="342900" indent="-342900" algn="ctr" defTabSz="1042988">
              <a:buClr>
                <a:srgbClr val="161645"/>
              </a:buClr>
              <a:buSzPts val="1200"/>
              <a:defRPr/>
            </a:pPr>
            <a:r>
              <a:rPr lang="ko-KR" altLang="en-US" sz="24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 신고서 및 납부서 작성요령</a:t>
            </a:r>
          </a:p>
        </p:txBody>
      </p:sp>
      <p:sp>
        <p:nvSpPr>
          <p:cNvPr id="5208" name="AutoShape 88"/>
          <p:cNvSpPr>
            <a:spLocks noChangeArrowheads="1"/>
          </p:cNvSpPr>
          <p:nvPr/>
        </p:nvSpPr>
        <p:spPr bwMode="auto">
          <a:xfrm>
            <a:off x="1306513" y="2708920"/>
            <a:ext cx="357187" cy="39528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dirty="0">
                <a:ln w="3175" cmpd="sng">
                  <a:solidFill>
                    <a:srgbClr val="006666"/>
                  </a:solidFill>
                  <a:prstDash val="solid"/>
                </a:ln>
                <a:latin typeface="HY견고딕" pitchFamily="18" charset="-127"/>
                <a:ea typeface="HY견고딕" pitchFamily="18" charset="-127"/>
                <a:cs typeface="Arial" pitchFamily="34" charset="0"/>
              </a:rPr>
              <a:t>1</a:t>
            </a:r>
            <a:r>
              <a:rPr lang="en-US" altLang="ko-KR" sz="2300" b="1" dirty="0" smtClean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endParaRPr lang="en-US" altLang="ko-KR" sz="2300" b="1" dirty="0">
              <a:solidFill>
                <a:srgbClr val="002436"/>
              </a:solidFill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5209" name="AutoShape 89"/>
          <p:cNvSpPr>
            <a:spLocks noChangeArrowheads="1"/>
          </p:cNvSpPr>
          <p:nvPr/>
        </p:nvSpPr>
        <p:spPr bwMode="auto">
          <a:xfrm>
            <a:off x="1334493" y="3501008"/>
            <a:ext cx="357187" cy="3952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000" dirty="0" smtClean="0">
                <a:ln w="3175" cmpd="sng">
                  <a:solidFill>
                    <a:srgbClr val="006666"/>
                  </a:solidFill>
                  <a:prstDash val="solid"/>
                </a:ln>
                <a:latin typeface="HY견고딕" pitchFamily="18" charset="-127"/>
                <a:ea typeface="HY견고딕" pitchFamily="18" charset="-127"/>
                <a:cs typeface="Arial" pitchFamily="34" charset="0"/>
              </a:rPr>
              <a:t>2</a:t>
            </a:r>
            <a:r>
              <a:rPr lang="en-US" altLang="ko-KR" sz="2300" b="1" dirty="0" smtClean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endParaRPr lang="en-US" altLang="ko-KR" sz="2300" b="1" dirty="0">
              <a:solidFill>
                <a:srgbClr val="002436"/>
              </a:solidFill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8310" y="993502"/>
            <a:ext cx="33575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5400" dirty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CONTENTS</a:t>
            </a:r>
            <a:endParaRPr lang="ko-KR" altLang="en-US" sz="5400" dirty="0"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50630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750" y="216000"/>
            <a:ext cx="3816226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600075" y="1340768"/>
            <a:ext cx="3395861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2015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확정보험료 산정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755576" y="4275530"/>
            <a:ext cx="7704856" cy="2354491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en-US" altLang="ko-KR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2014.1</a:t>
            </a:r>
            <a:r>
              <a:rPr kumimoji="1" lang="en-US" altLang="ko-KR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.1.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부터 </a:t>
            </a:r>
            <a:r>
              <a:rPr kumimoji="1" lang="en-US" altLang="ko-KR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65</a:t>
            </a:r>
            <a:r>
              <a:rPr kumimoji="1" lang="ko-KR" altLang="en-US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세 이상 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근로자</a:t>
            </a:r>
            <a:r>
              <a:rPr kumimoji="1" lang="en-US" altLang="ko-KR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고용보험료 납부</a:t>
            </a:r>
            <a:endParaRPr kumimoji="1" lang="en-US" altLang="ko-KR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60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 </a:t>
            </a:r>
            <a:r>
              <a:rPr kumimoji="1" lang="en-US" altLang="ko-KR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(</a:t>
            </a:r>
            <a:r>
              <a:rPr kumimoji="1" lang="ko-KR" altLang="en-US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다만 실업급여 보험료는 </a:t>
            </a:r>
            <a:r>
              <a:rPr kumimoji="1" lang="en-US" altLang="ko-KR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65</a:t>
            </a:r>
            <a:r>
              <a:rPr kumimoji="1" lang="ko-KR" altLang="en-US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세 이후에 고용된 자는 제외되나 고용안정</a:t>
            </a:r>
            <a:r>
              <a:rPr kumimoji="1" lang="en-US" altLang="ko-KR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  <a:r>
              <a:rPr kumimoji="1" lang="ko-KR" altLang="en-US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직업능력</a:t>
            </a:r>
            <a:endParaRPr kumimoji="1" lang="en-US" altLang="ko-KR" sz="1600" dirty="0" smtClean="0"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  개발사업보험료는 연령에 관계없이 보험료징수</a:t>
            </a:r>
            <a:r>
              <a:rPr kumimoji="1" lang="en-US" altLang="ko-KR" sz="1600" dirty="0" smtClean="0"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ko-KR" altLang="en-US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보험료 산정 시 </a:t>
            </a:r>
            <a:r>
              <a:rPr kumimoji="1" lang="ko-KR" altLang="en-US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원단위는 </a:t>
            </a:r>
            <a:r>
              <a:rPr kumimoji="1" lang="ko-KR" altLang="en-US" dirty="0" err="1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절사</a:t>
            </a:r>
            <a:r>
              <a:rPr kumimoji="1" lang="en-US" altLang="ko-KR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, 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고용보험은 사업 </a:t>
            </a:r>
            <a:r>
              <a:rPr kumimoji="1" lang="ko-KR" altLang="en-US" dirty="0" err="1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단위별로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절사</a:t>
            </a:r>
            <a:r>
              <a:rPr kumimoji="1" lang="ko-KR" altLang="en-US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후 </a:t>
            </a:r>
            <a:r>
              <a:rPr kumimoji="1" lang="ko-KR" altLang="en-US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합산</a:t>
            </a:r>
            <a:endParaRPr kumimoji="1" lang="en-US" altLang="ko-KR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ko-KR" altLang="en-US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⑥</a:t>
            </a:r>
            <a:r>
              <a:rPr kumimoji="1" lang="ko-KR" altLang="en-US" spc="-150" dirty="0" err="1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추가납부할액</a:t>
            </a:r>
            <a:r>
              <a:rPr kumimoji="1" lang="ko-KR" altLang="en-US" spc="-150" dirty="0" err="1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은</a:t>
            </a:r>
            <a:r>
              <a:rPr kumimoji="1" lang="ko-KR" altLang="en-US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③확정보험료와 ④</a:t>
            </a:r>
            <a:r>
              <a:rPr kumimoji="1" lang="en-US" altLang="ko-KR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2015</a:t>
            </a:r>
            <a:r>
              <a:rPr kumimoji="1" lang="ko-KR" altLang="en-US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년 </a:t>
            </a:r>
            <a:r>
              <a:rPr kumimoji="1" lang="ko-KR" altLang="en-US" spc="-150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개산보험료</a:t>
            </a:r>
            <a:r>
              <a:rPr kumimoji="1" lang="ko-KR" altLang="en-US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spc="-150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신고액의</a:t>
            </a:r>
            <a:r>
              <a:rPr kumimoji="1" lang="ko-KR" altLang="en-US" spc="-150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spc="-15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차액</a:t>
            </a:r>
            <a:endParaRPr kumimoji="1" lang="en-US" altLang="ko-KR" spc="-150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    (</a:t>
            </a:r>
            <a:r>
              <a:rPr kumimoji="1" lang="ko-KR" altLang="en-US" spc="-3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③</a:t>
            </a:r>
            <a:r>
              <a:rPr kumimoji="1" lang="en-US" altLang="ko-KR" spc="-3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-</a:t>
            </a:r>
            <a:r>
              <a:rPr kumimoji="1" lang="ko-KR" altLang="en-US" spc="-3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④</a:t>
            </a: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)</a:t>
            </a:r>
            <a:r>
              <a:rPr kumimoji="1" lang="ko-KR" altLang="en-US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이며</a:t>
            </a: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, </a:t>
            </a:r>
            <a:r>
              <a:rPr kumimoji="1" lang="ko-KR" altLang="en-US" spc="-3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체납보험료</a:t>
            </a: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(</a:t>
            </a:r>
            <a:r>
              <a:rPr kumimoji="1" lang="ko-KR" altLang="en-US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④</a:t>
            </a: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-</a:t>
            </a:r>
            <a:r>
              <a:rPr kumimoji="1" lang="ko-KR" altLang="en-US" spc="-300" dirty="0">
                <a:solidFill>
                  <a:prstClr val="black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ko-KR" altLang="en-US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⑤</a:t>
            </a:r>
            <a:r>
              <a:rPr kumimoji="1" lang="en-US" altLang="ko-KR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)</a:t>
            </a:r>
            <a:r>
              <a:rPr kumimoji="1" lang="ko-KR" altLang="en-US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가 있을 경우 </a:t>
            </a:r>
            <a:r>
              <a:rPr kumimoji="1" lang="ko-KR" altLang="en-US" spc="-3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건강보험공단</a:t>
            </a:r>
            <a:r>
              <a:rPr kumimoji="1" lang="ko-KR" altLang="en-US" spc="-3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의 고지서에 따라 </a:t>
            </a:r>
            <a:r>
              <a:rPr kumimoji="1" lang="ko-KR" altLang="en-US" spc="-300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납부</a:t>
            </a:r>
            <a:endParaRPr kumimoji="1" lang="en-US" altLang="ko-KR" spc="-300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3073" name="_x120364776" descr="EMB0000467cb8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28850"/>
            <a:ext cx="8928546" cy="176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1841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0" y="216000"/>
            <a:ext cx="3816226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725813" y="1196752"/>
            <a:ext cx="3414139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2016</a:t>
            </a:r>
            <a:r>
              <a:rPr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</a:t>
            </a:r>
            <a:r>
              <a:rPr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산정</a:t>
            </a:r>
            <a:endParaRPr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761817" y="4383747"/>
            <a:ext cx="7704856" cy="2185214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⑧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2016</a:t>
            </a: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년 </a:t>
            </a:r>
            <a:r>
              <a:rPr lang="ko-KR" altLang="en-US" sz="1600" spc="-150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개산보험료</a:t>
            </a: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보수총액이 ①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2015</a:t>
            </a: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년 확정보수총액의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70/100 </a:t>
            </a: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이상 </a:t>
            </a:r>
            <a:r>
              <a:rPr lang="en-US" altLang="ko-KR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~ 130/100 </a:t>
            </a:r>
            <a:r>
              <a:rPr lang="ko-KR" altLang="en-US" sz="1600" spc="-15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이하인 </a:t>
            </a:r>
            <a:r>
              <a:rPr lang="ko-KR" altLang="en-US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경우 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    전년도 확정보험료 보수총액과 </a:t>
            </a:r>
            <a:r>
              <a:rPr lang="ko-KR" altLang="en-US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동일하게</a:t>
            </a:r>
            <a:r>
              <a:rPr lang="en-US" altLang="ko-KR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기재</a:t>
            </a:r>
            <a:endParaRPr lang="en-US" altLang="ko-KR" sz="1600" dirty="0" smtClean="0">
              <a:solidFill>
                <a:srgbClr val="FF0000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ko-KR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2016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년 법정 신고 납부 기한 전 착공한</a:t>
            </a:r>
            <a:r>
              <a:rPr lang="en-US" altLang="ko-KR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착공할</a:t>
            </a:r>
            <a:r>
              <a:rPr lang="en-US" altLang="ko-KR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) </a:t>
            </a:r>
            <a:r>
              <a:rPr lang="ko-KR" altLang="en-US" sz="1600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원도급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공사 및 </a:t>
            </a:r>
            <a:r>
              <a:rPr lang="ko-KR" altLang="en-US" sz="1600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하수급인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사업주 인정을 받은 하도급 공사 내역 등이 있으면 </a:t>
            </a:r>
            <a:r>
              <a:rPr lang="ko-KR" altLang="en-US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개산</a:t>
            </a:r>
            <a:r>
              <a:rPr lang="en-US" altLang="ko-KR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(</a:t>
            </a:r>
            <a:r>
              <a:rPr lang="ko-KR" altLang="en-US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추정</a:t>
            </a:r>
            <a:r>
              <a:rPr lang="en-US" altLang="ko-KR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보험료 보수총액 산정 시 </a:t>
            </a:r>
            <a:r>
              <a:rPr lang="ko-KR" altLang="en-US" sz="1600" dirty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반드시 적정하게 산정하여 신고하여야 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합니다</a:t>
            </a:r>
            <a:endParaRPr lang="en-US" altLang="ko-KR" sz="1600" dirty="0" smtClean="0">
              <a:solidFill>
                <a:srgbClr val="FF0000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불성실 신고 시 법정납기 다음날부터 </a:t>
            </a:r>
            <a:r>
              <a:rPr lang="ko-KR" altLang="en-US" sz="1600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연체금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및 급여징수금이 발생할 수 있습니다 </a:t>
            </a:r>
            <a:endParaRPr lang="en-US" altLang="ko-KR" sz="1600" dirty="0" smtClean="0">
              <a:solidFill>
                <a:srgbClr val="FF0000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ko-KR" altLang="en-US" sz="1600" dirty="0" err="1" smtClean="0">
                <a:solidFill>
                  <a:schemeClr val="accent2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개산보험료</a:t>
            </a:r>
            <a:r>
              <a:rPr lang="ko-KR" altLang="en-US" sz="1600" dirty="0" smtClean="0">
                <a:solidFill>
                  <a:schemeClr val="accent2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lang="ko-KR" altLang="en-US" sz="1600" dirty="0" err="1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일시납부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accent2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시 </a:t>
            </a:r>
            <a:r>
              <a:rPr lang="en-US" altLang="ko-KR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3% </a:t>
            </a:r>
            <a:r>
              <a:rPr lang="ko-KR" altLang="en-US" sz="1600" dirty="0" smtClean="0">
                <a:solidFill>
                  <a:srgbClr val="FF0000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공제</a:t>
            </a:r>
            <a:r>
              <a:rPr lang="en-US" altLang="ko-KR" sz="1600" dirty="0" smtClean="0">
                <a:solidFill>
                  <a:schemeClr val="accent2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분할납부 시 분할납부신청서 작성</a:t>
            </a:r>
            <a:endParaRPr lang="en-US" altLang="ko-KR" sz="1600" dirty="0">
              <a:solidFill>
                <a:schemeClr val="accent2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14" y="1844824"/>
            <a:ext cx="780662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8559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22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750" y="216000"/>
            <a:ext cx="367221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539751" y="1372766"/>
            <a:ext cx="3888234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2016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kumimoji="1"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개산보험료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분할납부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761039" y="5483696"/>
            <a:ext cx="7704856" cy="707886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ko-KR" altLang="en-US" sz="1600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개산보험료를</a:t>
            </a:r>
            <a:r>
              <a:rPr kumimoji="1" lang="ko-KR" altLang="en-US" sz="1600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</a:t>
            </a:r>
            <a:r>
              <a:rPr kumimoji="1" lang="en-US" altLang="ko-KR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4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등분하되 </a:t>
            </a:r>
            <a:r>
              <a:rPr kumimoji="1" lang="en-US" altLang="ko-KR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 이후 금액은 원단위 이하 </a:t>
            </a:r>
            <a:r>
              <a:rPr kumimoji="1" lang="ko-KR" altLang="en-US" sz="1600" dirty="0" err="1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절사</a:t>
            </a:r>
            <a:r>
              <a:rPr kumimoji="1" lang="ko-KR" altLang="en-US" sz="1600" dirty="0" smtClean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후 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균등기재하고</a:t>
            </a:r>
            <a:endParaRPr kumimoji="1" lang="en-US" altLang="ko-KR" sz="1600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   전체 금액에서 </a:t>
            </a:r>
            <a:r>
              <a:rPr kumimoji="1" lang="en-US" altLang="ko-KR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2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</a:t>
            </a:r>
            <a:r>
              <a:rPr kumimoji="1" lang="en-US" altLang="ko-KR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~4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 </a:t>
            </a:r>
            <a:r>
              <a:rPr kumimoji="1" lang="ko-KR" altLang="en-US" sz="1600" dirty="0" err="1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합산액을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 뺀 나머지 금액을 </a:t>
            </a:r>
            <a:r>
              <a:rPr kumimoji="1" lang="en-US" altLang="ko-KR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1</a:t>
            </a:r>
            <a:r>
              <a:rPr kumimoji="1" lang="ko-KR" altLang="en-US" sz="1600" dirty="0">
                <a:solidFill>
                  <a:srgbClr val="DA1F28"/>
                </a:solidFill>
                <a:latin typeface="한컴 백제 B" panose="02020603020101020101" pitchFamily="18" charset="-127"/>
                <a:ea typeface="한컴 백제 B" panose="02020603020101020101" pitchFamily="18" charset="-127"/>
              </a:rPr>
              <a:t>기 금액으로 기재</a:t>
            </a:r>
            <a:endParaRPr kumimoji="1" lang="en-US" altLang="ko-KR" sz="1600" dirty="0">
              <a:solidFill>
                <a:srgbClr val="DA1F28"/>
              </a:solidFill>
              <a:latin typeface="한컴 백제 B" panose="02020603020101020101" pitchFamily="18" charset="-127"/>
              <a:ea typeface="한컴 백제 B" panose="02020603020101020101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90738"/>
            <a:ext cx="7992690" cy="285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8647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23</a:t>
            </a:fld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5441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0" y="216000"/>
            <a:ext cx="374421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보험료신고서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539751" y="1372766"/>
            <a:ext cx="3168153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과납보험료 충당신청서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1" y="2060848"/>
            <a:ext cx="8555621" cy="377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4980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0" y="144463"/>
            <a:ext cx="4680322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납부서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539751" y="1372766"/>
            <a:ext cx="5040362" cy="4000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확정보험료 추가 납부할 액이 있는 경우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2" y="2060849"/>
            <a:ext cx="841588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0395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1F60D-5D5D-485E-ABF3-D30D332050A5}" type="slidenum">
              <a:rPr lang="ko-KR" altLang="en-US" smtClean="0">
                <a:solidFill>
                  <a:prstClr val="black"/>
                </a:solidFill>
              </a:rPr>
              <a:pPr/>
              <a:t>25</a:t>
            </a:fld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4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39750" y="144463"/>
            <a:ext cx="3096419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24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납부서 작성요령</a:t>
            </a:r>
            <a:endParaRPr kumimoji="1" lang="ko-KR" altLang="en-US" sz="2400" dirty="0">
              <a:solidFill>
                <a:srgbClr val="0033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539750" y="1372736"/>
            <a:ext cx="5256385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확정보험료 초과액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2000" dirty="0" err="1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충당액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이 있는 경우</a:t>
            </a:r>
            <a:endParaRPr kumimoji="1" lang="en-US" altLang="ko-KR" sz="20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280920" cy="384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660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10_e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000875" y="260350"/>
            <a:ext cx="18923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71800" y="2505670"/>
            <a:ext cx="37896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5400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감사합니다</a:t>
            </a:r>
            <a:endParaRPr lang="ko-KR" altLang="en-US" sz="5400" dirty="0"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77918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_contents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706651" y="2642664"/>
            <a:ext cx="76816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algn="ctr" defTabSz="1042988">
              <a:buClr>
                <a:srgbClr val="161645"/>
              </a:buClr>
              <a:buSzPts val="1200"/>
              <a:defRPr/>
            </a:pPr>
            <a:r>
              <a:rPr lang="en-US" altLang="ko-KR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1. </a:t>
            </a:r>
            <a:r>
              <a:rPr lang="ko-KR" altLang="en-US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고용</a:t>
            </a:r>
            <a:r>
              <a:rPr lang="en-US" altLang="ko-KR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·</a:t>
            </a:r>
            <a:r>
              <a:rPr lang="ko-KR" altLang="en-US" sz="36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effectLst/>
                <a:latin typeface="HY견고딕" pitchFamily="18" charset="-127"/>
                <a:ea typeface="HY견고딕" pitchFamily="18" charset="-127"/>
                <a:cs typeface="Arial" pitchFamily="34" charset="0"/>
              </a:rPr>
              <a:t>산재보험료  산정 및 납부</a:t>
            </a:r>
            <a:endParaRPr lang="ko-KR" altLang="en-US" sz="36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effectLst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111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확정보험료의 신고</a:t>
            </a:r>
            <a:r>
              <a:rPr lang="en-US" altLang="ko-KR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·</a:t>
            </a: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납부</a:t>
            </a:r>
            <a:endParaRPr lang="ko-KR" altLang="en-US" sz="28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7" y="1369561"/>
            <a:ext cx="4464745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신고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 대상 공사 현장</a:t>
            </a:r>
            <a:endParaRPr kumimoji="1"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323850" y="4776213"/>
            <a:ext cx="8666163" cy="1169551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보험료 신고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 대상 공사 현장은 </a:t>
            </a:r>
            <a:r>
              <a:rPr kumimoji="1" lang="en-US" altLang="ko-K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A+B+C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임</a:t>
            </a:r>
            <a:r>
              <a:rPr kumimoji="1"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따라서</a:t>
            </a:r>
            <a:r>
              <a:rPr kumimoji="1" lang="en-US" altLang="ko-KR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1" lang="ko-KR" altLang="en-US" sz="20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하수급인</a:t>
            </a:r>
            <a:r>
              <a:rPr kumimoji="1"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사업주 인정 승인을 받지 </a:t>
            </a:r>
            <a:r>
              <a:rPr kumimoji="1" lang="ko-KR" altLang="en-US" sz="2000" spc="-15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않은  </a:t>
            </a:r>
            <a:r>
              <a:rPr kumimoji="1" lang="ko-KR" altLang="en-US" sz="2000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하도급공사 현장</a:t>
            </a:r>
            <a:r>
              <a:rPr kumimoji="1" lang="ko-KR" altLang="en-US" sz="2000" spc="-15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에서 발생한 보수 </a:t>
            </a:r>
            <a:r>
              <a:rPr kumimoji="1" lang="ko-KR" altLang="en-US" sz="2000" spc="-15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및  외주공사비 등은  확정보험료 보수총액 </a:t>
            </a:r>
            <a:r>
              <a:rPr kumimoji="1" lang="ko-KR" altLang="en-US" sz="20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산정 시 </a:t>
            </a:r>
            <a:r>
              <a:rPr kumimoji="1" lang="ko-KR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제외</a:t>
            </a: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083304597"/>
              </p:ext>
            </p:extLst>
          </p:nvPr>
        </p:nvGraphicFramePr>
        <p:xfrm>
          <a:off x="683568" y="1916832"/>
          <a:ext cx="6096000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4299207" y="1916832"/>
            <a:ext cx="3153113" cy="2752080"/>
            <a:chOff x="0" y="0"/>
            <a:chExt cx="3153113" cy="2752080"/>
          </a:xfrm>
        </p:grpSpPr>
        <p:sp>
          <p:nvSpPr>
            <p:cNvPr id="13" name="타원 12"/>
            <p:cNvSpPr/>
            <p:nvPr/>
          </p:nvSpPr>
          <p:spPr>
            <a:xfrm>
              <a:off x="0" y="0"/>
              <a:ext cx="3153113" cy="275208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타원 4"/>
            <p:cNvSpPr/>
            <p:nvPr/>
          </p:nvSpPr>
          <p:spPr>
            <a:xfrm>
              <a:off x="461762" y="688020"/>
              <a:ext cx="2229587" cy="46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하도급공사</a:t>
              </a:r>
              <a:endParaRPr lang="en-US" altLang="ko-KR" sz="18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</p:grpSp>
      <p:sp>
        <p:nvSpPr>
          <p:cNvPr id="15" name="타원 14"/>
          <p:cNvSpPr/>
          <p:nvPr/>
        </p:nvSpPr>
        <p:spPr>
          <a:xfrm>
            <a:off x="4676034" y="3219419"/>
            <a:ext cx="2368980" cy="1167150"/>
          </a:xfrm>
          <a:prstGeom prst="ellipse">
            <a:avLst/>
          </a:prstGeom>
          <a:solidFill>
            <a:srgbClr val="CC99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타원 4"/>
          <p:cNvSpPr/>
          <p:nvPr/>
        </p:nvSpPr>
        <p:spPr>
          <a:xfrm>
            <a:off x="4788024" y="3429000"/>
            <a:ext cx="2229587" cy="7920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하수급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 승인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lvl="0" algn="ctr" defTabSz="8001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8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받은 공사</a:t>
            </a:r>
            <a:r>
              <a:rPr lang="en-US" altLang="ko-KR" sz="18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33742452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확정보험료의 신고</a:t>
            </a:r>
            <a:r>
              <a:rPr lang="en-US" altLang="ko-KR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·</a:t>
            </a: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납부</a:t>
            </a:r>
          </a:p>
        </p:txBody>
      </p:sp>
      <p:pic>
        <p:nvPicPr>
          <p:cNvPr id="35843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86497" y="1916832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ko-KR" altLang="en-US">
                <a:solidFill>
                  <a:prstClr val="black"/>
                </a:solidFill>
              </a:rPr>
              <a:t>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391575"/>
            <a:ext cx="3744664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확정보험료 신고</a:t>
            </a: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·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납부 개요</a:t>
            </a:r>
            <a:endParaRPr kumimoji="1"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아래쪽 화살표 6"/>
          <p:cNvSpPr/>
          <p:nvPr/>
        </p:nvSpPr>
        <p:spPr>
          <a:xfrm>
            <a:off x="3131840" y="3861048"/>
            <a:ext cx="359767" cy="360040"/>
          </a:xfrm>
          <a:prstGeom prst="downArrow">
            <a:avLst/>
          </a:prstGeom>
          <a:scene3d>
            <a:camera prst="orthographicFront">
              <a:rot lat="0" lon="0" rev="19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아래쪽 화살표 26"/>
          <p:cNvSpPr/>
          <p:nvPr/>
        </p:nvSpPr>
        <p:spPr>
          <a:xfrm>
            <a:off x="4427984" y="3861048"/>
            <a:ext cx="359767" cy="360040"/>
          </a:xfrm>
          <a:prstGeom prst="downArrow">
            <a:avLst/>
          </a:prstGeom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95536" y="2248840"/>
            <a:ext cx="2790633" cy="1324176"/>
            <a:chOff x="6558" y="223332"/>
            <a:chExt cx="2790633" cy="822209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6558" y="223332"/>
              <a:ext cx="2790633" cy="82220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모서리가 둥근 직사각형 4"/>
            <p:cNvSpPr/>
            <p:nvPr/>
          </p:nvSpPr>
          <p:spPr>
            <a:xfrm>
              <a:off x="6558" y="223332"/>
              <a:ext cx="2790633" cy="548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912" tIns="184912" rIns="184912" bIns="99060" numCol="1" spcCol="1270" anchor="t" anchorCtr="0">
              <a:noAutofit/>
            </a:bodyPr>
            <a:lstStyle/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2015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년도 </a:t>
              </a:r>
              <a:endParaRPr lang="en-US" altLang="ko-KR" sz="240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lvl="0" algn="ctr" defTabSz="11557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400" kern="12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확정 보험료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 </a:t>
              </a:r>
              <a:r>
                <a:rPr lang="ko-KR" altLang="en-US" sz="2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신고</a:t>
              </a:r>
              <a:endParaRPr lang="ko-KR" altLang="en-US" sz="24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3491880" y="2636912"/>
            <a:ext cx="769296" cy="476354"/>
            <a:chOff x="3160056" y="270476"/>
            <a:chExt cx="769296" cy="476354"/>
          </a:xfrm>
        </p:grpSpPr>
        <p:sp>
          <p:nvSpPr>
            <p:cNvPr id="16" name="오른쪽 화살표 15"/>
            <p:cNvSpPr/>
            <p:nvPr/>
          </p:nvSpPr>
          <p:spPr>
            <a:xfrm rot="18052">
              <a:off x="3160056" y="270476"/>
              <a:ext cx="769296" cy="47635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오른쪽 화살표 4"/>
            <p:cNvSpPr/>
            <p:nvPr/>
          </p:nvSpPr>
          <p:spPr>
            <a:xfrm rot="18052">
              <a:off x="3160057" y="365372"/>
              <a:ext cx="626390" cy="285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1300" kern="120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567013" y="2101695"/>
            <a:ext cx="4156515" cy="1543327"/>
            <a:chOff x="3206" y="223331"/>
            <a:chExt cx="2793985" cy="822209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3206" y="223331"/>
              <a:ext cx="2790633" cy="82220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모서리가 둥근 직사각형 4"/>
            <p:cNvSpPr/>
            <p:nvPr/>
          </p:nvSpPr>
          <p:spPr>
            <a:xfrm>
              <a:off x="6558" y="223332"/>
              <a:ext cx="2790633" cy="5481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4912" tIns="184912" rIns="184912" bIns="99060" numCol="1" spcCol="1270" anchor="t" anchorCtr="0">
              <a:noAutofit/>
            </a:bodyPr>
            <a:lstStyle/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신고</a:t>
              </a:r>
              <a:r>
                <a:rPr lang="en-US" altLang="ko-KR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·</a:t>
              </a: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납부기한 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:  </a:t>
              </a:r>
              <a:r>
                <a:rPr lang="en-US" altLang="ko-KR" sz="15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바탕" panose="02030600000101010101" pitchFamily="18" charset="-127"/>
                  <a:ea typeface="바탕" panose="02030600000101010101" pitchFamily="18" charset="-127"/>
                </a:rPr>
                <a:t>’</a:t>
              </a:r>
              <a:r>
                <a:rPr lang="en-US" altLang="ko-KR" sz="15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16.3.31</a:t>
              </a:r>
              <a:r>
                <a:rPr lang="en-US" altLang="ko-KR" sz="15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.</a:t>
              </a: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까지</a:t>
              </a:r>
              <a:endParaRPr lang="en-US" altLang="ko-KR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산정방법 </a:t>
              </a:r>
              <a:r>
                <a:rPr lang="en-US" altLang="ko-KR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: 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  <a:r>
                <a:rPr lang="ko-KR" altLang="en-US" sz="1500" spc="-15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확정보험료 </a:t>
              </a:r>
              <a:r>
                <a:rPr lang="ko-KR" altLang="en-US" sz="1500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보수총액</a:t>
              </a:r>
              <a:r>
                <a:rPr lang="en-US" altLang="ko-KR" sz="15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×</a:t>
              </a:r>
              <a:r>
                <a:rPr lang="en-US" altLang="ko-KR" sz="1500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  <a:r>
                <a:rPr lang="ko-KR" altLang="en-US" sz="1500" spc="-15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보험료율</a:t>
              </a:r>
              <a:endParaRPr lang="en-US" altLang="ko-KR" sz="1500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v"/>
                <a:defRPr/>
              </a:pP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산정기간 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:  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바탕" panose="02030600000101010101" pitchFamily="18" charset="-127"/>
                  <a:ea typeface="바탕" panose="02030600000101010101" pitchFamily="18" charset="-127"/>
                </a:rPr>
                <a:t>’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15.1.1. ~ 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바탕" panose="02030600000101010101" pitchFamily="18" charset="-127"/>
                  <a:ea typeface="바탕" panose="02030600000101010101" pitchFamily="18" charset="-127"/>
                </a:rPr>
                <a:t>’</a:t>
              </a:r>
              <a:r>
                <a:rPr lang="en-US" altLang="ko-KR" sz="15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15.12.31</a:t>
              </a:r>
              <a:r>
                <a:rPr lang="en-US" altLang="ko-KR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.</a:t>
              </a:r>
              <a:r>
                <a:rPr lang="ko-KR" altLang="en-US" sz="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동녘M" panose="02030600000101010101" pitchFamily="18" charset="-127"/>
                  <a:ea typeface="HY동녘M" panose="02030600000101010101" pitchFamily="18" charset="-127"/>
                </a:rPr>
                <a:t> </a:t>
              </a: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5" y="4437112"/>
            <a:ext cx="4571925" cy="2054533"/>
            <a:chOff x="-2876321" y="5205718"/>
            <a:chExt cx="4464050" cy="2812921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-2630810" y="5205718"/>
              <a:ext cx="4101309" cy="28129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모서리가 둥근 직사각형 4"/>
            <p:cNvSpPr/>
            <p:nvPr/>
          </p:nvSpPr>
          <p:spPr>
            <a:xfrm>
              <a:off x="-2876321" y="5356753"/>
              <a:ext cx="4464050" cy="2648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marL="0" lvl="1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ko-KR" altLang="en-US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확정보험료 </a:t>
              </a:r>
              <a:r>
                <a:rPr lang="ko-KR" altLang="en-US" kern="12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경정청구</a:t>
              </a:r>
              <a:endParaRPr lang="en-US" altLang="ko-KR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  <a:p>
              <a:pPr marL="0" lvl="1" algn="ctr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ko-KR" altLang="en-US" kern="1200" dirty="0" smtClean="0"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457200" lvl="2" indent="-2857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ko-KR" altLang="en-US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청구대상 </a:t>
              </a:r>
              <a:r>
                <a:rPr lang="en-US" altLang="ko-KR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: </a:t>
              </a:r>
              <a:r>
                <a:rPr lang="en-US" altLang="ko-KR" sz="1500" kern="1200" dirty="0" smtClean="0">
                  <a:solidFill>
                    <a:schemeClr val="accent6"/>
                  </a:solidFill>
                  <a:latin typeface="바탕" panose="02030600000101010101" pitchFamily="18" charset="-127"/>
                  <a:ea typeface="바탕" panose="02030600000101010101" pitchFamily="18" charset="-127"/>
                </a:rPr>
                <a:t>’</a:t>
              </a:r>
              <a:r>
                <a:rPr lang="en-US" altLang="ko-KR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15</a:t>
              </a:r>
              <a:r>
                <a:rPr lang="ko-KR" altLang="en-US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년 확정보험료 초과신고 사업장</a:t>
              </a:r>
              <a:endParaRPr lang="en-US" altLang="ko-KR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342900" lvl="2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endParaRPr lang="en-US" altLang="ko-KR" sz="800" kern="1200" spc="-150" dirty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457200" lvl="2" indent="-2857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ko-KR" altLang="en-US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청구요건 </a:t>
              </a:r>
              <a:r>
                <a:rPr lang="en-US" altLang="ko-KR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: </a:t>
              </a:r>
              <a:r>
                <a:rPr lang="ko-KR" altLang="en-US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법정기한</a:t>
              </a:r>
              <a:r>
                <a:rPr lang="en-US" altLang="ko-KR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(</a:t>
              </a:r>
              <a:r>
                <a:rPr lang="en-US" altLang="ko-KR" sz="1500" b="1" kern="1200" spc="-150" dirty="0" smtClean="0">
                  <a:solidFill>
                    <a:srgbClr val="FF0000"/>
                  </a:solidFill>
                  <a:latin typeface="바탕" panose="02030600000101010101" pitchFamily="18" charset="-127"/>
                  <a:ea typeface="바탕" panose="02030600000101010101" pitchFamily="18" charset="-127"/>
                </a:rPr>
                <a:t>’</a:t>
              </a:r>
              <a:r>
                <a:rPr lang="en-US" altLang="ko-KR" sz="1500" b="1" kern="1200" spc="-150" dirty="0" smtClean="0">
                  <a:solidFill>
                    <a:srgbClr val="FF0000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16.3.31</a:t>
              </a:r>
              <a:r>
                <a:rPr lang="en-US" altLang="ko-KR" sz="1500" kern="1200" spc="-150" dirty="0" smtClean="0">
                  <a:solidFill>
                    <a:srgbClr val="FF0000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.</a:t>
              </a:r>
              <a:r>
                <a:rPr lang="en-US" altLang="ko-KR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)</a:t>
              </a:r>
              <a:r>
                <a:rPr lang="ko-KR" altLang="en-US" sz="1500" kern="1200" spc="-15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내  신고하였을 것</a:t>
              </a:r>
              <a:endParaRPr lang="en-US" altLang="ko-KR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342900" lvl="2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endParaRPr lang="en-US" altLang="ko-KR" sz="800" kern="1200" dirty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endParaRPr>
            </a:p>
            <a:p>
              <a:pPr marL="457200" lvl="2" indent="-2857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r>
                <a:rPr lang="ko-KR" altLang="en-US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청구기한 </a:t>
              </a:r>
              <a:r>
                <a:rPr lang="en-US" altLang="ko-KR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: </a:t>
              </a:r>
              <a:r>
                <a:rPr lang="ko-KR" altLang="en-US" sz="1500" kern="1200" dirty="0" smtClean="0">
                  <a:solidFill>
                    <a:schemeClr val="accent6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법정기한 경과 후 </a:t>
              </a:r>
              <a:r>
                <a:rPr lang="en-US" altLang="ko-KR" sz="1500" kern="1200" dirty="0" smtClean="0">
                  <a:solidFill>
                    <a:srgbClr val="FF0000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1</a:t>
              </a:r>
              <a:r>
                <a:rPr lang="ko-KR" altLang="en-US" sz="1500" kern="1200" dirty="0" smtClean="0">
                  <a:solidFill>
                    <a:srgbClr val="FF0000"/>
                  </a:solidFill>
                  <a:latin typeface="HY동녘M" panose="02030600000101010101" pitchFamily="18" charset="-127"/>
                  <a:ea typeface="HY동녘M" panose="02030600000101010101" pitchFamily="18" charset="-127"/>
                </a:rPr>
                <a:t>년 이내</a:t>
              </a:r>
              <a:endParaRPr lang="ko-KR" altLang="en-US" sz="1500" kern="1200" dirty="0">
                <a:latin typeface="HY동녘M" panose="02030600000101010101" pitchFamily="18" charset="-127"/>
                <a:ea typeface="HY동녘M" panose="02030600000101010101" pitchFamily="18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4647155" y="4437112"/>
            <a:ext cx="4273742" cy="2054535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모서리가 둥근 직사각형 4"/>
          <p:cNvSpPr/>
          <p:nvPr/>
        </p:nvSpPr>
        <p:spPr>
          <a:xfrm>
            <a:off x="4464571" y="4547427"/>
            <a:ext cx="4571925" cy="196788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792" tIns="113792" rIns="113792" bIns="113792" numCol="1" spcCol="1270" anchor="t" anchorCtr="0">
            <a:noAutofit/>
          </a:bodyPr>
          <a:lstStyle/>
          <a:p>
            <a:pPr marL="0" lvl="1" algn="ctr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확정보험료 </a:t>
            </a:r>
            <a:r>
              <a:rPr lang="ko-KR" altLang="en-US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수정신고</a:t>
            </a:r>
            <a:endParaRPr lang="en-US" altLang="ko-KR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lvl="1" algn="ctr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ko-KR" altLang="en-US" kern="1200" dirty="0" smtClean="0">
              <a:solidFill>
                <a:srgbClr val="FF0000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457200" lvl="2" indent="-285750" algn="l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v"/>
            </a:pPr>
            <a:r>
              <a:rPr lang="ko-KR" altLang="en-US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신고대상 </a:t>
            </a:r>
            <a:r>
              <a:rPr lang="en-US" altLang="ko-KR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: </a:t>
            </a:r>
            <a:r>
              <a:rPr lang="en-US" altLang="ko-KR" sz="1500" kern="1200" dirty="0" smtClean="0">
                <a:solidFill>
                  <a:schemeClr val="accent6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’</a:t>
            </a:r>
            <a:r>
              <a:rPr lang="en-US" altLang="ko-KR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15</a:t>
            </a:r>
            <a:r>
              <a:rPr lang="ko-KR" altLang="en-US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년 확정보험료 과소신고 사업장</a:t>
            </a:r>
            <a:endParaRPr lang="en-US" altLang="ko-KR" sz="1500" kern="1200" spc="-15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42900" lvl="2" indent="-171450" algn="l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v"/>
            </a:pPr>
            <a:endParaRPr lang="en-US" altLang="ko-KR" sz="800" kern="1200" spc="-150" dirty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457200" lvl="2" indent="-285750" algn="l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v"/>
            </a:pPr>
            <a:r>
              <a:rPr lang="ko-KR" altLang="en-US" sz="15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신</a:t>
            </a:r>
            <a:r>
              <a:rPr lang="ko-KR" altLang="en-US" sz="1500" dirty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고</a:t>
            </a:r>
            <a:r>
              <a:rPr lang="ko-KR" altLang="en-US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요건 </a:t>
            </a:r>
            <a:r>
              <a:rPr lang="en-US" altLang="ko-KR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: </a:t>
            </a:r>
            <a:r>
              <a:rPr lang="ko-KR" altLang="en-US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법정기한</a:t>
            </a:r>
            <a:r>
              <a:rPr lang="en-US" altLang="ko-KR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(</a:t>
            </a:r>
            <a:r>
              <a:rPr lang="en-US" altLang="ko-KR" sz="1500" b="1" kern="1200" spc="-150" dirty="0" smtClean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’</a:t>
            </a:r>
            <a:r>
              <a:rPr lang="en-US" altLang="ko-KR" sz="1500" b="1" kern="1200" spc="-15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16.3.31</a:t>
            </a:r>
            <a:r>
              <a:rPr lang="en-US" altLang="ko-KR" sz="1500" kern="1200" spc="-15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.</a:t>
            </a:r>
            <a:r>
              <a:rPr lang="en-US" altLang="ko-KR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)</a:t>
            </a:r>
            <a:r>
              <a:rPr lang="ko-KR" altLang="en-US" sz="1500" kern="1200" spc="-15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내  신고하였을 것</a:t>
            </a:r>
            <a:endParaRPr lang="en-US" altLang="ko-KR" sz="1500" kern="1200" spc="-150" dirty="0" smtClean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342900" lvl="2" indent="-171450" algn="l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v"/>
            </a:pPr>
            <a:endParaRPr lang="en-US" altLang="ko-KR" sz="800" kern="1200" dirty="0">
              <a:solidFill>
                <a:schemeClr val="accent6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  <a:p>
            <a:pPr marL="457200" lvl="2" indent="-285750" algn="l" defTabSz="711200" latinLnBrk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v"/>
            </a:pPr>
            <a:r>
              <a:rPr lang="ko-KR" altLang="en-US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신고기한 </a:t>
            </a:r>
            <a:r>
              <a:rPr lang="en-US" altLang="ko-KR" sz="1500" kern="1200" dirty="0" smtClean="0">
                <a:solidFill>
                  <a:schemeClr val="accent6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: </a:t>
            </a:r>
            <a:r>
              <a:rPr lang="ko-KR" altLang="en-US" sz="1500" kern="1200" dirty="0" smtClean="0">
                <a:solidFill>
                  <a:srgbClr val="FF0000"/>
                </a:solidFill>
                <a:latin typeface="HY동녘M" panose="02030600000101010101" pitchFamily="18" charset="-127"/>
                <a:ea typeface="HY동녘M" panose="02030600000101010101" pitchFamily="18" charset="-127"/>
              </a:rPr>
              <a:t>확정보험료 조사계획 통지 전까지</a:t>
            </a:r>
            <a:endParaRPr lang="ko-KR" altLang="en-US" sz="1500" kern="1200" dirty="0">
              <a:solidFill>
                <a:srgbClr val="FF0000"/>
              </a:solidFill>
              <a:latin typeface="HY동녘M" panose="02030600000101010101" pitchFamily="18" charset="-127"/>
              <a:ea typeface="HY동녘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877120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확정보수총액 산정 요령</a:t>
            </a:r>
            <a:endParaRPr lang="ko-KR" altLang="en-US" sz="28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395829"/>
            <a:ext cx="3600648" cy="40011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건설업 확정보수총액 산정 </a:t>
            </a:r>
            <a:endParaRPr kumimoji="1"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466725" y="2026096"/>
            <a:ext cx="180022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466725" y="5490021"/>
            <a:ext cx="180022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409575" y="2026096"/>
            <a:ext cx="0" cy="6477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372475" y="2026096"/>
            <a:ext cx="0" cy="6477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2138363" y="2026096"/>
            <a:ext cx="30876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409575" y="2702371"/>
            <a:ext cx="0" cy="11318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5205413" y="2026096"/>
            <a:ext cx="3302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FF3399"/>
            </a:extrusionClr>
          </a:sp3d>
        </p:spPr>
        <p:txBody>
          <a:bodyPr>
            <a:spAutoFit/>
            <a:flatTx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8372475" y="2702371"/>
            <a:ext cx="0" cy="11318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409575" y="3834259"/>
            <a:ext cx="0" cy="16557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8372475" y="3834259"/>
            <a:ext cx="0" cy="16557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2138363" y="5490021"/>
            <a:ext cx="3087687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>
            <a:off x="5205413" y="5490021"/>
            <a:ext cx="3302000" cy="158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03442"/>
              </p:ext>
            </p:extLst>
          </p:nvPr>
        </p:nvGraphicFramePr>
        <p:xfrm>
          <a:off x="467544" y="1988840"/>
          <a:ext cx="8064898" cy="309634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24136"/>
                <a:gridCol w="3420381"/>
                <a:gridCol w="3420381"/>
              </a:tblGrid>
              <a:tr h="6480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구분</a:t>
                      </a:r>
                      <a:endParaRPr lang="ko-KR" alt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산재보험</a:t>
                      </a:r>
                      <a:endParaRPr lang="ko-KR" alt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고용보험</a:t>
                      </a:r>
                      <a:endParaRPr lang="ko-KR" alt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본사</a:t>
                      </a:r>
                      <a:endParaRPr lang="ko-KR" altLang="en-US" dirty="0"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사무</a:t>
                      </a:r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(</a:t>
                      </a: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내근</a:t>
                      </a:r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)</a:t>
                      </a: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직원 보수</a:t>
                      </a:r>
                      <a:endParaRPr lang="en-US" altLang="ko-KR" sz="1800" dirty="0" smtClean="0"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000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사무</a:t>
                      </a:r>
                      <a:r>
                        <a:rPr lang="en-US" altLang="ko-KR" sz="2000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(</a:t>
                      </a:r>
                      <a:r>
                        <a:rPr lang="ko-KR" altLang="en-US" sz="2000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내근</a:t>
                      </a:r>
                      <a:r>
                        <a:rPr lang="en-US" altLang="ko-KR" sz="2000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)</a:t>
                      </a:r>
                      <a:r>
                        <a:rPr lang="ko-KR" altLang="en-US" sz="2000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직원 보수</a:t>
                      </a:r>
                      <a:endParaRPr lang="en-US" altLang="ko-KR" sz="2000" dirty="0" smtClean="0">
                        <a:solidFill>
                          <a:srgbClr val="0070C0"/>
                        </a:solidFill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  <a:p>
                      <a:pPr algn="ctr"/>
                      <a:r>
                        <a:rPr lang="en-US" altLang="ko-KR" sz="2000" dirty="0" smtClean="0">
                          <a:solidFill>
                            <a:schemeClr val="tx1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+</a:t>
                      </a:r>
                      <a:r>
                        <a:rPr lang="en-US" altLang="ko-KR" sz="2000" baseline="0" dirty="0" smtClean="0">
                          <a:solidFill>
                            <a:schemeClr val="tx1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 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본</a:t>
                      </a:r>
                      <a:r>
                        <a:rPr lang="ko-KR" altLang="en-US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사소속 현장근무직원 보수</a:t>
                      </a:r>
                      <a:endParaRPr lang="en-US" altLang="ko-KR" dirty="0" smtClean="0">
                        <a:solidFill>
                          <a:srgbClr val="0070C0"/>
                        </a:solidFill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건설현장</a:t>
                      </a:r>
                      <a:endParaRPr lang="ko-KR" altLang="en-US" dirty="0"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solidFill>
                            <a:srgbClr val="0070C0"/>
                          </a:solidFill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본사소속 현장근무직원 보수</a:t>
                      </a:r>
                      <a:endParaRPr lang="en-US" altLang="ko-KR" dirty="0" smtClean="0">
                        <a:solidFill>
                          <a:srgbClr val="0070C0"/>
                        </a:solidFill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  <a:p>
                      <a:pPr algn="ctr"/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+ </a:t>
                      </a: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현장일용직 보수</a:t>
                      </a:r>
                      <a:endParaRPr lang="en-US" altLang="ko-KR" sz="1800" dirty="0" smtClean="0"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  <a:p>
                      <a:pPr algn="ctr"/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+ </a:t>
                      </a: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외주공사비 </a:t>
                      </a:r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× 31%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현장일용직 보수</a:t>
                      </a:r>
                      <a:endParaRPr lang="en-US" altLang="ko-KR" sz="1800" dirty="0" smtClean="0">
                        <a:latin typeface="HY동녘M" panose="02030600000101010101" pitchFamily="18" charset="-127"/>
                        <a:ea typeface="HY동녘M" panose="02030600000101010101" pitchFamily="18" charset="-127"/>
                      </a:endParaRPr>
                    </a:p>
                    <a:p>
                      <a:pPr algn="ctr"/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+ </a:t>
                      </a:r>
                      <a:r>
                        <a:rPr lang="ko-KR" altLang="en-US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외주공사비 </a:t>
                      </a:r>
                      <a:r>
                        <a:rPr lang="en-US" altLang="ko-KR" sz="1800" dirty="0" smtClean="0">
                          <a:latin typeface="HY동녘M" panose="02030600000101010101" pitchFamily="18" charset="-127"/>
                          <a:ea typeface="HY동녘M" panose="02030600000101010101" pitchFamily="18" charset="-127"/>
                        </a:rPr>
                        <a:t>× 31%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572560" y="5318338"/>
            <a:ext cx="7874395" cy="630942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★ 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본사소속 현장근무직원의 보수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간접노무비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가 고용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산재보험이 서로 다</a:t>
            </a:r>
            <a:r>
              <a:rPr lang="ko-KR" altLang="en-US" sz="14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르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게 처리됨에 유의</a:t>
            </a:r>
            <a:endParaRPr lang="en-US" altLang="ko-KR" sz="1400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★ 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하도급 공사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외주공사비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노무비율 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: 31% (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바탕" panose="02030600000101010101" pitchFamily="18" charset="-127"/>
                <a:ea typeface="바탕" panose="02030600000101010101" pitchFamily="18" charset="-127"/>
              </a:rPr>
              <a:t>’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년도  </a:t>
            </a:r>
            <a:r>
              <a:rPr lang="en-US" altLang="ko-KR" sz="1400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dirty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29061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6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확정보수총액 산정 요령</a:t>
            </a:r>
          </a:p>
        </p:txBody>
      </p:sp>
      <p:pic>
        <p:nvPicPr>
          <p:cNvPr id="36877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412776"/>
            <a:ext cx="1584424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건설본사</a:t>
            </a:r>
            <a:endParaRPr kumimoji="1" lang="ko-KR" altLang="en-US" sz="200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4058897617"/>
              </p:ext>
            </p:extLst>
          </p:nvPr>
        </p:nvGraphicFramePr>
        <p:xfrm>
          <a:off x="388335" y="1988840"/>
          <a:ext cx="807929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456398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5"/>
          <p:cNvSpPr>
            <a:spLocks noChangeArrowheads="1"/>
          </p:cNvSpPr>
          <p:nvPr/>
        </p:nvSpPr>
        <p:spPr bwMode="auto">
          <a:xfrm>
            <a:off x="153988" y="1590675"/>
            <a:ext cx="8836025" cy="49704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kumimoji="1" lang="ko-KR" altLang="en-US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304800" y="1752600"/>
            <a:ext cx="85344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ko-KR" altLang="en-US">
                <a:solidFill>
                  <a:prstClr val="black"/>
                </a:solidFill>
              </a:rPr>
              <a:t>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7902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확정보수총액 산정 요령</a:t>
            </a:r>
          </a:p>
        </p:txBody>
      </p:sp>
      <p:pic>
        <p:nvPicPr>
          <p:cNvPr id="37903" name="Picture 37" descr="08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95288" y="1268413"/>
            <a:ext cx="1584424" cy="4064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▣ </a:t>
            </a:r>
            <a:r>
              <a:rPr kumimoji="1" lang="ko-KR" altLang="en-US" sz="2000" dirty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건설일괄</a:t>
            </a:r>
            <a:endParaRPr kumimoji="1" lang="ko-KR" altLang="en-US" sz="2000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4126419964"/>
              </p:ext>
            </p:extLst>
          </p:nvPr>
        </p:nvGraphicFramePr>
        <p:xfrm>
          <a:off x="388335" y="1916832"/>
          <a:ext cx="807929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6" name="그룹 15"/>
          <p:cNvGrpSpPr/>
          <p:nvPr/>
        </p:nvGrpSpPr>
        <p:grpSpPr>
          <a:xfrm>
            <a:off x="1187624" y="4617666"/>
            <a:ext cx="6768752" cy="1944216"/>
            <a:chOff x="7194" y="0"/>
            <a:chExt cx="3889740" cy="2880320"/>
          </a:xfrm>
          <a:gradFill flip="none" rotWithShape="1"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7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</p:grpSpPr>
        <p:sp>
          <p:nvSpPr>
            <p:cNvPr id="17" name="모서리가 둥근 직사각형 16"/>
            <p:cNvSpPr/>
            <p:nvPr/>
          </p:nvSpPr>
          <p:spPr>
            <a:xfrm>
              <a:off x="7194" y="0"/>
              <a:ext cx="3889740" cy="2880320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chemeClr val="bg1"/>
                </a:gs>
                <a:gs pos="39999">
                  <a:schemeClr val="bg1">
                    <a:lumMod val="95000"/>
                  </a:schemeClr>
                </a:gs>
                <a:gs pos="7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  <a:alpha val="20000"/>
                  </a:schemeClr>
                </a:gs>
              </a:gsLst>
              <a:lin ang="5400000" scaled="1"/>
            </a:gradFill>
            <a:effectLst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모서리가 둥근 직사각형 4"/>
            <p:cNvSpPr/>
            <p:nvPr/>
          </p:nvSpPr>
          <p:spPr>
            <a:xfrm>
              <a:off x="7194" y="1056117"/>
              <a:ext cx="3889740" cy="864096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alpha val="20000"/>
                  </a:schemeClr>
                </a:gs>
                <a:gs pos="39999">
                  <a:schemeClr val="bg1">
                    <a:lumMod val="85000"/>
                  </a:schemeClr>
                </a:gs>
                <a:gs pos="7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5400000" scaled="1"/>
            </a:gra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본사 소속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현장근무직원의 보수가 손익계산서로 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계상되었더라도</a:t>
              </a:r>
              <a:r>
                <a:rPr lang="en-US" altLang="ko-KR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,                   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산재보험은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건설일괄</a:t>
              </a:r>
              <a:r>
                <a:rPr lang="en-US" altLang="ko-KR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(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공사현장</a:t>
              </a:r>
              <a:r>
                <a:rPr lang="en-US" altLang="ko-KR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)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로 해당 보수를 산입</a:t>
              </a:r>
              <a:endParaRPr lang="en-US" altLang="ko-KR" sz="1400" dirty="0" smtClean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  <a:p>
              <a:endParaRPr lang="en-US" altLang="ko-KR" sz="1400" dirty="0" smtClean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직업소개소 등을 통한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현장인력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의 비용이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지급수수료 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등으로 계상되었더라도</a:t>
              </a:r>
              <a:r>
                <a:rPr lang="en-US" altLang="ko-KR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,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 </a:t>
              </a:r>
              <a:endParaRPr lang="en-US" altLang="ko-KR" sz="1400" dirty="0" smtClean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  <a:p>
              <a:r>
                <a:rPr lang="en-US" altLang="ko-KR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    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건설일괄</a:t>
              </a:r>
              <a:r>
                <a:rPr lang="en-US" altLang="ko-KR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(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공사현장</a:t>
              </a:r>
              <a:r>
                <a:rPr lang="en-US" altLang="ko-KR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)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로 해당 보수를 산입</a:t>
              </a:r>
              <a:endParaRPr lang="en-US" altLang="ko-KR" sz="1400" dirty="0" smtClean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en-US" altLang="ko-KR" sz="1400" dirty="0" smtClean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재료비 계정 등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타 계정에 외주공사비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를 </a:t>
              </a:r>
              <a:r>
                <a:rPr lang="ko-KR" altLang="en-US" sz="1400" b="1" dirty="0" err="1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계상</a:t>
              </a:r>
              <a:r>
                <a:rPr lang="ko-KR" altLang="en-US" sz="1400" dirty="0" err="1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하는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 경우에도</a:t>
              </a:r>
              <a:r>
                <a:rPr lang="en-US" altLang="ko-KR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,                          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해당 금액을 반드시 </a:t>
              </a:r>
              <a:r>
                <a:rPr lang="ko-KR" altLang="en-US" sz="1400" b="1" dirty="0" smtClean="0">
                  <a:solidFill>
                    <a:srgbClr val="C00000"/>
                  </a:solidFill>
                  <a:latin typeface="HY동녘B" panose="02030600000101010101" pitchFamily="18" charset="-127"/>
                  <a:ea typeface="HY동녘B" panose="02030600000101010101" pitchFamily="18" charset="-127"/>
                </a:rPr>
                <a:t>외주공사비에 포함</a:t>
              </a:r>
              <a:r>
                <a:rPr lang="ko-KR" altLang="en-US" sz="1400" dirty="0" smtClean="0">
                  <a:latin typeface="HY동녘B" panose="02030600000101010101" pitchFamily="18" charset="-127"/>
                  <a:ea typeface="HY동녘B" panose="02030600000101010101" pitchFamily="18" charset="-127"/>
                </a:rPr>
                <a:t>하여 산정</a:t>
              </a:r>
              <a:endParaRPr lang="ko-KR" altLang="en-US" sz="1400" dirty="0">
                <a:latin typeface="HY동녘B" panose="02030600000101010101" pitchFamily="18" charset="-127"/>
                <a:ea typeface="HY동녘B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6431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690" name="Group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948562"/>
              </p:ext>
            </p:extLst>
          </p:nvPr>
        </p:nvGraphicFramePr>
        <p:xfrm>
          <a:off x="468313" y="1115160"/>
          <a:ext cx="8208143" cy="4442536"/>
        </p:xfrm>
        <a:graphic>
          <a:graphicData uri="http://schemas.openxmlformats.org/drawingml/2006/table">
            <a:tbl>
              <a:tblPr/>
              <a:tblGrid>
                <a:gridCol w="620954"/>
                <a:gridCol w="1204464"/>
                <a:gridCol w="1571108"/>
                <a:gridCol w="1699044"/>
                <a:gridCol w="1596071"/>
                <a:gridCol w="1516502"/>
              </a:tblGrid>
              <a:tr h="5136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구 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계정과목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계정총액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(1)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공제액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보험료산정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보수총액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(1-2)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공제사유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</a:tr>
              <a:tr h="335098">
                <a:tc rowSpan="4"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손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익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동녘B" panose="02030600000101010101" pitchFamily="18" charset="-127"/>
                        <a:ea typeface="HY동녘B" panose="02030600000101010101" pitchFamily="18" charset="-127"/>
                      </a:endParaRP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계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산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서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급 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대표이사급여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33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상여금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6,000,000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14,000,000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대표이사상여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33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복리후생비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48,000,000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실비변상금품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33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소 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170,000,000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84,000,000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(A) 86,000,000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213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5067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구분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계정과목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계정총액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(1)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공제액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보험료산정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보수총액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(1-2)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공제사유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70000"/>
                      </a:schemeClr>
                    </a:solidFill>
                  </a:tcPr>
                </a:tc>
              </a:tr>
              <a:tr h="129978">
                <a:tc rowSpan="5"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공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사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원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가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명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세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서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급 여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(B) 200,000,000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잡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 급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외주공사비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207,000,000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93,000,000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하도급노무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비율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(31%)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적용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1311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재료비중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외주공사비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27,600,000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12,400,000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하도급노무</a:t>
                      </a:r>
                    </a:p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비율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(31%)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적용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소 계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1,040,000,000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234,600,000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(C) 805,400,000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8691" name="Group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12655"/>
              </p:ext>
            </p:extLst>
          </p:nvPr>
        </p:nvGraphicFramePr>
        <p:xfrm>
          <a:off x="3923928" y="5784850"/>
          <a:ext cx="4249737" cy="960438"/>
        </p:xfrm>
        <a:graphic>
          <a:graphicData uri="http://schemas.openxmlformats.org/drawingml/2006/table">
            <a:tbl>
              <a:tblPr/>
              <a:tblGrid>
                <a:gridCol w="1296987"/>
                <a:gridCol w="1368425"/>
                <a:gridCol w="1584325"/>
              </a:tblGrid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구 분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산재보험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고용보험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본 사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(A)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(A) + (B)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</a:tr>
              <a:tr h="3201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건설현장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(C)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동녘B" panose="02030600000101010101" pitchFamily="18" charset="-127"/>
                          <a:ea typeface="HY동녘B" panose="02030600000101010101" pitchFamily="18" charset="-127"/>
                        </a:rPr>
                        <a:t>(C) - (B)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027" name="Rectangle 2"/>
          <p:cNvSpPr>
            <a:spLocks noChangeArrowheads="1"/>
          </p:cNvSpPr>
          <p:nvPr/>
        </p:nvSpPr>
        <p:spPr bwMode="auto">
          <a:xfrm>
            <a:off x="539750" y="144463"/>
            <a:ext cx="6192838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defTabSz="1042988">
              <a:buClr>
                <a:srgbClr val="161645"/>
              </a:buClr>
              <a:buSzPts val="1200"/>
              <a:defRPr/>
            </a:pPr>
            <a:r>
              <a:rPr lang="ko-KR" altLang="en-US" sz="2800" dirty="0" smtClean="0">
                <a:ln w="3175" cmpd="sng">
                  <a:solidFill>
                    <a:srgbClr val="006666"/>
                  </a:solidFill>
                  <a:prstDash val="solid"/>
                </a:ln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재무제표를 통한 보수총액 산출 예시</a:t>
            </a:r>
            <a:endParaRPr lang="ko-KR" altLang="en-US" sz="2800" dirty="0">
              <a:ln w="3175" cmpd="sng">
                <a:solidFill>
                  <a:srgbClr val="006666"/>
                </a:solidFill>
                <a:prstDash val="solid"/>
              </a:ln>
              <a:solidFill>
                <a:srgbClr val="0070C0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39028" name="Picture 37" descr="08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4492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1187624" y="5877272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100% </a:t>
            </a:r>
            <a:r>
              <a:rPr lang="ko-KR" altLang="en-US" b="1" u="sng" dirty="0" err="1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원도급일</a:t>
            </a:r>
            <a:r>
              <a:rPr lang="ko-KR" altLang="en-US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 경우 </a:t>
            </a:r>
          </a:p>
          <a:p>
            <a:pPr>
              <a:defRPr/>
            </a:pPr>
            <a:r>
              <a:rPr lang="ko-KR" altLang="en-US" b="1" u="sng" dirty="0">
                <a:solidFill>
                  <a:srgbClr val="F620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보험료산정 보수총액</a:t>
            </a:r>
          </a:p>
        </p:txBody>
      </p:sp>
    </p:spTree>
    <p:extLst>
      <p:ext uri="{BB962C8B-B14F-4D97-AF65-F5344CB8AC3E}">
        <p14:creationId xmlns:p14="http://schemas.microsoft.com/office/powerpoint/2010/main" val="39094417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1562</Words>
  <Application>Microsoft Office PowerPoint</Application>
  <PresentationFormat>화면 슬라이드 쇼(4:3)</PresentationFormat>
  <Paragraphs>488</Paragraphs>
  <Slides>26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20</vt:i4>
      </vt:variant>
      <vt:variant>
        <vt:lpstr>슬라이드 제목</vt:lpstr>
      </vt:variant>
      <vt:variant>
        <vt:i4>26</vt:i4>
      </vt:variant>
    </vt:vector>
  </HeadingPairs>
  <TitlesOfParts>
    <vt:vector size="46" baseType="lpstr">
      <vt:lpstr>광장</vt:lpstr>
      <vt:lpstr>1_광장</vt:lpstr>
      <vt:lpstr>2_광장</vt:lpstr>
      <vt:lpstr>3_광장</vt:lpstr>
      <vt:lpstr>4_광장</vt:lpstr>
      <vt:lpstr>5_광장</vt:lpstr>
      <vt:lpstr>6_광장</vt:lpstr>
      <vt:lpstr>7_광장</vt:lpstr>
      <vt:lpstr>8_광장</vt:lpstr>
      <vt:lpstr>9_광장</vt:lpstr>
      <vt:lpstr>10_광장</vt:lpstr>
      <vt:lpstr>11_광장</vt:lpstr>
      <vt:lpstr>12_광장</vt:lpstr>
      <vt:lpstr>13_광장</vt:lpstr>
      <vt:lpstr>14_광장</vt:lpstr>
      <vt:lpstr>15_광장</vt:lpstr>
      <vt:lpstr>16_광장</vt:lpstr>
      <vt:lpstr>17_광장</vt:lpstr>
      <vt:lpstr>18_광장</vt:lpstr>
      <vt:lpstr>19_광장</vt:lpstr>
      <vt:lpstr>건설업  고용·산재보험 실무 &lt;2015년도 확정 및 2016년도 개산 고용·산재보험 보험료 신고 및 납부&gt;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확정보수총액 산정시 유의사항</vt:lpstr>
      <vt:lpstr>     확정보수총액 산정시 유의사항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이은실</dc:creator>
  <cp:lastModifiedBy>최창선</cp:lastModifiedBy>
  <cp:revision>35</cp:revision>
  <dcterms:created xsi:type="dcterms:W3CDTF">2016-02-12T04:26:53Z</dcterms:created>
  <dcterms:modified xsi:type="dcterms:W3CDTF">2016-02-23T00:38:19Z</dcterms:modified>
</cp:coreProperties>
</file>