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77" r:id="rId2"/>
    <p:sldId id="288" r:id="rId3"/>
    <p:sldId id="289" r:id="rId4"/>
    <p:sldId id="290" r:id="rId5"/>
    <p:sldId id="291" r:id="rId6"/>
    <p:sldId id="292" r:id="rId7"/>
    <p:sldId id="284" r:id="rId8"/>
    <p:sldId id="285" r:id="rId9"/>
    <p:sldId id="287" r:id="rId10"/>
    <p:sldId id="27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AA9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4" autoAdjust="0"/>
    <p:restoredTop sz="94660"/>
  </p:normalViewPr>
  <p:slideViewPr>
    <p:cSldViewPr>
      <p:cViewPr varScale="1">
        <p:scale>
          <a:sx n="106" d="100"/>
          <a:sy n="106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charset="-127"/>
              </a:defRPr>
            </a:lvl1pPr>
          </a:lstStyle>
          <a:p>
            <a:fld id="{4D1AD440-7A1A-4B47-B89F-5A40150F5B5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0" name="Freeform 68" descr="b"/>
          <p:cNvSpPr>
            <a:spLocks/>
          </p:cNvSpPr>
          <p:nvPr/>
        </p:nvSpPr>
        <p:spPr bwMode="gray">
          <a:xfrm>
            <a:off x="0" y="0"/>
            <a:ext cx="4522788" cy="60102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456"/>
              </a:cxn>
              <a:cxn ang="0">
                <a:pos x="550" y="3711"/>
              </a:cxn>
              <a:cxn ang="0">
                <a:pos x="1453" y="3731"/>
              </a:cxn>
              <a:cxn ang="0">
                <a:pos x="2147" y="3417"/>
              </a:cxn>
              <a:cxn ang="0">
                <a:pos x="2677" y="2690"/>
              </a:cxn>
              <a:cxn ang="0">
                <a:pos x="2841" y="1715"/>
              </a:cxn>
              <a:cxn ang="0">
                <a:pos x="2631" y="910"/>
              </a:cxn>
              <a:cxn ang="0">
                <a:pos x="2186" y="367"/>
              </a:cxn>
              <a:cxn ang="0">
                <a:pos x="1519" y="0"/>
              </a:cxn>
              <a:cxn ang="0">
                <a:pos x="0" y="0"/>
              </a:cxn>
            </a:cxnLst>
            <a:rect l="0" t="0" r="r" b="b"/>
            <a:pathLst>
              <a:path w="2849" h="3786">
                <a:moveTo>
                  <a:pt x="0" y="0"/>
                </a:moveTo>
                <a:lnTo>
                  <a:pt x="0" y="3456"/>
                </a:lnTo>
                <a:cubicBezTo>
                  <a:pt x="249" y="3613"/>
                  <a:pt x="308" y="3665"/>
                  <a:pt x="550" y="3711"/>
                </a:cubicBezTo>
                <a:cubicBezTo>
                  <a:pt x="756" y="3769"/>
                  <a:pt x="1183" y="3786"/>
                  <a:pt x="1453" y="3731"/>
                </a:cubicBezTo>
                <a:cubicBezTo>
                  <a:pt x="1725" y="3691"/>
                  <a:pt x="1943" y="3590"/>
                  <a:pt x="2147" y="3417"/>
                </a:cubicBezTo>
                <a:cubicBezTo>
                  <a:pt x="2351" y="3244"/>
                  <a:pt x="2561" y="2974"/>
                  <a:pt x="2677" y="2690"/>
                </a:cubicBezTo>
                <a:cubicBezTo>
                  <a:pt x="2793" y="2406"/>
                  <a:pt x="2849" y="2012"/>
                  <a:pt x="2841" y="1715"/>
                </a:cubicBezTo>
                <a:cubicBezTo>
                  <a:pt x="2833" y="1418"/>
                  <a:pt x="2740" y="1135"/>
                  <a:pt x="2631" y="910"/>
                </a:cubicBezTo>
                <a:cubicBezTo>
                  <a:pt x="2498" y="686"/>
                  <a:pt x="2291" y="439"/>
                  <a:pt x="2186" y="367"/>
                </a:cubicBezTo>
                <a:cubicBezTo>
                  <a:pt x="2018" y="239"/>
                  <a:pt x="1886" y="98"/>
                  <a:pt x="1519" y="0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0" name="Freeform 58"/>
          <p:cNvSpPr>
            <a:spLocks/>
          </p:cNvSpPr>
          <p:nvPr/>
        </p:nvSpPr>
        <p:spPr bwMode="gray">
          <a:xfrm>
            <a:off x="0" y="4483100"/>
            <a:ext cx="4122738" cy="2368550"/>
          </a:xfrm>
          <a:custGeom>
            <a:avLst/>
            <a:gdLst/>
            <a:ahLst/>
            <a:cxnLst>
              <a:cxn ang="0">
                <a:pos x="0" y="489"/>
              </a:cxn>
              <a:cxn ang="0">
                <a:pos x="1328" y="840"/>
              </a:cxn>
              <a:cxn ang="0">
                <a:pos x="2488" y="0"/>
              </a:cxn>
              <a:cxn ang="0">
                <a:pos x="1712" y="1124"/>
              </a:cxn>
              <a:cxn ang="0">
                <a:pos x="636" y="1492"/>
              </a:cxn>
              <a:cxn ang="0">
                <a:pos x="1" y="1492"/>
              </a:cxn>
              <a:cxn ang="0">
                <a:pos x="0" y="489"/>
              </a:cxn>
            </a:cxnLst>
            <a:rect l="0" t="0" r="r" b="b"/>
            <a:pathLst>
              <a:path w="2597" h="1492">
                <a:moveTo>
                  <a:pt x="0" y="489"/>
                </a:moveTo>
                <a:cubicBezTo>
                  <a:pt x="247" y="671"/>
                  <a:pt x="632" y="920"/>
                  <a:pt x="1328" y="840"/>
                </a:cubicBezTo>
                <a:cubicBezTo>
                  <a:pt x="2024" y="760"/>
                  <a:pt x="2360" y="131"/>
                  <a:pt x="2488" y="0"/>
                </a:cubicBezTo>
                <a:cubicBezTo>
                  <a:pt x="2597" y="53"/>
                  <a:pt x="1792" y="1068"/>
                  <a:pt x="1712" y="1124"/>
                </a:cubicBezTo>
                <a:cubicBezTo>
                  <a:pt x="1632" y="1180"/>
                  <a:pt x="921" y="1431"/>
                  <a:pt x="636" y="1492"/>
                </a:cubicBezTo>
                <a:lnTo>
                  <a:pt x="1" y="1492"/>
                </a:lnTo>
                <a:lnTo>
                  <a:pt x="0" y="489"/>
                </a:ln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42353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1" name="Freeform 59"/>
          <p:cNvSpPr>
            <a:spLocks/>
          </p:cNvSpPr>
          <p:nvPr/>
        </p:nvSpPr>
        <p:spPr bwMode="gray">
          <a:xfrm>
            <a:off x="-12700" y="4149725"/>
            <a:ext cx="4152900" cy="2708275"/>
          </a:xfrm>
          <a:custGeom>
            <a:avLst/>
            <a:gdLst/>
            <a:ahLst/>
            <a:cxnLst>
              <a:cxn ang="0">
                <a:pos x="0" y="1688"/>
              </a:cxn>
              <a:cxn ang="0">
                <a:pos x="0" y="1112"/>
              </a:cxn>
              <a:cxn ang="0">
                <a:pos x="2576" y="0"/>
              </a:cxn>
              <a:cxn ang="0">
                <a:pos x="2135" y="826"/>
              </a:cxn>
              <a:cxn ang="0">
                <a:pos x="635" y="1688"/>
              </a:cxn>
              <a:cxn ang="0">
                <a:pos x="0" y="1688"/>
              </a:cxn>
            </a:cxnLst>
            <a:rect l="0" t="0" r="r" b="b"/>
            <a:pathLst>
              <a:path w="2576" h="1688">
                <a:moveTo>
                  <a:pt x="0" y="1688"/>
                </a:moveTo>
                <a:lnTo>
                  <a:pt x="0" y="1112"/>
                </a:lnTo>
                <a:cubicBezTo>
                  <a:pt x="1960" y="1464"/>
                  <a:pt x="2419" y="304"/>
                  <a:pt x="2576" y="0"/>
                </a:cubicBezTo>
                <a:lnTo>
                  <a:pt x="2135" y="826"/>
                </a:lnTo>
                <a:cubicBezTo>
                  <a:pt x="1618" y="1315"/>
                  <a:pt x="1286" y="1456"/>
                  <a:pt x="635" y="1688"/>
                </a:cubicBezTo>
                <a:lnTo>
                  <a:pt x="0" y="1688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0196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2" name="Freeform 60"/>
          <p:cNvSpPr>
            <a:spLocks/>
          </p:cNvSpPr>
          <p:nvPr/>
        </p:nvSpPr>
        <p:spPr bwMode="grayWhite">
          <a:xfrm>
            <a:off x="2251075" y="-11113"/>
            <a:ext cx="6924675" cy="6881813"/>
          </a:xfrm>
          <a:custGeom>
            <a:avLst/>
            <a:gdLst/>
            <a:ahLst/>
            <a:cxnLst>
              <a:cxn ang="0">
                <a:pos x="189" y="5"/>
              </a:cxn>
              <a:cxn ang="0">
                <a:pos x="561" y="186"/>
              </a:cxn>
              <a:cxn ang="0">
                <a:pos x="943" y="494"/>
              </a:cxn>
              <a:cxn ang="0">
                <a:pos x="1221" y="960"/>
              </a:cxn>
              <a:cxn ang="0">
                <a:pos x="1413" y="1623"/>
              </a:cxn>
              <a:cxn ang="0">
                <a:pos x="1290" y="2653"/>
              </a:cxn>
              <a:cxn ang="0">
                <a:pos x="0" y="4335"/>
              </a:cxn>
              <a:cxn ang="0">
                <a:pos x="4349" y="4335"/>
              </a:cxn>
              <a:cxn ang="0">
                <a:pos x="4362" y="0"/>
              </a:cxn>
              <a:cxn ang="0">
                <a:pos x="189" y="5"/>
              </a:cxn>
            </a:cxnLst>
            <a:rect l="0" t="0" r="r" b="b"/>
            <a:pathLst>
              <a:path w="4362" h="4335">
                <a:moveTo>
                  <a:pt x="189" y="5"/>
                </a:moveTo>
                <a:lnTo>
                  <a:pt x="561" y="186"/>
                </a:lnTo>
                <a:lnTo>
                  <a:pt x="943" y="494"/>
                </a:lnTo>
                <a:lnTo>
                  <a:pt x="1221" y="960"/>
                </a:lnTo>
                <a:lnTo>
                  <a:pt x="1413" y="1623"/>
                </a:lnTo>
                <a:lnTo>
                  <a:pt x="1290" y="2653"/>
                </a:lnTo>
                <a:lnTo>
                  <a:pt x="0" y="4335"/>
                </a:lnTo>
                <a:lnTo>
                  <a:pt x="4349" y="4335"/>
                </a:lnTo>
                <a:lnTo>
                  <a:pt x="4362" y="0"/>
                </a:lnTo>
                <a:lnTo>
                  <a:pt x="189" y="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5867400" y="6477000"/>
            <a:ext cx="2895600" cy="244475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3429000" y="6477000"/>
            <a:ext cx="2133600" cy="244475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EA9403CE-7A3B-47FB-BF49-E5F38298043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724400" y="2362200"/>
            <a:ext cx="4267200" cy="1219200"/>
          </a:xfrm>
        </p:spPr>
        <p:txBody>
          <a:bodyPr/>
          <a:lstStyle>
            <a:lvl1pPr algn="l">
              <a:defRPr sz="4000" b="0" i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White">
          <a:xfrm>
            <a:off x="4284663" y="3933825"/>
            <a:ext cx="4875212" cy="4318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57647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grayWhite">
          <a:xfrm>
            <a:off x="4284663" y="3933825"/>
            <a:ext cx="48593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grayWhite">
          <a:xfrm>
            <a:off x="4284663" y="4365625"/>
            <a:ext cx="48593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133" name="Freeform 61"/>
          <p:cNvSpPr>
            <a:spLocks/>
          </p:cNvSpPr>
          <p:nvPr/>
        </p:nvSpPr>
        <p:spPr bwMode="gray">
          <a:xfrm>
            <a:off x="965200" y="-11113"/>
            <a:ext cx="3822700" cy="6881813"/>
          </a:xfrm>
          <a:custGeom>
            <a:avLst/>
            <a:gdLst/>
            <a:ahLst/>
            <a:cxnLst>
              <a:cxn ang="0">
                <a:pos x="858" y="0"/>
              </a:cxn>
              <a:cxn ang="0">
                <a:pos x="1984" y="2583"/>
              </a:cxn>
              <a:cxn ang="0">
                <a:pos x="0" y="4327"/>
              </a:cxn>
              <a:cxn ang="0">
                <a:pos x="1208" y="4335"/>
              </a:cxn>
              <a:cxn ang="0">
                <a:pos x="2272" y="2567"/>
              </a:cxn>
              <a:cxn ang="0">
                <a:pos x="998" y="3"/>
              </a:cxn>
              <a:cxn ang="0">
                <a:pos x="858" y="0"/>
              </a:cxn>
            </a:cxnLst>
            <a:rect l="0" t="0" r="r" b="b"/>
            <a:pathLst>
              <a:path w="2408" h="4335">
                <a:moveTo>
                  <a:pt x="858" y="0"/>
                </a:moveTo>
                <a:cubicBezTo>
                  <a:pt x="2020" y="270"/>
                  <a:pt x="2408" y="1631"/>
                  <a:pt x="1984" y="2583"/>
                </a:cubicBezTo>
                <a:cubicBezTo>
                  <a:pt x="1560" y="3535"/>
                  <a:pt x="880" y="3976"/>
                  <a:pt x="0" y="4327"/>
                </a:cubicBezTo>
                <a:lnTo>
                  <a:pt x="1208" y="4335"/>
                </a:lnTo>
                <a:cubicBezTo>
                  <a:pt x="1520" y="4079"/>
                  <a:pt x="2144" y="3343"/>
                  <a:pt x="2272" y="2567"/>
                </a:cubicBezTo>
                <a:cubicBezTo>
                  <a:pt x="2400" y="1791"/>
                  <a:pt x="2278" y="419"/>
                  <a:pt x="998" y="3"/>
                </a:cubicBezTo>
                <a:lnTo>
                  <a:pt x="85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36471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724400" y="3962400"/>
            <a:ext cx="41910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부제목 스타일 편집</a:t>
            </a:r>
            <a:endParaRPr lang="en-US" altLang="ko-KR"/>
          </a:p>
        </p:txBody>
      </p:sp>
      <p:grpSp>
        <p:nvGrpSpPr>
          <p:cNvPr id="17" name="그룹 16"/>
          <p:cNvGrpSpPr/>
          <p:nvPr userDrawn="1"/>
        </p:nvGrpSpPr>
        <p:grpSpPr>
          <a:xfrm>
            <a:off x="7196166" y="5857892"/>
            <a:ext cx="1447800" cy="469900"/>
            <a:chOff x="7053263" y="5967413"/>
            <a:chExt cx="1447800" cy="469900"/>
          </a:xfrm>
        </p:grpSpPr>
        <p:pic>
          <p:nvPicPr>
            <p:cNvPr id="18" name="Picture 15" descr="조달청마크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53263" y="5986463"/>
              <a:ext cx="447675" cy="450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20"/>
            <p:cNvSpPr txBox="1">
              <a:spLocks noChangeArrowheads="1"/>
            </p:cNvSpPr>
            <p:nvPr userDrawn="1"/>
          </p:nvSpPr>
          <p:spPr bwMode="auto">
            <a:xfrm>
              <a:off x="7412038" y="5967413"/>
              <a:ext cx="108902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0">
                <a:defRPr/>
              </a:pPr>
              <a:r>
                <a:rPr kumimoji="0" lang="ko-KR" altLang="en-US" sz="2400" b="1" dirty="0">
                  <a:latin typeface="새굴림" pitchFamily="18" charset="-127"/>
                  <a:ea typeface="새굴림" pitchFamily="18" charset="-127"/>
                </a:rPr>
                <a:t>조달청</a:t>
              </a:r>
            </a:p>
          </p:txBody>
        </p:sp>
      </p:grpSp>
      <p:pic>
        <p:nvPicPr>
          <p:cNvPr id="20" name="Picture 62" descr="1028_0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428604"/>
            <a:ext cx="1450977" cy="157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28BA6-35F1-4626-A399-84D218C0941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722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72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0EAEE-948F-476E-90A1-E831915663F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848600" cy="563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62725"/>
            <a:ext cx="18288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6934200" y="65913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756025" y="6551613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92FE936D-A0D1-44D3-85F5-13A41E788BD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pic>
        <p:nvPicPr>
          <p:cNvPr id="7" name="Picture 12" descr="다시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6416675"/>
            <a:ext cx="10001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7226F-332A-4333-8AD4-FF970927743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425BA-FDA6-4187-9F66-44FF8D69B13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52B92-B943-45EB-8C46-701B88A7CEE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0E771-72FF-471E-A634-6511C8523CE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58385-362A-4C21-A842-444D0368B86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AFCAD-E492-4B47-A4E0-6BB7F005E5D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4DDD4-591F-4E03-B509-33C64A95AA5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1" name="Object 107"/>
          <p:cNvGraphicFramePr>
            <a:graphicFrameLocks noChangeAspect="1"/>
          </p:cNvGraphicFramePr>
          <p:nvPr/>
        </p:nvGraphicFramePr>
        <p:xfrm>
          <a:off x="0" y="0"/>
          <a:ext cx="9144000" cy="609600"/>
        </p:xfrm>
        <a:graphic>
          <a:graphicData uri="http://schemas.openxmlformats.org/presentationml/2006/ole">
            <p:oleObj spid="_x0000_s1131" name="Image" r:id="rId15" imgW="8825397" imgH="990476" progId="">
              <p:embed/>
            </p:oleObj>
          </a:graphicData>
        </a:graphic>
      </p:graphicFrame>
      <p:sp>
        <p:nvSpPr>
          <p:cNvPr id="1123" name="Freeform 99"/>
          <p:cNvSpPr>
            <a:spLocks/>
          </p:cNvSpPr>
          <p:nvPr/>
        </p:nvSpPr>
        <p:spPr bwMode="gray">
          <a:xfrm>
            <a:off x="-1588" y="6413500"/>
            <a:ext cx="4205288" cy="444500"/>
          </a:xfrm>
          <a:custGeom>
            <a:avLst/>
            <a:gdLst/>
            <a:ahLst/>
            <a:cxnLst>
              <a:cxn ang="0">
                <a:pos x="2649" y="280"/>
              </a:cxn>
              <a:cxn ang="0">
                <a:pos x="1337" y="184"/>
              </a:cxn>
              <a:cxn ang="0">
                <a:pos x="1" y="0"/>
              </a:cxn>
              <a:cxn ang="0">
                <a:pos x="0" y="279"/>
              </a:cxn>
              <a:cxn ang="0">
                <a:pos x="2649" y="280"/>
              </a:cxn>
            </a:cxnLst>
            <a:rect l="0" t="0" r="r" b="b"/>
            <a:pathLst>
              <a:path w="2649" h="280">
                <a:moveTo>
                  <a:pt x="2649" y="280"/>
                </a:moveTo>
                <a:cubicBezTo>
                  <a:pt x="2211" y="248"/>
                  <a:pt x="2061" y="246"/>
                  <a:pt x="1337" y="184"/>
                </a:cubicBezTo>
                <a:cubicBezTo>
                  <a:pt x="610" y="123"/>
                  <a:pt x="9" y="0"/>
                  <a:pt x="1" y="0"/>
                </a:cubicBezTo>
                <a:lnTo>
                  <a:pt x="0" y="279"/>
                </a:lnTo>
                <a:lnTo>
                  <a:pt x="2649" y="28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24" name="Freeform 100"/>
          <p:cNvSpPr>
            <a:spLocks/>
          </p:cNvSpPr>
          <p:nvPr/>
        </p:nvSpPr>
        <p:spPr bwMode="gray">
          <a:xfrm>
            <a:off x="4932363" y="6337300"/>
            <a:ext cx="4211637" cy="520700"/>
          </a:xfrm>
          <a:custGeom>
            <a:avLst/>
            <a:gdLst/>
            <a:ahLst/>
            <a:cxnLst>
              <a:cxn ang="0">
                <a:pos x="0" y="328"/>
              </a:cxn>
              <a:cxn ang="0">
                <a:pos x="1321" y="224"/>
              </a:cxn>
              <a:cxn ang="0">
                <a:pos x="2653" y="0"/>
              </a:cxn>
              <a:cxn ang="0">
                <a:pos x="2653" y="328"/>
              </a:cxn>
              <a:cxn ang="0">
                <a:pos x="0" y="328"/>
              </a:cxn>
            </a:cxnLst>
            <a:rect l="0" t="0" r="r" b="b"/>
            <a:pathLst>
              <a:path w="2653" h="328">
                <a:moveTo>
                  <a:pt x="0" y="328"/>
                </a:moveTo>
                <a:cubicBezTo>
                  <a:pt x="428" y="297"/>
                  <a:pt x="612" y="285"/>
                  <a:pt x="1321" y="224"/>
                </a:cubicBezTo>
                <a:cubicBezTo>
                  <a:pt x="2031" y="163"/>
                  <a:pt x="2595" y="29"/>
                  <a:pt x="2653" y="0"/>
                </a:cubicBezTo>
                <a:lnTo>
                  <a:pt x="2653" y="328"/>
                </a:lnTo>
                <a:lnTo>
                  <a:pt x="0" y="328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26" name="Freeform 102"/>
          <p:cNvSpPr>
            <a:spLocks/>
          </p:cNvSpPr>
          <p:nvPr/>
        </p:nvSpPr>
        <p:spPr bwMode="gray">
          <a:xfrm>
            <a:off x="4572000" y="800100"/>
            <a:ext cx="4572000" cy="4445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486" y="79"/>
              </a:cxn>
              <a:cxn ang="0">
                <a:pos x="2880" y="280"/>
              </a:cxn>
              <a:cxn ang="0">
                <a:pos x="2880" y="0"/>
              </a:cxn>
              <a:cxn ang="0">
                <a:pos x="0" y="8"/>
              </a:cxn>
            </a:cxnLst>
            <a:rect l="0" t="0" r="r" b="b"/>
            <a:pathLst>
              <a:path w="2880" h="280">
                <a:moveTo>
                  <a:pt x="0" y="8"/>
                </a:moveTo>
                <a:cubicBezTo>
                  <a:pt x="481" y="40"/>
                  <a:pt x="691" y="18"/>
                  <a:pt x="1486" y="79"/>
                </a:cubicBezTo>
                <a:cubicBezTo>
                  <a:pt x="2284" y="140"/>
                  <a:pt x="2871" y="280"/>
                  <a:pt x="2880" y="280"/>
                </a:cubicBezTo>
                <a:lnTo>
                  <a:pt x="2880" y="0"/>
                </a:lnTo>
                <a:lnTo>
                  <a:pt x="0" y="8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127" name="Freeform 103"/>
          <p:cNvSpPr>
            <a:spLocks/>
          </p:cNvSpPr>
          <p:nvPr/>
        </p:nvSpPr>
        <p:spPr bwMode="invGray">
          <a:xfrm>
            <a:off x="0" y="0"/>
            <a:ext cx="9144000" cy="812800"/>
          </a:xfrm>
          <a:custGeom>
            <a:avLst/>
            <a:gdLst/>
            <a:ahLst/>
            <a:cxnLst>
              <a:cxn ang="0">
                <a:pos x="0" y="512"/>
              </a:cxn>
              <a:cxn ang="0">
                <a:pos x="5760" y="512"/>
              </a:cxn>
              <a:cxn ang="0">
                <a:pos x="5760" y="0"/>
              </a:cxn>
              <a:cxn ang="0">
                <a:pos x="2804" y="134"/>
              </a:cxn>
              <a:cxn ang="0">
                <a:pos x="0" y="9"/>
              </a:cxn>
              <a:cxn ang="0">
                <a:pos x="0" y="512"/>
              </a:cxn>
            </a:cxnLst>
            <a:rect l="0" t="0" r="r" b="b"/>
            <a:pathLst>
              <a:path w="5760" h="512">
                <a:moveTo>
                  <a:pt x="0" y="512"/>
                </a:moveTo>
                <a:lnTo>
                  <a:pt x="5760" y="512"/>
                </a:lnTo>
                <a:lnTo>
                  <a:pt x="5760" y="0"/>
                </a:lnTo>
                <a:cubicBezTo>
                  <a:pt x="5554" y="37"/>
                  <a:pt x="3760" y="147"/>
                  <a:pt x="2804" y="134"/>
                </a:cubicBezTo>
                <a:cubicBezTo>
                  <a:pt x="1848" y="121"/>
                  <a:pt x="582" y="97"/>
                  <a:pt x="0" y="9"/>
                </a:cubicBezTo>
                <a:lnTo>
                  <a:pt x="0" y="512"/>
                </a:ln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63529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62725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934200" y="65913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굴림" charset="-127"/>
              </a:defRPr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756025" y="6551613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굴림" charset="-127"/>
              </a:defRPr>
            </a:lvl1pPr>
          </a:lstStyle>
          <a:p>
            <a:fld id="{BC9104B9-19B7-4F3B-8DC8-FF343D8CD5E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85800" y="228600"/>
            <a:ext cx="7848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128" name="Freeform 104"/>
          <p:cNvSpPr>
            <a:spLocks/>
          </p:cNvSpPr>
          <p:nvPr/>
        </p:nvSpPr>
        <p:spPr bwMode="gray">
          <a:xfrm>
            <a:off x="0" y="793750"/>
            <a:ext cx="4572000" cy="444500"/>
          </a:xfrm>
          <a:custGeom>
            <a:avLst/>
            <a:gdLst/>
            <a:ahLst/>
            <a:cxnLst>
              <a:cxn ang="0">
                <a:pos x="2880" y="16"/>
              </a:cxn>
              <a:cxn ang="0">
                <a:pos x="1433" y="83"/>
              </a:cxn>
              <a:cxn ang="0">
                <a:pos x="0" y="280"/>
              </a:cxn>
              <a:cxn ang="0">
                <a:pos x="0" y="0"/>
              </a:cxn>
              <a:cxn ang="0">
                <a:pos x="2880" y="16"/>
              </a:cxn>
            </a:cxnLst>
            <a:rect l="0" t="0" r="r" b="b"/>
            <a:pathLst>
              <a:path w="2880" h="280">
                <a:moveTo>
                  <a:pt x="2880" y="16"/>
                </a:moveTo>
                <a:cubicBezTo>
                  <a:pt x="2396" y="48"/>
                  <a:pt x="2233" y="22"/>
                  <a:pt x="1433" y="83"/>
                </a:cubicBezTo>
                <a:cubicBezTo>
                  <a:pt x="631" y="144"/>
                  <a:pt x="66" y="251"/>
                  <a:pt x="0" y="280"/>
                </a:cubicBezTo>
                <a:lnTo>
                  <a:pt x="0" y="0"/>
                </a:lnTo>
                <a:lnTo>
                  <a:pt x="2880" y="16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71472" y="2362200"/>
            <a:ext cx="8420128" cy="1219200"/>
          </a:xfrm>
        </p:spPr>
        <p:txBody>
          <a:bodyPr/>
          <a:lstStyle/>
          <a:p>
            <a:r>
              <a:rPr lang="en-US" altLang="ko-KR" sz="5400" i="0" dirty="0">
                <a:solidFill>
                  <a:srgbClr val="FFC000"/>
                </a:solidFill>
                <a:latin typeface="휴먼둥근헤드라인" pitchFamily="18" charset="-127"/>
                <a:ea typeface="휴먼둥근헤드라인" pitchFamily="18" charset="-127"/>
              </a:rPr>
              <a:t> </a:t>
            </a:r>
            <a:r>
              <a:rPr lang="ko-KR" altLang="en-US" sz="5400" i="0" dirty="0" smtClean="0">
                <a:solidFill>
                  <a:srgbClr val="FFC000"/>
                </a:solidFill>
                <a:latin typeface="휴먼둥근헤드라인" pitchFamily="18" charset="-127"/>
                <a:ea typeface="휴먼둥근헤드라인" pitchFamily="18" charset="-127"/>
              </a:rPr>
              <a:t>평가방법 및 부적합사례</a:t>
            </a:r>
            <a:endParaRPr lang="en-US" altLang="ko-KR" sz="5400" i="0" dirty="0">
              <a:solidFill>
                <a:srgbClr val="FFC000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2011.12.22.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4876800" y="3048000"/>
            <a:ext cx="38862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54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Verdana"/>
              </a:rPr>
              <a:t>Thank You !</a:t>
            </a:r>
            <a:endParaRPr lang="ko-KR" altLang="en-US" sz="54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folHlink"/>
                  </a:gs>
                </a:gsLst>
                <a:lin ang="5400000" scaled="1"/>
              </a:gradFill>
              <a:latin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평가방법 예시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dirty="0" smtClean="0">
              <a:solidFill>
                <a:srgbClr val="000000"/>
              </a:solidFill>
              <a:latin typeface="바탕"/>
            </a:endParaRPr>
          </a:p>
          <a:p>
            <a:pPr>
              <a:buNone/>
            </a:pP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85720" y="913049"/>
          <a:ext cx="8643995" cy="4903116"/>
        </p:xfrm>
        <a:graphic>
          <a:graphicData uri="http://schemas.openxmlformats.org/drawingml/2006/table">
            <a:tbl>
              <a:tblPr/>
              <a:tblGrid>
                <a:gridCol w="385469"/>
                <a:gridCol w="432993"/>
                <a:gridCol w="580844"/>
                <a:gridCol w="269299"/>
                <a:gridCol w="1040237"/>
                <a:gridCol w="839583"/>
                <a:gridCol w="322103"/>
                <a:gridCol w="322103"/>
                <a:gridCol w="469954"/>
                <a:gridCol w="469954"/>
                <a:gridCol w="469954"/>
                <a:gridCol w="469954"/>
                <a:gridCol w="469954"/>
                <a:gridCol w="469954"/>
                <a:gridCol w="469954"/>
                <a:gridCol w="469954"/>
                <a:gridCol w="691732"/>
              </a:tblGrid>
              <a:tr h="229935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 위 대 가 상 세</a:t>
                      </a:r>
                    </a:p>
                  </a:txBody>
                  <a:tcPr marL="3714" marR="3714" marT="37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309">
                <a:tc gridSpan="17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3714" marR="3714" marT="37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09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일위대가코드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자원구분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자원코드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계산제외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품명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규격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수량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재료비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노무비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경비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합계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비고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7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제수변실설치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4.1X2.3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식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MWS00005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레미콘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25-21-8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13.528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52,720.0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713,196.1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52,720.0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713,196.1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MWS00006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레미콘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40-18-8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47,060.0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103,532.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47,060.0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103,532.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CEC110110020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무근콘크리트타설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빈배합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leanmix)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21,528.0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3,013.9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21,528.0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3,013.9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CED300010000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거푸집공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매끈한마감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0-7m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71.338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5,916.0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422,035.6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13,804.0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984,749.7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19,720.0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1,406,785.3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CED100010000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거푸집공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거친마감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0-7m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4.19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4,274.0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17,908.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9,512.0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39,855.2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13,786.0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57,763.2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CAA320111000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강관동바리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암거용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(3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개월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공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/㎥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18.1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2,896.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7,835.0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141,813.5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7,995.0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144,709.5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CAA310100000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강관비계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개월이하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㎡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36.18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1,172.0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42,402.9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8,597.0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311,039.4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9,769.0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353,442.3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MWS00011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맨홀뚜껑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Φ648(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상수도용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조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239,000.0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239,000.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239,000.0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239,000.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MWS00043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제수변이단철개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φ265*200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EA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80,000.0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80,000.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80,000.0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80,000.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ZB0092001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제수변실사다리설치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TYPE-A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55,021.0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110,042.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17,924.0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35,848.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72,955.0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145,910.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스틸그레이팅설치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개소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169,731.0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169,731.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52,225.0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52,225.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221,985.0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221,985.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스핀들 고정대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개소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33,861.0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33,861.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5,986.0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5,986.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39,850.0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39,850.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4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MWS00021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수팽창고무지수판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시공조인트용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BOX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연결부용 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(KCH2010)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ｍ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12.8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2,500.0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2,500.0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MWS00009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수팽창고무지수링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20x5mm(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관슬리브용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2.512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2,600.0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6,531.2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2,600.0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6,531.2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H002510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아스팔트방수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방수층포함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회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49.047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6,433.0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315,519.3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10,477.0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513,865.4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16,910.0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829,384.7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ZB0092000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H002540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모체침투성방수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44.177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5,253.0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232,061.7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19,381.0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856,194.4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393.0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17,361.5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25,027.0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1,105,617.6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[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합   계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]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2,520,716.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2,944,590.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17,413.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5,482,719.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평가방법 예시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14286" y="1142984"/>
          <a:ext cx="8786867" cy="4714907"/>
        </p:xfrm>
        <a:graphic>
          <a:graphicData uri="http://schemas.openxmlformats.org/drawingml/2006/table">
            <a:tbl>
              <a:tblPr/>
              <a:tblGrid>
                <a:gridCol w="391840"/>
                <a:gridCol w="440149"/>
                <a:gridCol w="590444"/>
                <a:gridCol w="273751"/>
                <a:gridCol w="1057430"/>
                <a:gridCol w="853459"/>
                <a:gridCol w="327427"/>
                <a:gridCol w="327427"/>
                <a:gridCol w="477722"/>
                <a:gridCol w="477722"/>
                <a:gridCol w="477722"/>
                <a:gridCol w="477722"/>
                <a:gridCol w="477722"/>
                <a:gridCol w="477722"/>
                <a:gridCol w="477722"/>
                <a:gridCol w="477722"/>
                <a:gridCol w="703164"/>
              </a:tblGrid>
              <a:tr h="451139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 위 대 가 상 세</a:t>
                      </a:r>
                    </a:p>
                  </a:txBody>
                  <a:tcPr marL="3714" marR="3714" marT="37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360">
                <a:tc gridSpan="17">
                  <a:txBody>
                    <a:bodyPr/>
                    <a:lstStyle/>
                    <a:p>
                      <a:pPr algn="l" fontAlgn="ctr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3714" marR="3714" marT="37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19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일위대가코드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자원구분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자원코드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계산제외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품명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규격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수량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재료비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노무비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경비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합계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비고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07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단가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금액</a:t>
                      </a:r>
                    </a:p>
                  </a:txBody>
                  <a:tcPr marL="3714" marR="3714" marT="37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맨홀펌프장설치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2.0X2.0XH5.6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개소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경비항목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G001800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맨홀펌프장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2.0X2.0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식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8,400,000.0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8,400,000.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8,400,000.0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8,400,000.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수시조사가격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노무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L084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특별인부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인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0.768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92,956.0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71,390.2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92,956.0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71,390.2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노무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L085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보통인부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인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2.63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72,415.0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190,451.4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72,415.0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190,451.4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기계경비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E0021040010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크레인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타이어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TON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HR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6.25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7,864.0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49,150.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20,882.0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130,512.5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23,436.0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146,475.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52,182.0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326,137.5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기계경비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E0021040030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크레인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타이어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 TON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HR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1.407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15,936.0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22,421.9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20,882.0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29,380.9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45,952.0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64,654.4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82,770.0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116,457.2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CEC110110020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무근콘크리트타설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빈배합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leanmix)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0.484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21,528.0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10,419.5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21,528.0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10,419.5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실적공사비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YB00020030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합판거푸집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(6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회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0.88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6,555.0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5,768.4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15,806.0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13,909.2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22,361.0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19,677.6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JA00001213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맨홀뚜껑설치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Φ918(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수밀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,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잠금형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개소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628,676.0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628,676.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29,409.0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29,409.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1,286.0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1,286.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659,371.0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659,371.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일위대가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XB00512015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사다리설치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안전사다리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EA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6,500.0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227,500.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7,241.0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253,435.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362.0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12,670.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14,103.0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493,605.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경비항목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GS965000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맨홀펌프장기계공사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식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35,268,218.0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35,268,218.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3,504,645.0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3,504,645.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120,680.0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120,680.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38,893,543.0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38,893,543.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수시조사가격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ZB0040554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경비항목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GS966000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맨홀펌프장전기공사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식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27,348,896.0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27,348,896.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3,638,911.0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3,638,911.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193,192.0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193,192.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31,180,999.0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31,180,999.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【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수시조사가격</a:t>
                      </a:r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】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6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[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합   계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]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63,550,630.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7,872,463.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8,938,957.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80,362,050.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3714" marR="3714" marT="37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평가방법 예시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85721" y="1071542"/>
          <a:ext cx="8572559" cy="5000663"/>
        </p:xfrm>
        <a:graphic>
          <a:graphicData uri="http://schemas.openxmlformats.org/drawingml/2006/table">
            <a:tbl>
              <a:tblPr/>
              <a:tblGrid>
                <a:gridCol w="5046387"/>
                <a:gridCol w="827571"/>
                <a:gridCol w="854557"/>
                <a:gridCol w="827571"/>
                <a:gridCol w="1016473"/>
              </a:tblGrid>
              <a:tr h="36709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중 기 단 가 산 출 식</a:t>
                      </a:r>
                    </a:p>
                  </a:txBody>
                  <a:tcPr marL="6394" marR="6394" marT="63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578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산 출 근 거</a:t>
                      </a:r>
                    </a:p>
                  </a:txBody>
                  <a:tcPr marL="6394" marR="6394" marT="6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재료비</a:t>
                      </a:r>
                    </a:p>
                  </a:txBody>
                  <a:tcPr marL="6394" marR="6394" marT="6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노무비</a:t>
                      </a:r>
                    </a:p>
                  </a:txBody>
                  <a:tcPr marL="6394" marR="6394" marT="6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경비</a:t>
                      </a:r>
                    </a:p>
                  </a:txBody>
                  <a:tcPr marL="6394" marR="6394" marT="6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합계</a:t>
                      </a:r>
                    </a:p>
                  </a:txBody>
                  <a:tcPr marL="6394" marR="6394" marT="63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  D0000000003 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가옥철거  기와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,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스레트  ㎡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1,562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10,457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1,071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13,090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가옥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동기준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1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일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200㎡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철거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8 hr / 200 ㎡ =0.04   hr/㎡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1.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기  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굴삭기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유압식백호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 (0.7㎥)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노무비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21,959 * 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878.3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878.3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878.3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재료비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21,072 * 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842.8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842.8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842.8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경  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18,961 * Q = 758.4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758.4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758.4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&gt; 1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842.8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878.3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758.4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2,479.5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2.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살  수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물탱크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(5500ℓ)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노무비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17,468 * 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698.7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698.7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698.7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재료비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18,002 * 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720.0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720.0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720.0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경  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7,823 * Q = 312.9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312.9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312.9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&gt; 2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720.0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698.7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312.9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1,731.6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3.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선별인부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철거보조 및 폐기물구분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보통인부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74,008 * 2.0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인 *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5,920.6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5,920.6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5,920.6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주변 쓰레기 정리      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보통인부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74,008 * 1.0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인 *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Q = 2,960.3 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2,960.3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2,960.3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   소  계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: &gt; 3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8,880.9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8,880.9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4. </a:t>
                      </a:r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합  계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&gt;&gt; 1 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1,562.8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10,457.9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1,071.3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13,092.0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394" marR="6394" marT="63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평가방법 예시</a:t>
            </a:r>
            <a:endParaRPr lang="ko-KR" altLang="en-US" dirty="0"/>
          </a:p>
        </p:txBody>
      </p:sp>
      <p:pic>
        <p:nvPicPr>
          <p:cNvPr id="4" name="그림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18385"/>
            <a:ext cx="8358246" cy="50824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928670"/>
            <a:ext cx="48577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절감시공계획서 제출을 인정받고자 하는 경우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평가방법 예시</a:t>
            </a:r>
            <a:endParaRPr lang="ko-KR" altLang="en-US" dirty="0"/>
          </a:p>
        </p:txBody>
      </p:sp>
      <p:pic>
        <p:nvPicPr>
          <p:cNvPr id="4" name="그림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1270"/>
            <a:ext cx="8001056" cy="4865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928670"/>
            <a:ext cx="8072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조사금액 적용오류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실적공사비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 인정받고자 하는 경우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>
                <a:ea typeface="굴림" charset="-127"/>
              </a:rPr>
              <a:t>부적합사례</a:t>
            </a:r>
            <a:endParaRPr lang="en-US" altLang="ko-KR" sz="1800" dirty="0">
              <a:ea typeface="굴림" charset="-127"/>
            </a:endParaRPr>
          </a:p>
        </p:txBody>
      </p: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714348" y="1428735"/>
            <a:ext cx="7810536" cy="2092381"/>
            <a:chOff x="912" y="1008"/>
            <a:chExt cx="3984" cy="954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7" name="Group 13"/>
            <p:cNvGrpSpPr>
              <a:grpSpLocks/>
            </p:cNvGrpSpPr>
            <p:nvPr/>
          </p:nvGrpSpPr>
          <p:grpSpPr bwMode="auto">
            <a:xfrm>
              <a:off x="999" y="1092"/>
              <a:ext cx="477" cy="377"/>
              <a:chOff x="999" y="1092"/>
              <a:chExt cx="477" cy="377"/>
            </a:xfrm>
          </p:grpSpPr>
          <p:sp>
            <p:nvSpPr>
              <p:cNvPr id="19" name="AutoShape 14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460" cy="377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gray">
              <a:xfrm>
                <a:off x="1045" y="1128"/>
                <a:ext cx="383" cy="259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gray">
              <a:xfrm>
                <a:off x="1011" y="1184"/>
                <a:ext cx="465" cy="1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ko-KR" altLang="en-US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사례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굴림" charset="-127"/>
                </a:endParaRPr>
              </a:p>
            </p:txBody>
          </p:sp>
        </p:grpSp>
        <p:sp>
          <p:nvSpPr>
            <p:cNvPr id="18" name="Text Box 17"/>
            <p:cNvSpPr txBox="1">
              <a:spLocks noChangeArrowheads="1"/>
            </p:cNvSpPr>
            <p:nvPr/>
          </p:nvSpPr>
          <p:spPr bwMode="gray">
            <a:xfrm>
              <a:off x="1588" y="1099"/>
              <a:ext cx="3181" cy="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en-US" altLang="ko-KR" sz="1600" b="1" dirty="0" smtClean="0">
                  <a:latin typeface="+mn-lt"/>
                  <a:ea typeface="굴림체" pitchFamily="49" charset="-127"/>
                </a:rPr>
                <a:t> </a:t>
              </a:r>
              <a:r>
                <a:rPr lang="ko-KR" altLang="en-US" sz="1600" b="1" dirty="0" smtClean="0">
                  <a:latin typeface="+mn-lt"/>
                  <a:ea typeface="굴림체" pitchFamily="49" charset="-127"/>
                </a:rPr>
                <a:t>조사내역서 상</a:t>
              </a:r>
            </a:p>
            <a:p>
              <a:pPr lvl="1">
                <a:buFont typeface="Wingdings" pitchFamily="2" charset="2"/>
                <a:buChar char="ü"/>
              </a:pP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  자재리스트에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A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제품 가격이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100,000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원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/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본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(1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본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=10m) 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표시 </a:t>
              </a:r>
              <a:endParaRPr lang="en-US" altLang="ko-KR" sz="1600" dirty="0" smtClean="0">
                <a:latin typeface="+mn-lt"/>
                <a:ea typeface="굴림체" pitchFamily="49" charset="-127"/>
              </a:endParaRPr>
            </a:p>
            <a:p>
              <a:pPr lvl="1">
                <a:buFont typeface="Wingdings" pitchFamily="2" charset="2"/>
                <a:buChar char="ü"/>
              </a:pP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  </a:t>
              </a:r>
              <a:r>
                <a:rPr lang="ko-KR" altLang="en-US" sz="1600" dirty="0" err="1" smtClean="0">
                  <a:latin typeface="+mn-lt"/>
                  <a:ea typeface="굴림체" pitchFamily="49" charset="-127"/>
                </a:rPr>
                <a:t>단가산출서에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5Mx100,000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원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= 500,000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원으로 작성</a:t>
              </a:r>
              <a:endParaRPr lang="en-US" altLang="ko-KR" sz="1600" dirty="0" smtClean="0">
                <a:latin typeface="+mn-lt"/>
                <a:ea typeface="굴림체" pitchFamily="49" charset="-127"/>
              </a:endParaRPr>
            </a:p>
            <a:p>
              <a:pPr>
                <a:buFontTx/>
                <a:buChar char="-"/>
              </a:pPr>
              <a:endParaRPr lang="ko-KR" altLang="en-US" sz="500" dirty="0" smtClean="0">
                <a:latin typeface="+mn-lt"/>
                <a:ea typeface="굴림체" pitchFamily="49" charset="-127"/>
              </a:endParaRPr>
            </a:p>
            <a:p>
              <a:pPr>
                <a:buFont typeface="Wingdings" pitchFamily="2" charset="2"/>
                <a:buChar char="v"/>
              </a:pPr>
              <a:r>
                <a:rPr lang="ko-KR" altLang="en-US" sz="1600" b="1" dirty="0" smtClean="0">
                  <a:latin typeface="+mn-lt"/>
                  <a:ea typeface="굴림체" pitchFamily="49" charset="-127"/>
                </a:rPr>
                <a:t> </a:t>
              </a:r>
              <a:r>
                <a:rPr lang="ko-KR" altLang="en-US" sz="1600" b="1" dirty="0" err="1" smtClean="0">
                  <a:latin typeface="+mn-lt"/>
                  <a:ea typeface="굴림체" pitchFamily="49" charset="-127"/>
                </a:rPr>
                <a:t>사유서에서는</a:t>
              </a:r>
              <a:endParaRPr lang="ko-KR" altLang="en-US" sz="1600" b="1" dirty="0" smtClean="0">
                <a:latin typeface="+mn-lt"/>
                <a:ea typeface="굴림체" pitchFamily="49" charset="-127"/>
              </a:endParaRPr>
            </a:p>
            <a:p>
              <a:pPr lvl="1">
                <a:buFont typeface="Wingdings" pitchFamily="2" charset="2"/>
                <a:buChar char="ü"/>
              </a:pP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  M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당 단가가 조사내역을 기준으로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10,000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원이므로</a:t>
              </a:r>
            </a:p>
            <a:p>
              <a:pPr lvl="1">
                <a:buFont typeface="Wingdings" pitchFamily="2" charset="2"/>
                <a:buChar char="ü"/>
              </a:pP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  5Mx10,000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원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= 50,000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원으로 작성</a:t>
              </a:r>
            </a:p>
            <a:p>
              <a:pPr eaLnBrk="0" hangingPunct="0"/>
              <a:endParaRPr lang="en-US" altLang="ko-KR" sz="1600" dirty="0">
                <a:solidFill>
                  <a:srgbClr val="000000"/>
                </a:solidFill>
                <a:latin typeface="+mn-lt"/>
                <a:ea typeface="굴림체" pitchFamily="49" charset="-127"/>
              </a:endParaRPr>
            </a:p>
          </p:txBody>
        </p:sp>
      </p:grpSp>
      <p:grpSp>
        <p:nvGrpSpPr>
          <p:cNvPr id="22" name="Group 18"/>
          <p:cNvGrpSpPr>
            <a:grpSpLocks/>
          </p:cNvGrpSpPr>
          <p:nvPr/>
        </p:nvGrpSpPr>
        <p:grpSpPr bwMode="auto">
          <a:xfrm>
            <a:off x="738910" y="3786190"/>
            <a:ext cx="7783226" cy="2071702"/>
            <a:chOff x="928" y="1777"/>
            <a:chExt cx="3984" cy="912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gray">
            <a:xfrm>
              <a:off x="928" y="1777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4" name="Group 20"/>
            <p:cNvGrpSpPr>
              <a:grpSpLocks/>
            </p:cNvGrpSpPr>
            <p:nvPr/>
          </p:nvGrpSpPr>
          <p:grpSpPr bwMode="auto">
            <a:xfrm>
              <a:off x="999" y="1851"/>
              <a:ext cx="465" cy="366"/>
              <a:chOff x="999" y="1851"/>
              <a:chExt cx="465" cy="366"/>
            </a:xfrm>
          </p:grpSpPr>
          <p:sp>
            <p:nvSpPr>
              <p:cNvPr id="26" name="AutoShape 21"/>
              <p:cNvSpPr>
                <a:spLocks noChangeArrowheads="1"/>
              </p:cNvSpPr>
              <p:nvPr/>
            </p:nvSpPr>
            <p:spPr bwMode="gray">
              <a:xfrm>
                <a:off x="999" y="1851"/>
                <a:ext cx="465" cy="36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gray">
              <a:xfrm>
                <a:off x="1038" y="1879"/>
                <a:ext cx="383" cy="235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8" name="Text Box 23"/>
              <p:cNvSpPr txBox="1">
                <a:spLocks noChangeArrowheads="1"/>
              </p:cNvSpPr>
              <p:nvPr/>
            </p:nvSpPr>
            <p:spPr bwMode="gray">
              <a:xfrm>
                <a:off x="1023" y="1934"/>
                <a:ext cx="414" cy="1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ko-KR" altLang="en-US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사</a:t>
                </a:r>
                <a:r>
                  <a:rPr lang="ko-KR" altLang="en-US" sz="20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유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굴림" charset="-127"/>
                </a:endParaRPr>
              </a:p>
            </p:txBody>
          </p:sp>
        </p:grpSp>
        <p:sp>
          <p:nvSpPr>
            <p:cNvPr id="25" name="Text Box 24"/>
            <p:cNvSpPr txBox="1">
              <a:spLocks noChangeArrowheads="1"/>
            </p:cNvSpPr>
            <p:nvPr/>
          </p:nvSpPr>
          <p:spPr bwMode="gray">
            <a:xfrm>
              <a:off x="1606" y="1866"/>
              <a:ext cx="3222" cy="6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66700" indent="-266700">
                <a:buFont typeface="Wingdings" pitchFamily="2" charset="2"/>
                <a:buChar char="v"/>
              </a:pP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상기 사례에서 조사내역서의 오류는 인정되나 입찰자의 입찰단가에 대한 가격적정성 증빙 부족</a:t>
              </a:r>
              <a:endParaRPr lang="en-US" altLang="ko-KR" sz="1600" dirty="0" smtClean="0">
                <a:latin typeface="+mn-lt"/>
                <a:ea typeface="굴림체" pitchFamily="49" charset="-127"/>
              </a:endParaRPr>
            </a:p>
            <a:p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    (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가이드라인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5-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바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-3)-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라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) 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참조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)</a:t>
              </a:r>
            </a:p>
            <a:p>
              <a:endParaRPr lang="ko-KR" altLang="en-US" sz="500" dirty="0" smtClean="0">
                <a:latin typeface="+mn-lt"/>
                <a:ea typeface="굴림체" pitchFamily="49" charset="-127"/>
              </a:endParaRPr>
            </a:p>
            <a:p>
              <a:pPr marL="719138" lvl="1" indent="-274638">
                <a:buFont typeface="Wingdings" pitchFamily="2" charset="2"/>
                <a:buChar char="ü"/>
              </a:pP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참고로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A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제품의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M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당 단가는 조사내역서 상 단순 규격 표기 오류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>
                <a:ea typeface="굴림" charset="-127"/>
              </a:rPr>
              <a:t>부적합사례</a:t>
            </a:r>
            <a:endParaRPr lang="en-US" altLang="ko-KR" sz="1800" dirty="0">
              <a:ea typeface="굴림" charset="-127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14348" y="1428735"/>
            <a:ext cx="7810536" cy="2000264"/>
            <a:chOff x="912" y="1008"/>
            <a:chExt cx="3984" cy="912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999" y="1092"/>
              <a:ext cx="477" cy="377"/>
              <a:chOff x="999" y="1092"/>
              <a:chExt cx="477" cy="377"/>
            </a:xfrm>
          </p:grpSpPr>
          <p:sp>
            <p:nvSpPr>
              <p:cNvPr id="19" name="AutoShape 14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460" cy="377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gray">
              <a:xfrm>
                <a:off x="1045" y="1128"/>
                <a:ext cx="383" cy="259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gray">
              <a:xfrm>
                <a:off x="1011" y="1184"/>
                <a:ext cx="465" cy="1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ko-KR" altLang="en-US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사례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굴림" charset="-127"/>
                </a:endParaRPr>
              </a:p>
            </p:txBody>
          </p:sp>
        </p:grpSp>
        <p:sp>
          <p:nvSpPr>
            <p:cNvPr id="18" name="Text Box 17"/>
            <p:cNvSpPr txBox="1">
              <a:spLocks noChangeArrowheads="1"/>
            </p:cNvSpPr>
            <p:nvPr/>
          </p:nvSpPr>
          <p:spPr bwMode="gray">
            <a:xfrm>
              <a:off x="1588" y="1099"/>
              <a:ext cx="3259" cy="6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en-US" altLang="ko-KR" sz="1600" b="1" dirty="0" smtClean="0">
                  <a:latin typeface="+mn-lt"/>
                  <a:ea typeface="굴림체" pitchFamily="49" charset="-127"/>
                </a:rPr>
                <a:t> </a:t>
              </a:r>
              <a:r>
                <a:rPr lang="ko-KR" altLang="en-US" sz="1600" b="1" dirty="0" smtClean="0">
                  <a:latin typeface="+mn-lt"/>
                  <a:ea typeface="굴림체" pitchFamily="49" charset="-127"/>
                </a:rPr>
                <a:t>조사내역서 상</a:t>
              </a:r>
            </a:p>
            <a:p>
              <a:pPr marL="719138" lvl="1" indent="-261938">
                <a:buFont typeface="Wingdings" pitchFamily="2" charset="2"/>
                <a:buChar char="ü"/>
              </a:pP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Q = 60xKxL/Cm, Cm=L/V1+L/V2+10 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으로 구성된 작업량을 산출</a:t>
              </a:r>
              <a:endParaRPr lang="en-US" altLang="ko-KR" sz="1600" dirty="0" smtClean="0">
                <a:latin typeface="+mn-lt"/>
                <a:ea typeface="굴림체" pitchFamily="49" charset="-127"/>
              </a:endParaRPr>
            </a:p>
            <a:p>
              <a:pPr>
                <a:buFontTx/>
                <a:buChar char="-"/>
              </a:pPr>
              <a:endParaRPr lang="ko-KR" altLang="en-US" sz="500" dirty="0" smtClean="0">
                <a:latin typeface="+mn-lt"/>
                <a:ea typeface="굴림체" pitchFamily="49" charset="-127"/>
              </a:endParaRPr>
            </a:p>
            <a:p>
              <a:pPr>
                <a:buFont typeface="Wingdings" pitchFamily="2" charset="2"/>
                <a:buChar char="v"/>
              </a:pPr>
              <a:r>
                <a:rPr lang="ko-KR" altLang="en-US" sz="1600" b="1" dirty="0" smtClean="0">
                  <a:latin typeface="+mn-lt"/>
                  <a:ea typeface="굴림체" pitchFamily="49" charset="-127"/>
                </a:rPr>
                <a:t> </a:t>
              </a:r>
              <a:r>
                <a:rPr lang="ko-KR" altLang="en-US" sz="1600" b="1" dirty="0" err="1" smtClean="0">
                  <a:latin typeface="+mn-lt"/>
                  <a:ea typeface="굴림체" pitchFamily="49" charset="-127"/>
                </a:rPr>
                <a:t>사유서에서는</a:t>
              </a:r>
              <a:endParaRPr lang="ko-KR" altLang="en-US" sz="1600" b="1" dirty="0" smtClean="0">
                <a:latin typeface="+mn-lt"/>
                <a:ea typeface="굴림체" pitchFamily="49" charset="-127"/>
              </a:endParaRPr>
            </a:p>
            <a:p>
              <a:pPr lvl="1">
                <a:buFont typeface="Wingdings" pitchFamily="2" charset="2"/>
                <a:buChar char="ü"/>
              </a:pP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  Q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값을 현장분석보고서를 통해 직접 수정</a:t>
              </a:r>
              <a:endParaRPr lang="en-US" altLang="ko-KR" sz="1600" dirty="0">
                <a:solidFill>
                  <a:srgbClr val="000000"/>
                </a:solidFill>
                <a:latin typeface="+mn-lt"/>
                <a:ea typeface="굴림체" pitchFamily="49" charset="-127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38910" y="3786190"/>
            <a:ext cx="7783226" cy="2071702"/>
            <a:chOff x="928" y="1777"/>
            <a:chExt cx="3984" cy="912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gray">
            <a:xfrm>
              <a:off x="928" y="1777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999" y="1851"/>
              <a:ext cx="465" cy="366"/>
              <a:chOff x="999" y="1851"/>
              <a:chExt cx="465" cy="366"/>
            </a:xfrm>
          </p:grpSpPr>
          <p:sp>
            <p:nvSpPr>
              <p:cNvPr id="26" name="AutoShape 21"/>
              <p:cNvSpPr>
                <a:spLocks noChangeArrowheads="1"/>
              </p:cNvSpPr>
              <p:nvPr/>
            </p:nvSpPr>
            <p:spPr bwMode="gray">
              <a:xfrm>
                <a:off x="999" y="1851"/>
                <a:ext cx="465" cy="36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gray">
              <a:xfrm>
                <a:off x="1038" y="1879"/>
                <a:ext cx="383" cy="235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8" name="Text Box 23"/>
              <p:cNvSpPr txBox="1">
                <a:spLocks noChangeArrowheads="1"/>
              </p:cNvSpPr>
              <p:nvPr/>
            </p:nvSpPr>
            <p:spPr bwMode="gray">
              <a:xfrm>
                <a:off x="1023" y="1934"/>
                <a:ext cx="414" cy="1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ko-KR" altLang="en-US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사</a:t>
                </a:r>
                <a:r>
                  <a:rPr lang="ko-KR" altLang="en-US" sz="20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유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굴림" charset="-127"/>
                </a:endParaRPr>
              </a:p>
            </p:txBody>
          </p:sp>
        </p:grpSp>
        <p:sp>
          <p:nvSpPr>
            <p:cNvPr id="25" name="Text Box 24"/>
            <p:cNvSpPr txBox="1">
              <a:spLocks noChangeArrowheads="1"/>
            </p:cNvSpPr>
            <p:nvPr/>
          </p:nvSpPr>
          <p:spPr bwMode="gray">
            <a:xfrm>
              <a:off x="1606" y="1866"/>
              <a:ext cx="3222" cy="6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66700" indent="-266700">
                <a:buFont typeface="Wingdings" pitchFamily="2" charset="2"/>
                <a:buChar char="v"/>
              </a:pP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가이드라인에서는 단가산출서 작성 시 작업량 산정을 할 경우 상기와 같은 사례에서는 속도와 시간에 관련된 수치를 현장분석을 통해 작성토록 규정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(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가이드라인 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5-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라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-2)-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가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) 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참조</a:t>
              </a: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)</a:t>
              </a:r>
              <a:r>
                <a:rPr lang="ko-KR" altLang="en-US" sz="1600" dirty="0" smtClean="0">
                  <a:latin typeface="+mn-lt"/>
                  <a:ea typeface="굴림체" pitchFamily="49" charset="-127"/>
                </a:rPr>
                <a:t>하였으나 입찰자는 작업량을 바로 수정하여 불인정</a:t>
              </a:r>
              <a:endParaRPr lang="en-US" altLang="ko-KR" sz="1600" dirty="0" smtClean="0">
                <a:latin typeface="+mn-lt"/>
                <a:ea typeface="굴림체" pitchFamily="49" charset="-127"/>
              </a:endParaRPr>
            </a:p>
            <a:p>
              <a:pPr>
                <a:buFont typeface="Wingdings" pitchFamily="2" charset="2"/>
                <a:buChar char="Ø"/>
              </a:pPr>
              <a:endParaRPr lang="ko-KR" altLang="en-US" sz="500" dirty="0" smtClean="0">
                <a:latin typeface="+mn-lt"/>
                <a:ea typeface="굴림체" pitchFamily="49" charset="-127"/>
              </a:endParaRPr>
            </a:p>
            <a:p>
              <a:pPr lvl="1">
                <a:buFont typeface="Wingdings" pitchFamily="2" charset="2"/>
                <a:buChar char="ü"/>
              </a:pPr>
              <a:r>
                <a:rPr lang="en-US" altLang="ko-KR" sz="1600" dirty="0" smtClean="0">
                  <a:latin typeface="+mn-lt"/>
                  <a:ea typeface="굴림체" pitchFamily="49" charset="-127"/>
                </a:rPr>
                <a:t> </a:t>
              </a:r>
              <a:r>
                <a:rPr lang="ko-KR" altLang="en-US" sz="1600" spc="-100" dirty="0" smtClean="0">
                  <a:latin typeface="+mn-lt"/>
                  <a:ea typeface="굴림체" pitchFamily="49" charset="-127"/>
                </a:rPr>
                <a:t>상기에서는 </a:t>
              </a:r>
              <a:r>
                <a:rPr lang="en-US" altLang="ko-KR" sz="1600" spc="-100" dirty="0" smtClean="0">
                  <a:latin typeface="+mn-lt"/>
                  <a:ea typeface="굴림체" pitchFamily="49" charset="-127"/>
                </a:rPr>
                <a:t>Cm</a:t>
              </a:r>
              <a:r>
                <a:rPr lang="ko-KR" altLang="en-US" sz="1600" spc="-100" dirty="0" smtClean="0">
                  <a:latin typeface="+mn-lt"/>
                  <a:ea typeface="굴림체" pitchFamily="49" charset="-127"/>
                </a:rPr>
                <a:t>의 속도와 시간계수를 분석하여 조정하여야 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>
                <a:ea typeface="굴림" charset="-127"/>
              </a:rPr>
              <a:t>부적합사례</a:t>
            </a:r>
            <a:endParaRPr lang="en-US" altLang="ko-KR" sz="1800" dirty="0">
              <a:ea typeface="굴림" charset="-127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14348" y="1428735"/>
            <a:ext cx="7810536" cy="2000264"/>
            <a:chOff x="912" y="1008"/>
            <a:chExt cx="3984" cy="912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999" y="1092"/>
              <a:ext cx="477" cy="377"/>
              <a:chOff x="999" y="1092"/>
              <a:chExt cx="477" cy="377"/>
            </a:xfrm>
          </p:grpSpPr>
          <p:sp>
            <p:nvSpPr>
              <p:cNvPr id="19" name="AutoShape 14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460" cy="377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gray">
              <a:xfrm>
                <a:off x="1045" y="1128"/>
                <a:ext cx="383" cy="259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gray">
              <a:xfrm>
                <a:off x="1011" y="1184"/>
                <a:ext cx="465" cy="18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ko-KR" altLang="en-US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사례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굴림" charset="-127"/>
                </a:endParaRPr>
              </a:p>
            </p:txBody>
          </p:sp>
        </p:grpSp>
        <p:sp>
          <p:nvSpPr>
            <p:cNvPr id="18" name="Text Box 17"/>
            <p:cNvSpPr txBox="1">
              <a:spLocks noChangeArrowheads="1"/>
            </p:cNvSpPr>
            <p:nvPr/>
          </p:nvSpPr>
          <p:spPr bwMode="gray">
            <a:xfrm>
              <a:off x="1588" y="1099"/>
              <a:ext cx="3259" cy="26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66700" indent="-266700">
                <a:buFont typeface="Wingdings" pitchFamily="2" charset="2"/>
                <a:buChar char="v"/>
              </a:pPr>
              <a:r>
                <a:rPr lang="ko-KR" altLang="en-US" sz="1600" dirty="0" err="1" smtClean="0"/>
                <a:t>흙운반</a:t>
              </a:r>
              <a:r>
                <a:rPr lang="en-US" altLang="ko-KR" sz="1600" dirty="0" smtClean="0"/>
                <a:t>(</a:t>
              </a:r>
              <a:r>
                <a:rPr lang="ko-KR" altLang="en-US" sz="1600" dirty="0" err="1" smtClean="0"/>
                <a:t>도저</a:t>
              </a:r>
              <a:r>
                <a:rPr lang="en-US" altLang="ko-KR" sz="1600" dirty="0" smtClean="0"/>
                <a:t>) L=20M</a:t>
              </a:r>
              <a:r>
                <a:rPr lang="ko-KR" altLang="en-US" sz="1600" dirty="0" smtClean="0"/>
                <a:t>를 </a:t>
              </a:r>
              <a:r>
                <a:rPr lang="ko-KR" altLang="en-US" sz="1600" dirty="0" err="1" smtClean="0"/>
                <a:t>품셈으로</a:t>
              </a:r>
              <a:r>
                <a:rPr lang="ko-KR" altLang="en-US" sz="1600" dirty="0" smtClean="0"/>
                <a:t> 적용된 부분을 실적공사비로 변경</a:t>
              </a:r>
              <a:r>
                <a:rPr lang="en-US" altLang="ko-KR" sz="1600" dirty="0" smtClean="0"/>
                <a:t>(30M</a:t>
              </a:r>
              <a:r>
                <a:rPr lang="ko-KR" altLang="en-US" sz="1600" dirty="0" smtClean="0"/>
                <a:t>의 실적공사비에 거리비례식</a:t>
              </a:r>
              <a:r>
                <a:rPr lang="en-US" altLang="ko-KR" sz="1600" dirty="0" smtClean="0"/>
                <a:t>(20/30) </a:t>
              </a:r>
              <a:r>
                <a:rPr lang="ko-KR" altLang="en-US" sz="1600" dirty="0" smtClean="0"/>
                <a:t>적용</a:t>
              </a:r>
              <a:r>
                <a:rPr lang="en-US" altLang="ko-KR" sz="1600" dirty="0" smtClean="0"/>
                <a:t>)</a:t>
              </a:r>
              <a:endParaRPr lang="en-US" altLang="ko-KR" sz="1600" dirty="0">
                <a:solidFill>
                  <a:srgbClr val="000000"/>
                </a:solidFill>
                <a:latin typeface="+mn-lt"/>
                <a:ea typeface="굴림체" pitchFamily="49" charset="-127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38910" y="3786190"/>
            <a:ext cx="7783226" cy="2071702"/>
            <a:chOff x="928" y="1777"/>
            <a:chExt cx="3984" cy="912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gray">
            <a:xfrm>
              <a:off x="928" y="1777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999" y="1851"/>
              <a:ext cx="465" cy="366"/>
              <a:chOff x="999" y="1851"/>
              <a:chExt cx="465" cy="366"/>
            </a:xfrm>
          </p:grpSpPr>
          <p:sp>
            <p:nvSpPr>
              <p:cNvPr id="26" name="AutoShape 21"/>
              <p:cNvSpPr>
                <a:spLocks noChangeArrowheads="1"/>
              </p:cNvSpPr>
              <p:nvPr/>
            </p:nvSpPr>
            <p:spPr bwMode="gray">
              <a:xfrm>
                <a:off x="999" y="1851"/>
                <a:ext cx="465" cy="36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gray">
              <a:xfrm>
                <a:off x="1038" y="1879"/>
                <a:ext cx="383" cy="235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8" name="Text Box 23"/>
              <p:cNvSpPr txBox="1">
                <a:spLocks noChangeArrowheads="1"/>
              </p:cNvSpPr>
              <p:nvPr/>
            </p:nvSpPr>
            <p:spPr bwMode="gray">
              <a:xfrm>
                <a:off x="1023" y="1934"/>
                <a:ext cx="414" cy="1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ko-KR" altLang="en-US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사</a:t>
                </a:r>
                <a:r>
                  <a:rPr lang="ko-KR" altLang="en-US" sz="20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굴림" charset="-127"/>
                  </a:rPr>
                  <a:t>유</a:t>
                </a:r>
                <a:endParaRPr lang="en-US" altLang="ko-KR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굴림" charset="-127"/>
                </a:endParaRPr>
              </a:p>
            </p:txBody>
          </p:sp>
        </p:grpSp>
        <p:sp>
          <p:nvSpPr>
            <p:cNvPr id="25" name="Text Box 24"/>
            <p:cNvSpPr txBox="1">
              <a:spLocks noChangeArrowheads="1"/>
            </p:cNvSpPr>
            <p:nvPr/>
          </p:nvSpPr>
          <p:spPr bwMode="gray">
            <a:xfrm>
              <a:off x="1606" y="1866"/>
              <a:ext cx="3222" cy="6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66700" indent="-266700">
                <a:buFont typeface="Wingdings" pitchFamily="2" charset="2"/>
                <a:buChar char="v"/>
              </a:pPr>
              <a:r>
                <a:rPr lang="ko-KR" altLang="en-US" sz="1600" dirty="0" err="1" smtClean="0"/>
                <a:t>흙운반</a:t>
              </a:r>
              <a:r>
                <a:rPr lang="en-US" altLang="ko-KR" sz="1600" dirty="0" smtClean="0"/>
                <a:t>(</a:t>
              </a:r>
              <a:r>
                <a:rPr lang="ko-KR" altLang="en-US" sz="1600" dirty="0" err="1" smtClean="0"/>
                <a:t>도저</a:t>
              </a:r>
              <a:r>
                <a:rPr lang="en-US" altLang="ko-KR" sz="1600" dirty="0" smtClean="0"/>
                <a:t>) </a:t>
              </a:r>
              <a:r>
                <a:rPr lang="ko-KR" altLang="en-US" sz="1600" dirty="0" smtClean="0"/>
                <a:t>실적공사비는 거리 </a:t>
              </a:r>
              <a:r>
                <a:rPr lang="en-US" altLang="ko-KR" sz="1600" dirty="0" smtClean="0"/>
                <a:t>20M</a:t>
              </a:r>
              <a:r>
                <a:rPr lang="ko-KR" altLang="en-US" sz="1600" dirty="0" smtClean="0"/>
                <a:t>를 포함한 것이며 </a:t>
              </a:r>
              <a:r>
                <a:rPr lang="en-US" altLang="ko-KR" sz="1600" dirty="0" smtClean="0"/>
                <a:t>30M</a:t>
              </a:r>
              <a:r>
                <a:rPr lang="ko-KR" altLang="en-US" sz="1600" dirty="0" smtClean="0"/>
                <a:t>이하는 거리비례식 적용을 하지 않으므로 실적공사비 적용 오류</a:t>
              </a:r>
              <a:r>
                <a:rPr lang="en-US" altLang="ko-KR" sz="1600" dirty="0" smtClean="0"/>
                <a:t>(</a:t>
              </a:r>
              <a:r>
                <a:rPr lang="ko-KR" altLang="en-US" sz="1600" dirty="0" smtClean="0"/>
                <a:t>가이드라인 </a:t>
              </a:r>
              <a:r>
                <a:rPr lang="en-US" altLang="ko-KR" sz="1600" dirty="0" smtClean="0"/>
                <a:t>5-</a:t>
              </a:r>
              <a:r>
                <a:rPr lang="ko-KR" altLang="en-US" sz="1600" dirty="0" smtClean="0"/>
                <a:t>가</a:t>
              </a:r>
              <a:r>
                <a:rPr lang="en-US" altLang="ko-KR" sz="1600" dirty="0" smtClean="0"/>
                <a:t>-5)-</a:t>
              </a:r>
              <a:r>
                <a:rPr lang="ko-KR" altLang="en-US" sz="1600" dirty="0" smtClean="0"/>
                <a:t>자</a:t>
              </a:r>
              <a:r>
                <a:rPr lang="en-US" altLang="ko-KR" sz="1600" dirty="0" smtClean="0"/>
                <a:t>) </a:t>
              </a:r>
              <a:r>
                <a:rPr lang="ko-KR" altLang="en-US" sz="1600" dirty="0" smtClean="0"/>
                <a:t>참조</a:t>
              </a:r>
              <a:r>
                <a:rPr lang="en-US" altLang="ko-KR" sz="1600" dirty="0" smtClean="0"/>
                <a:t>)</a:t>
              </a:r>
            </a:p>
            <a:p>
              <a:pPr marL="266700" indent="-266700">
                <a:buFont typeface="Wingdings" pitchFamily="2" charset="2"/>
                <a:buChar char="v"/>
              </a:pPr>
              <a:endParaRPr lang="en-US" altLang="ko-KR" sz="500" dirty="0" smtClean="0"/>
            </a:p>
            <a:p>
              <a:pPr marL="723900" lvl="1" indent="-266700">
                <a:buFont typeface="Wingdings" pitchFamily="2" charset="2"/>
                <a:buChar char="ü"/>
              </a:pPr>
              <a:r>
                <a:rPr lang="ko-KR" altLang="en-US" sz="1600" dirty="0" smtClean="0"/>
                <a:t>상기 사례와 같은 경우에는 거리 </a:t>
              </a:r>
              <a:r>
                <a:rPr lang="en-US" altLang="ko-KR" sz="1600" dirty="0" smtClean="0"/>
                <a:t>40m</a:t>
              </a:r>
              <a:r>
                <a:rPr lang="ko-KR" altLang="en-US" sz="1600" dirty="0" smtClean="0"/>
                <a:t>에 해당하는 흙운반 실적공사비를 반영하여야 함</a:t>
              </a:r>
              <a:endParaRPr lang="ko-KR" altLang="en-US" sz="1600" spc="-100" dirty="0" smtClean="0">
                <a:latin typeface="+mn-lt"/>
                <a:ea typeface="굴림체" pitchFamily="49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5l">
  <a:themeElements>
    <a:clrScheme name="208tgp_time_light 3">
      <a:dk1>
        <a:srgbClr val="000000"/>
      </a:dk1>
      <a:lt1>
        <a:srgbClr val="FFFFFF"/>
      </a:lt1>
      <a:dk2>
        <a:srgbClr val="0F4D5B"/>
      </a:dk2>
      <a:lt2>
        <a:srgbClr val="969696"/>
      </a:lt2>
      <a:accent1>
        <a:srgbClr val="1B7D6A"/>
      </a:accent1>
      <a:accent2>
        <a:srgbClr val="CBBA3B"/>
      </a:accent2>
      <a:accent3>
        <a:srgbClr val="FFFFFF"/>
      </a:accent3>
      <a:accent4>
        <a:srgbClr val="000000"/>
      </a:accent4>
      <a:accent5>
        <a:srgbClr val="ABBFB9"/>
      </a:accent5>
      <a:accent6>
        <a:srgbClr val="B8A835"/>
      </a:accent6>
      <a:hlink>
        <a:srgbClr val="3790D3"/>
      </a:hlink>
      <a:folHlink>
        <a:srgbClr val="BD6A1F"/>
      </a:folHlink>
    </a:clrScheme>
    <a:fontScheme name="208tgp_tim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08tgp_time_light 1">
        <a:dk1>
          <a:srgbClr val="000000"/>
        </a:dk1>
        <a:lt1>
          <a:srgbClr val="FFFFFF"/>
        </a:lt1>
        <a:dk2>
          <a:srgbClr val="351155"/>
        </a:dk2>
        <a:lt2>
          <a:srgbClr val="969696"/>
        </a:lt2>
        <a:accent1>
          <a:srgbClr val="7053CB"/>
        </a:accent1>
        <a:accent2>
          <a:srgbClr val="3282BE"/>
        </a:accent2>
        <a:accent3>
          <a:srgbClr val="FFFFFF"/>
        </a:accent3>
        <a:accent4>
          <a:srgbClr val="000000"/>
        </a:accent4>
        <a:accent5>
          <a:srgbClr val="BBB3E2"/>
        </a:accent5>
        <a:accent6>
          <a:srgbClr val="2C75AC"/>
        </a:accent6>
        <a:hlink>
          <a:srgbClr val="D17FB6"/>
        </a:hlink>
        <a:folHlink>
          <a:srgbClr val="E3981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8tgp_time_light 2">
        <a:dk1>
          <a:srgbClr val="000000"/>
        </a:dk1>
        <a:lt1>
          <a:srgbClr val="FFFFFF"/>
        </a:lt1>
        <a:dk2>
          <a:srgbClr val="1129A1"/>
        </a:dk2>
        <a:lt2>
          <a:srgbClr val="969696"/>
        </a:lt2>
        <a:accent1>
          <a:srgbClr val="4987E3"/>
        </a:accent1>
        <a:accent2>
          <a:srgbClr val="40C3EC"/>
        </a:accent2>
        <a:accent3>
          <a:srgbClr val="FFFFFF"/>
        </a:accent3>
        <a:accent4>
          <a:srgbClr val="000000"/>
        </a:accent4>
        <a:accent5>
          <a:srgbClr val="B1C3EF"/>
        </a:accent5>
        <a:accent6>
          <a:srgbClr val="39B0D6"/>
        </a:accent6>
        <a:hlink>
          <a:srgbClr val="36A1B6"/>
        </a:hlink>
        <a:folHlink>
          <a:srgbClr val="9CC7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8tgp_time_light 3">
        <a:dk1>
          <a:srgbClr val="000000"/>
        </a:dk1>
        <a:lt1>
          <a:srgbClr val="FFFFFF"/>
        </a:lt1>
        <a:dk2>
          <a:srgbClr val="0F4D5B"/>
        </a:dk2>
        <a:lt2>
          <a:srgbClr val="969696"/>
        </a:lt2>
        <a:accent1>
          <a:srgbClr val="1B7D6A"/>
        </a:accent1>
        <a:accent2>
          <a:srgbClr val="CBBA3B"/>
        </a:accent2>
        <a:accent3>
          <a:srgbClr val="FFFFFF"/>
        </a:accent3>
        <a:accent4>
          <a:srgbClr val="000000"/>
        </a:accent4>
        <a:accent5>
          <a:srgbClr val="ABBFB9"/>
        </a:accent5>
        <a:accent6>
          <a:srgbClr val="B8A835"/>
        </a:accent6>
        <a:hlink>
          <a:srgbClr val="3790D3"/>
        </a:hlink>
        <a:folHlink>
          <a:srgbClr val="BD6A1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cdb2004215l</Template>
  <TotalTime>428</TotalTime>
  <Words>1102</Words>
  <Application>Microsoft Office PowerPoint</Application>
  <PresentationFormat>화면 슬라이드 쇼(4:3)</PresentationFormat>
  <Paragraphs>789</Paragraphs>
  <Slides>10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2" baseType="lpstr">
      <vt:lpstr>cdb2004215l</vt:lpstr>
      <vt:lpstr>Image</vt:lpstr>
      <vt:lpstr> 평가방법 및 부적합사례</vt:lpstr>
      <vt:lpstr>평가방법 예시</vt:lpstr>
      <vt:lpstr>평가방법 예시</vt:lpstr>
      <vt:lpstr>평가방법 예시</vt:lpstr>
      <vt:lpstr>평가방법 예시</vt:lpstr>
      <vt:lpstr>평가방법 예시</vt:lpstr>
      <vt:lpstr>부적합사례</vt:lpstr>
      <vt:lpstr>부적합사례</vt:lpstr>
      <vt:lpstr>부적합사례</vt:lpstr>
      <vt:lpstr>슬라이드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부적정사례</dc:title>
  <dc:creator>user</dc:creator>
  <cp:lastModifiedBy>OWNER</cp:lastModifiedBy>
  <cp:revision>21</cp:revision>
  <dcterms:created xsi:type="dcterms:W3CDTF">2011-12-13T01:18:58Z</dcterms:created>
  <dcterms:modified xsi:type="dcterms:W3CDTF">2011-12-21T04:11:16Z</dcterms:modified>
</cp:coreProperties>
</file>