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4209" r:id="rId2"/>
    <p:sldId id="4368" r:id="rId3"/>
    <p:sldId id="4385" r:id="rId4"/>
    <p:sldId id="4397" r:id="rId5"/>
    <p:sldId id="4400" r:id="rId6"/>
    <p:sldId id="4405" r:id="rId7"/>
    <p:sldId id="4390" r:id="rId8"/>
    <p:sldId id="4399" r:id="rId9"/>
    <p:sldId id="4395" r:id="rId10"/>
    <p:sldId id="4381" r:id="rId11"/>
    <p:sldId id="4411" r:id="rId12"/>
    <p:sldId id="4375" r:id="rId13"/>
    <p:sldId id="4408" r:id="rId14"/>
    <p:sldId id="4410" r:id="rId15"/>
    <p:sldId id="4409" r:id="rId16"/>
    <p:sldId id="4376" r:id="rId17"/>
    <p:sldId id="4396" r:id="rId18"/>
    <p:sldId id="4407" r:id="rId19"/>
    <p:sldId id="4398" r:id="rId20"/>
    <p:sldId id="4415" r:id="rId21"/>
    <p:sldId id="4283" r:id="rId22"/>
  </p:sldIdLst>
  <p:sldSz cx="9906000" cy="6858000" type="A4"/>
  <p:notesSz cx="6797675" cy="9874250"/>
  <p:embeddedFontLst>
    <p:embeddedFont>
      <p:font typeface="나눔고딕 ExtraBold" panose="020D0904000000000000" pitchFamily="50" charset="-127"/>
      <p:bold r:id="rId25"/>
    </p:embeddedFont>
    <p:embeddedFont>
      <p:font typeface="맑은 고딕" panose="020B0503020000020004" pitchFamily="50" charset="-127"/>
      <p:regular r:id="rId26"/>
      <p:bold r:id="rId27"/>
    </p:embeddedFont>
    <p:embeddedFont>
      <p:font typeface="나눔스퀘어 ExtraBold" panose="020B0600000101010101" pitchFamily="50" charset="-127"/>
      <p:bold r:id="rId28"/>
    </p:embeddedFont>
    <p:embeddedFont>
      <p:font typeface="-윤고딕140" panose="020B0600000101010101" charset="-127"/>
      <p:regular r:id="rId29"/>
    </p:embeddedFont>
    <p:embeddedFont>
      <p:font typeface="나눔고딕" panose="020D0604000000000000" pitchFamily="50" charset="-127"/>
      <p:regular r:id="rId30"/>
      <p:bold r:id="rId31"/>
    </p:embeddedFont>
  </p:embeddedFont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돋움" pitchFamily="50" charset="-127"/>
      <a:buChar char="-"/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ctr" rtl="0" fontAlgn="base">
      <a:spcBef>
        <a:spcPct val="20000"/>
      </a:spcBef>
      <a:spcAft>
        <a:spcPct val="0"/>
      </a:spcAft>
      <a:buFont typeface="돋움" pitchFamily="50" charset="-127"/>
      <a:buChar char="-"/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ctr" rtl="0" fontAlgn="base">
      <a:spcBef>
        <a:spcPct val="20000"/>
      </a:spcBef>
      <a:spcAft>
        <a:spcPct val="0"/>
      </a:spcAft>
      <a:buFont typeface="돋움" pitchFamily="50" charset="-127"/>
      <a:buChar char="-"/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Font typeface="돋움" pitchFamily="50" charset="-127"/>
      <a:buChar char="-"/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Font typeface="돋움" pitchFamily="50" charset="-127"/>
      <a:buChar char="-"/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6pPr>
    <a:lvl7pPr marL="2743200" algn="l" defTabSz="914400" rtl="0" eaLnBrk="1" latinLnBrk="1" hangingPunct="1"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7pPr>
    <a:lvl8pPr marL="3200400" algn="l" defTabSz="914400" rtl="0" eaLnBrk="1" latinLnBrk="1" hangingPunct="1"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8pPr>
    <a:lvl9pPr marL="3657600" algn="l" defTabSz="914400" rtl="0" eaLnBrk="1" latinLnBrk="1" hangingPunct="1">
      <a:defRPr kumimoji="1" sz="14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2">
          <p15:clr>
            <a:srgbClr val="A4A3A4"/>
          </p15:clr>
        </p15:guide>
        <p15:guide id="2" orient="horz" pos="1451">
          <p15:clr>
            <a:srgbClr val="A4A3A4"/>
          </p15:clr>
        </p15:guide>
        <p15:guide id="3" pos="994">
          <p15:clr>
            <a:srgbClr val="A4A3A4"/>
          </p15:clr>
        </p15:guide>
        <p15:guide id="4" pos="2270">
          <p15:clr>
            <a:srgbClr val="A4A3A4"/>
          </p15:clr>
        </p15:guide>
        <p15:guide id="5" pos="710">
          <p15:clr>
            <a:srgbClr val="A4A3A4"/>
          </p15:clr>
        </p15:guide>
        <p15:guide id="6" pos="38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038"/>
    <a:srgbClr val="9BB6E1"/>
    <a:srgbClr val="FF9F9F"/>
    <a:srgbClr val="3461AA"/>
    <a:srgbClr val="3C70C4"/>
    <a:srgbClr val="FF3737"/>
    <a:srgbClr val="4091D4"/>
    <a:srgbClr val="003366"/>
    <a:srgbClr val="EA0000"/>
    <a:srgbClr val="006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27F97BB-C833-4FB7-BDE5-3F7075034690}" styleName="테마 스타일 2 - 강조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259" autoAdjust="0"/>
  </p:normalViewPr>
  <p:slideViewPr>
    <p:cSldViewPr snapToGrid="0" snapToObjects="1">
      <p:cViewPr>
        <p:scale>
          <a:sx n="100" d="100"/>
          <a:sy n="100" d="100"/>
        </p:scale>
        <p:origin x="-1560" y="-210"/>
      </p:cViewPr>
      <p:guideLst>
        <p:guide orient="horz" pos="572"/>
        <p:guide orient="horz" pos="1451"/>
        <p:guide pos="994"/>
        <p:guide pos="2270"/>
        <p:guide pos="710"/>
        <p:guide pos="3800"/>
      </p:guideLst>
    </p:cSldViewPr>
  </p:slideViewPr>
  <p:outlineViewPr>
    <p:cViewPr>
      <p:scale>
        <a:sx n="33" d="100"/>
        <a:sy n="33" d="100"/>
      </p:scale>
      <p:origin x="0" y="10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-2610" y="-10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HYG\Desktop\&#51452;&#53469;&#51032;_&#51333;&#47448;__&#50672;&#47732;&#51201;_&#48143;_&#44148;&#52629;&#50672;&#46020;&#48324;_&#51452;&#53469;&#49884;&#44400;&#44396;_2019022016003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YG\Desktop\SI201601\&#51452;&#44144;&#49892;&#53468;&#51312;&#49324;_&#45432;&#549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YG\Desktop\&#44608;&#44221;&#54801;&#51032;&#50896;&#49892;\&#48516;&#49437;\etc.&#51452;&#44144;&#49892;&#53468;&#51312;&#49324;.&#48516;&#49437;&#51088;&#47308;\&#51452;&#44144;&#49892;&#53468;_&#50672;&#47161;+&#44148;&#47161;+&#51204;&#5240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YG\Desktop\&#44608;&#44221;&#54801;&#51032;&#50896;&#49892;\&#48516;&#49437;\etc.&#51452;&#44144;&#49892;&#53468;&#51312;&#49324;.&#48516;&#49437;&#51088;&#47308;_&#49548;&#46301;\&#51452;&#44144;&#49892;&#53468;_&#49548;&#46301;+&#44148;&#47161;+&#51204;&#5240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YG\Desktop\&#48516;&#49437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YG\Desktop\&#51204;&#52404;%20&#44536;&#4754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[주택의_종류__연면적_및_건축연도별_주택시군구_20190220160035.xlsx]Sheet2!$J$12</c:f>
              <c:strCache>
                <c:ptCount val="1"/>
                <c:pt idx="0">
                  <c:v>30년 이상 주택 재고</c:v>
                </c:pt>
              </c:strCache>
            </c:strRef>
          </c:tx>
          <c:spPr>
            <a:solidFill>
              <a:srgbClr val="11203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[주택의_종류__연면적_및_건축연도별_주택시군구_20190220160035.xlsx]Sheet2!$I$13:$I$24</c:f>
              <c:strCache>
                <c:ptCount val="12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  <c:pt idx="4">
                  <c:v>2021년</c:v>
                </c:pt>
                <c:pt idx="5">
                  <c:v>2022년</c:v>
                </c:pt>
                <c:pt idx="6">
                  <c:v>2023년</c:v>
                </c:pt>
                <c:pt idx="7">
                  <c:v>2024년</c:v>
                </c:pt>
                <c:pt idx="8">
                  <c:v>2025년</c:v>
                </c:pt>
                <c:pt idx="9">
                  <c:v>2026년</c:v>
                </c:pt>
                <c:pt idx="10">
                  <c:v>2027년</c:v>
                </c:pt>
                <c:pt idx="11">
                  <c:v>2028년</c:v>
                </c:pt>
              </c:strCache>
            </c:strRef>
          </c:cat>
          <c:val>
            <c:numRef>
              <c:f>[주택의_종류__연면적_및_건축연도별_주택시군구_20190220160035.xlsx]Sheet2!$J$13:$J$24</c:f>
              <c:numCache>
                <c:formatCode>0.0_);[Red]\(0.0\)</c:formatCode>
                <c:ptCount val="12"/>
                <c:pt idx="0">
                  <c:v>316.6145600000001</c:v>
                </c:pt>
                <c:pt idx="1">
                  <c:v>336.18303000000014</c:v>
                </c:pt>
                <c:pt idx="2">
                  <c:v>355.75150000000014</c:v>
                </c:pt>
                <c:pt idx="3">
                  <c:v>410.68097000000012</c:v>
                </c:pt>
                <c:pt idx="4">
                  <c:v>465.61044000000015</c:v>
                </c:pt>
                <c:pt idx="5">
                  <c:v>520.53991000000019</c:v>
                </c:pt>
                <c:pt idx="6">
                  <c:v>575.46938000000011</c:v>
                </c:pt>
                <c:pt idx="7">
                  <c:v>630.39885000000015</c:v>
                </c:pt>
                <c:pt idx="8">
                  <c:v>685.32832000000019</c:v>
                </c:pt>
                <c:pt idx="9">
                  <c:v>740.25779000000023</c:v>
                </c:pt>
                <c:pt idx="10">
                  <c:v>795.18726000000026</c:v>
                </c:pt>
                <c:pt idx="11">
                  <c:v>850.1167300000003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0502144"/>
        <c:axId val="140503680"/>
      </c:barChart>
      <c:lineChart>
        <c:grouping val="standard"/>
        <c:varyColors val="0"/>
        <c:ser>
          <c:idx val="1"/>
          <c:order val="1"/>
          <c:tx>
            <c:strRef>
              <c:f>[주택의_종류__연면적_및_건축연도별_주택시군구_20190220160035.xlsx]Sheet2!$K$12</c:f>
              <c:strCache>
                <c:ptCount val="1"/>
                <c:pt idx="0">
                  <c:v>유입되는 시기 준공 추정</c:v>
                </c:pt>
              </c:strCache>
            </c:strRef>
          </c:tx>
          <c:spPr>
            <a:ln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0"/>
              <c:layout>
                <c:manualLayout>
                  <c:x val="-3.3071649924867247E-2"/>
                  <c:y val="-6.09620483248237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4803737443650432E-2"/>
                  <c:y val="-5.6897911769835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315679097794975E-2"/>
                  <c:y val="-6.0962048324823714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1693664511331106E-2"/>
                  <c:y val="-6.9090321434800178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0315679097794975E-2"/>
                  <c:y val="-6.9090321434800206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1693664511331106E-2"/>
                  <c:y val="-7.3154457989788466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1339562406084059E-2"/>
                  <c:y val="-7.3154457989788438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6535824962433623E-2"/>
                  <c:y val="-4.876963865985897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7559708270722804E-2"/>
                  <c:y val="5.283377521484721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6181722857186569E-2"/>
                  <c:y val="8.5346867654753161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2047766616578264E-2"/>
                  <c:y val="5.283377521484721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[주택의_종류__연면적_및_건축연도별_주택시군구_20190220160035.xlsx]Sheet2!$I$13:$I$24</c:f>
              <c:strCache>
                <c:ptCount val="12"/>
                <c:pt idx="0">
                  <c:v>2017년</c:v>
                </c:pt>
                <c:pt idx="1">
                  <c:v>2018년</c:v>
                </c:pt>
                <c:pt idx="2">
                  <c:v>2019년</c:v>
                </c:pt>
                <c:pt idx="3">
                  <c:v>2020년</c:v>
                </c:pt>
                <c:pt idx="4">
                  <c:v>2021년</c:v>
                </c:pt>
                <c:pt idx="5">
                  <c:v>2022년</c:v>
                </c:pt>
                <c:pt idx="6">
                  <c:v>2023년</c:v>
                </c:pt>
                <c:pt idx="7">
                  <c:v>2024년</c:v>
                </c:pt>
                <c:pt idx="8">
                  <c:v>2025년</c:v>
                </c:pt>
                <c:pt idx="9">
                  <c:v>2026년</c:v>
                </c:pt>
                <c:pt idx="10">
                  <c:v>2027년</c:v>
                </c:pt>
                <c:pt idx="11">
                  <c:v>2028년</c:v>
                </c:pt>
              </c:strCache>
            </c:strRef>
          </c:cat>
          <c:val>
            <c:numRef>
              <c:f>[주택의_종류__연면적_및_건축연도별_주택시군구_20190220160035.xlsx]Sheet2!$K$13:$K$24</c:f>
              <c:numCache>
                <c:formatCode>0.0_);[Red]\(0.0\)</c:formatCode>
                <c:ptCount val="12"/>
                <c:pt idx="0">
                  <c:v>29.830400000000001</c:v>
                </c:pt>
                <c:pt idx="1">
                  <c:v>38.177500000000002</c:v>
                </c:pt>
                <c:pt idx="2">
                  <c:v>37.474800000000002</c:v>
                </c:pt>
                <c:pt idx="3">
                  <c:v>61.965499999999999</c:v>
                </c:pt>
                <c:pt idx="4">
                  <c:v>53.415199999999999</c:v>
                </c:pt>
                <c:pt idx="5">
                  <c:v>68.486599999999996</c:v>
                </c:pt>
                <c:pt idx="6">
                  <c:v>68.368600000000001</c:v>
                </c:pt>
                <c:pt idx="7">
                  <c:v>66.092399999999998</c:v>
                </c:pt>
                <c:pt idx="8">
                  <c:v>76.509200000000007</c:v>
                </c:pt>
                <c:pt idx="9">
                  <c:v>57.126600000000003</c:v>
                </c:pt>
                <c:pt idx="10">
                  <c:v>62.7761</c:v>
                </c:pt>
                <c:pt idx="11">
                  <c:v>49.323900000000002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781440"/>
        <c:axId val="140779904"/>
      </c:lineChart>
      <c:catAx>
        <c:axId val="140502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ko-KR"/>
          </a:p>
        </c:txPr>
        <c:crossAx val="140503680"/>
        <c:crosses val="autoZero"/>
        <c:auto val="1"/>
        <c:lblAlgn val="ctr"/>
        <c:lblOffset val="100"/>
        <c:noMultiLvlLbl val="0"/>
      </c:catAx>
      <c:valAx>
        <c:axId val="140503680"/>
        <c:scaling>
          <c:orientation val="minMax"/>
          <c:max val="900"/>
          <c:min val="300"/>
        </c:scaling>
        <c:delete val="0"/>
        <c:axPos val="l"/>
        <c:numFmt formatCode="0.0_);[Red]\(0.0\)" sourceLinked="1"/>
        <c:majorTickMark val="out"/>
        <c:minorTickMark val="none"/>
        <c:tickLblPos val="nextTo"/>
        <c:crossAx val="140502144"/>
        <c:crosses val="autoZero"/>
        <c:crossBetween val="between"/>
      </c:valAx>
      <c:valAx>
        <c:axId val="140779904"/>
        <c:scaling>
          <c:orientation val="minMax"/>
          <c:max val="80"/>
          <c:min val="20"/>
        </c:scaling>
        <c:delete val="0"/>
        <c:axPos val="r"/>
        <c:numFmt formatCode="0.0_);[Red]\(0.0\)" sourceLinked="1"/>
        <c:majorTickMark val="out"/>
        <c:minorTickMark val="none"/>
        <c:tickLblPos val="nextTo"/>
        <c:crossAx val="140781440"/>
        <c:crosses val="max"/>
        <c:crossBetween val="between"/>
      </c:valAx>
      <c:catAx>
        <c:axId val="140781440"/>
        <c:scaling>
          <c:orientation val="minMax"/>
        </c:scaling>
        <c:delete val="1"/>
        <c:axPos val="b"/>
        <c:majorTickMark val="out"/>
        <c:minorTickMark val="none"/>
        <c:tickLblPos val="nextTo"/>
        <c:crossAx val="14077990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나눔고딕" panose="020D0604000000000000" pitchFamily="50" charset="-127"/>
          <a:ea typeface="나눔고딕" panose="020D0604000000000000" pitchFamily="50" charset="-127"/>
        </a:defRPr>
      </a:pPr>
      <a:endParaRPr lang="ko-K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Sheet1!$D$45</c:f>
              <c:strCache>
                <c:ptCount val="1"/>
                <c:pt idx="0">
                  <c:v>10년 이하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Sheet1!$E$44:$G$44</c:f>
              <c:strCache>
                <c:ptCount val="3"/>
                <c:pt idx="0">
                  <c:v>수도권</c:v>
                </c:pt>
                <c:pt idx="1">
                  <c:v>광역시</c:v>
                </c:pt>
                <c:pt idx="2">
                  <c:v>시도</c:v>
                </c:pt>
              </c:strCache>
            </c:strRef>
          </c:cat>
          <c:val>
            <c:numRef>
              <c:f>Sheet1!$E$45:$G$45</c:f>
              <c:numCache>
                <c:formatCode>_-* #,##0.0_-;\-* #,##0.0_-;_-* "-"_-;_-@_-</c:formatCode>
                <c:ptCount val="3"/>
                <c:pt idx="0">
                  <c:v>18.638369405337254</c:v>
                </c:pt>
                <c:pt idx="1">
                  <c:v>17.948717948717949</c:v>
                </c:pt>
                <c:pt idx="2">
                  <c:v>18.132896583996256</c:v>
                </c:pt>
              </c:numCache>
            </c:numRef>
          </c:val>
        </c:ser>
        <c:ser>
          <c:idx val="1"/>
          <c:order val="1"/>
          <c:tx>
            <c:strRef>
              <c:f>Sheet1!$D$46</c:f>
              <c:strCache>
                <c:ptCount val="1"/>
                <c:pt idx="0">
                  <c:v>20년 이하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Sheet1!$E$44:$G$44</c:f>
              <c:strCache>
                <c:ptCount val="3"/>
                <c:pt idx="0">
                  <c:v>수도권</c:v>
                </c:pt>
                <c:pt idx="1">
                  <c:v>광역시</c:v>
                </c:pt>
                <c:pt idx="2">
                  <c:v>시도</c:v>
                </c:pt>
              </c:strCache>
            </c:strRef>
          </c:cat>
          <c:val>
            <c:numRef>
              <c:f>Sheet1!$E$46:$G$46</c:f>
              <c:numCache>
                <c:formatCode>_-* #,##0.0_-;\-* #,##0.0_-;_-* "-"_-;_-@_-</c:formatCode>
                <c:ptCount val="3"/>
                <c:pt idx="0">
                  <c:v>34.334944316032782</c:v>
                </c:pt>
                <c:pt idx="1">
                  <c:v>28.429487179487179</c:v>
                </c:pt>
                <c:pt idx="2">
                  <c:v>25.386055217594759</c:v>
                </c:pt>
              </c:numCache>
            </c:numRef>
          </c:val>
        </c:ser>
        <c:ser>
          <c:idx val="2"/>
          <c:order val="2"/>
          <c:tx>
            <c:strRef>
              <c:f>Sheet1!$D$47</c:f>
              <c:strCache>
                <c:ptCount val="1"/>
                <c:pt idx="0">
                  <c:v>30년 이하</c:v>
                </c:pt>
              </c:strCache>
            </c:strRef>
          </c:tx>
          <c:spPr>
            <a:solidFill>
              <a:srgbClr val="11203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Sheet1!$E$44:$G$44</c:f>
              <c:strCache>
                <c:ptCount val="3"/>
                <c:pt idx="0">
                  <c:v>수도권</c:v>
                </c:pt>
                <c:pt idx="1">
                  <c:v>광역시</c:v>
                </c:pt>
                <c:pt idx="2">
                  <c:v>시도</c:v>
                </c:pt>
              </c:strCache>
            </c:strRef>
          </c:cat>
          <c:val>
            <c:numRef>
              <c:f>Sheet1!$E$47:$G$47</c:f>
              <c:numCache>
                <c:formatCode>_-* #,##0.0_-;\-* #,##0.0_-;_-* "-"_-;_-@_-</c:formatCode>
                <c:ptCount val="3"/>
                <c:pt idx="0">
                  <c:v>27.14856062197941</c:v>
                </c:pt>
                <c:pt idx="1">
                  <c:v>28.012820512820515</c:v>
                </c:pt>
                <c:pt idx="2">
                  <c:v>24.473561066916236</c:v>
                </c:pt>
              </c:numCache>
            </c:numRef>
          </c:val>
        </c:ser>
        <c:ser>
          <c:idx val="3"/>
          <c:order val="3"/>
          <c:tx>
            <c:strRef>
              <c:f>Sheet1!$D$48</c:f>
              <c:strCache>
                <c:ptCount val="1"/>
                <c:pt idx="0">
                  <c:v>30년 초과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Sheet1!$E$44:$G$44</c:f>
              <c:strCache>
                <c:ptCount val="3"/>
                <c:pt idx="0">
                  <c:v>수도권</c:v>
                </c:pt>
                <c:pt idx="1">
                  <c:v>광역시</c:v>
                </c:pt>
                <c:pt idx="2">
                  <c:v>시도</c:v>
                </c:pt>
              </c:strCache>
            </c:strRef>
          </c:cat>
          <c:val>
            <c:numRef>
              <c:f>Sheet1!$E$48:$G$48</c:f>
              <c:numCache>
                <c:formatCode>_-* #,##0.0_-;\-* #,##0.0_-;_-* "-"_-;_-@_-</c:formatCode>
                <c:ptCount val="3"/>
                <c:pt idx="0">
                  <c:v>9.7289346501365834</c:v>
                </c:pt>
                <c:pt idx="1">
                  <c:v>20.673076923076923</c:v>
                </c:pt>
                <c:pt idx="2">
                  <c:v>23.935423490875056</c:v>
                </c:pt>
              </c:numCache>
            </c:numRef>
          </c:val>
        </c:ser>
        <c:ser>
          <c:idx val="4"/>
          <c:order val="4"/>
          <c:tx>
            <c:strRef>
              <c:f>Sheet1!$D$49</c:f>
              <c:strCache>
                <c:ptCount val="1"/>
                <c:pt idx="0">
                  <c:v>잘 모르겠음</c:v>
                </c:pt>
              </c:strCache>
            </c:strRef>
          </c:tx>
          <c:invertIfNegative val="0"/>
          <c:cat>
            <c:strRef>
              <c:f>Sheet1!$E$44:$G$44</c:f>
              <c:strCache>
                <c:ptCount val="3"/>
                <c:pt idx="0">
                  <c:v>수도권</c:v>
                </c:pt>
                <c:pt idx="1">
                  <c:v>광역시</c:v>
                </c:pt>
                <c:pt idx="2">
                  <c:v>시도</c:v>
                </c:pt>
              </c:strCache>
            </c:strRef>
          </c:cat>
          <c:val>
            <c:numRef>
              <c:f>Sheet1!$E$49:$G$49</c:f>
              <c:numCache>
                <c:formatCode>_-* #,##0.0_-;\-* #,##0.0_-;_-* "-"_-;_-@_-</c:formatCode>
                <c:ptCount val="3"/>
                <c:pt idx="0">
                  <c:v>10.149191006513973</c:v>
                </c:pt>
                <c:pt idx="1">
                  <c:v>4.9358974358974361</c:v>
                </c:pt>
                <c:pt idx="2">
                  <c:v>8.0720636406176887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9796864"/>
        <c:axId val="139798400"/>
      </c:barChart>
      <c:catAx>
        <c:axId val="139796864"/>
        <c:scaling>
          <c:orientation val="minMax"/>
        </c:scaling>
        <c:delete val="0"/>
        <c:axPos val="b"/>
        <c:majorTickMark val="out"/>
        <c:minorTickMark val="none"/>
        <c:tickLblPos val="nextTo"/>
        <c:crossAx val="139798400"/>
        <c:crosses val="autoZero"/>
        <c:auto val="1"/>
        <c:lblAlgn val="ctr"/>
        <c:lblOffset val="100"/>
        <c:noMultiLvlLbl val="0"/>
      </c:catAx>
      <c:valAx>
        <c:axId val="139798400"/>
        <c:scaling>
          <c:orientation val="minMax"/>
          <c:max val="100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39796864"/>
        <c:crosses val="autoZero"/>
        <c:crossBetween val="between"/>
        <c:majorUnit val="50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나눔고딕" panose="020D0604000000000000" pitchFamily="50" charset="-127"/>
          <a:ea typeface="나눔고딕" panose="020D0604000000000000" pitchFamily="50" charset="-127"/>
        </a:defRPr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피벗!$B$36</c:f>
              <c:strCache>
                <c:ptCount val="1"/>
                <c:pt idx="0">
                  <c:v>매우 불만족</c:v>
                </c:pt>
              </c:strCache>
            </c:strRef>
          </c:tx>
          <c:spPr>
            <a:solidFill>
              <a:srgbClr val="315CA1"/>
            </a:solidFill>
          </c:spPr>
          <c:invertIfNegative val="0"/>
          <c:cat>
            <c:strRef>
              <c:f>피벗!$C$35:$K$35</c:f>
              <c:strCache>
                <c:ptCount val="9"/>
                <c:pt idx="0">
                  <c:v>3년미만</c:v>
                </c:pt>
                <c:pt idx="1">
                  <c:v>3~5년</c:v>
                </c:pt>
                <c:pt idx="2">
                  <c:v>6~10년</c:v>
                </c:pt>
                <c:pt idx="3">
                  <c:v>11~15년</c:v>
                </c:pt>
                <c:pt idx="4">
                  <c:v>16~20년</c:v>
                </c:pt>
                <c:pt idx="5">
                  <c:v>21~25년</c:v>
                </c:pt>
                <c:pt idx="6">
                  <c:v>26~30년</c:v>
                </c:pt>
                <c:pt idx="7">
                  <c:v>30년 초과</c:v>
                </c:pt>
                <c:pt idx="8">
                  <c:v>모름</c:v>
                </c:pt>
              </c:strCache>
            </c:strRef>
          </c:cat>
          <c:val>
            <c:numRef>
              <c:f>피벗!$C$36:$K$36</c:f>
              <c:numCache>
                <c:formatCode>_-* #,##0.0_-;\-* #,##0.0_-;_-* "-"_-;_-@_-</c:formatCode>
                <c:ptCount val="9"/>
                <c:pt idx="0">
                  <c:v>0.12135922330097086</c:v>
                </c:pt>
                <c:pt idx="1">
                  <c:v>0.19065776930409914</c:v>
                </c:pt>
                <c:pt idx="2">
                  <c:v>0.3</c:v>
                </c:pt>
                <c:pt idx="3">
                  <c:v>8.845643520566121E-2</c:v>
                </c:pt>
                <c:pt idx="4">
                  <c:v>0.17319016279875304</c:v>
                </c:pt>
                <c:pt idx="5">
                  <c:v>0.44951590594744117</c:v>
                </c:pt>
                <c:pt idx="6">
                  <c:v>1.6882386043894204</c:v>
                </c:pt>
                <c:pt idx="7">
                  <c:v>4.8826886493341792</c:v>
                </c:pt>
                <c:pt idx="8">
                  <c:v>2.249923989054424</c:v>
                </c:pt>
              </c:numCache>
            </c:numRef>
          </c:val>
        </c:ser>
        <c:ser>
          <c:idx val="1"/>
          <c:order val="1"/>
          <c:tx>
            <c:strRef>
              <c:f>피벗!$B$37</c:f>
              <c:strCache>
                <c:ptCount val="1"/>
                <c:pt idx="0">
                  <c:v>약간 불만족</c:v>
                </c:pt>
              </c:strCache>
            </c:strRef>
          </c:tx>
          <c:spPr>
            <a:solidFill>
              <a:srgbClr val="112038"/>
            </a:solidFill>
          </c:spPr>
          <c:invertIfNegative val="0"/>
          <c:cat>
            <c:strRef>
              <c:f>피벗!$C$35:$K$35</c:f>
              <c:strCache>
                <c:ptCount val="9"/>
                <c:pt idx="0">
                  <c:v>3년미만</c:v>
                </c:pt>
                <c:pt idx="1">
                  <c:v>3~5년</c:v>
                </c:pt>
                <c:pt idx="2">
                  <c:v>6~10년</c:v>
                </c:pt>
                <c:pt idx="3">
                  <c:v>11~15년</c:v>
                </c:pt>
                <c:pt idx="4">
                  <c:v>16~20년</c:v>
                </c:pt>
                <c:pt idx="5">
                  <c:v>21~25년</c:v>
                </c:pt>
                <c:pt idx="6">
                  <c:v>26~30년</c:v>
                </c:pt>
                <c:pt idx="7">
                  <c:v>30년 초과</c:v>
                </c:pt>
                <c:pt idx="8">
                  <c:v>모름</c:v>
                </c:pt>
              </c:strCache>
            </c:strRef>
          </c:cat>
          <c:val>
            <c:numRef>
              <c:f>피벗!$C$37:$K$37</c:f>
              <c:numCache>
                <c:formatCode>_-* #,##0.0_-;\-* #,##0.0_-;_-* "-"_-;_-@_-</c:formatCode>
                <c:ptCount val="9"/>
                <c:pt idx="0">
                  <c:v>3.8834951456310676</c:v>
                </c:pt>
                <c:pt idx="1">
                  <c:v>4.8617731172545282</c:v>
                </c:pt>
                <c:pt idx="2">
                  <c:v>3.2</c:v>
                </c:pt>
                <c:pt idx="3">
                  <c:v>5.0420168067226889</c:v>
                </c:pt>
                <c:pt idx="4">
                  <c:v>6.5119501212331139</c:v>
                </c:pt>
                <c:pt idx="5">
                  <c:v>11.964038727524205</c:v>
                </c:pt>
                <c:pt idx="6">
                  <c:v>17.163759144625772</c:v>
                </c:pt>
                <c:pt idx="7">
                  <c:v>25.586556753329106</c:v>
                </c:pt>
                <c:pt idx="8">
                  <c:v>22.073578595317723</c:v>
                </c:pt>
              </c:numCache>
            </c:numRef>
          </c:val>
        </c:ser>
        <c:ser>
          <c:idx val="2"/>
          <c:order val="2"/>
          <c:tx>
            <c:strRef>
              <c:f>피벗!$B$38</c:f>
              <c:strCache>
                <c:ptCount val="1"/>
                <c:pt idx="0">
                  <c:v>대체로 만족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피벗!$C$35:$K$35</c:f>
              <c:strCache>
                <c:ptCount val="9"/>
                <c:pt idx="0">
                  <c:v>3년미만</c:v>
                </c:pt>
                <c:pt idx="1">
                  <c:v>3~5년</c:v>
                </c:pt>
                <c:pt idx="2">
                  <c:v>6~10년</c:v>
                </c:pt>
                <c:pt idx="3">
                  <c:v>11~15년</c:v>
                </c:pt>
                <c:pt idx="4">
                  <c:v>16~20년</c:v>
                </c:pt>
                <c:pt idx="5">
                  <c:v>21~25년</c:v>
                </c:pt>
                <c:pt idx="6">
                  <c:v>26~30년</c:v>
                </c:pt>
                <c:pt idx="7">
                  <c:v>30년 초과</c:v>
                </c:pt>
                <c:pt idx="8">
                  <c:v>모름</c:v>
                </c:pt>
              </c:strCache>
            </c:strRef>
          </c:cat>
          <c:val>
            <c:numRef>
              <c:f>피벗!$C$38:$K$38</c:f>
              <c:numCache>
                <c:formatCode>_-* #,##0.0_-;\-* #,##0.0_-;_-* "-"_-;_-@_-</c:formatCode>
                <c:ptCount val="9"/>
                <c:pt idx="0">
                  <c:v>59.466019417475721</c:v>
                </c:pt>
                <c:pt idx="1">
                  <c:v>59.675881792183027</c:v>
                </c:pt>
                <c:pt idx="2">
                  <c:v>69.699999999999989</c:v>
                </c:pt>
                <c:pt idx="3">
                  <c:v>73.639982308712959</c:v>
                </c:pt>
                <c:pt idx="4">
                  <c:v>77.658468998960856</c:v>
                </c:pt>
                <c:pt idx="5">
                  <c:v>76.452282157676336</c:v>
                </c:pt>
                <c:pt idx="6">
                  <c:v>70.287000562746201</c:v>
                </c:pt>
                <c:pt idx="7">
                  <c:v>64.235890932149658</c:v>
                </c:pt>
                <c:pt idx="8">
                  <c:v>69.838856795378533</c:v>
                </c:pt>
              </c:numCache>
            </c:numRef>
          </c:val>
        </c:ser>
        <c:ser>
          <c:idx val="3"/>
          <c:order val="3"/>
          <c:tx>
            <c:strRef>
              <c:f>피벗!$B$39</c:f>
              <c:strCache>
                <c:ptCount val="1"/>
                <c:pt idx="0">
                  <c:v>매우 만족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피벗!$C$35:$K$35</c:f>
              <c:strCache>
                <c:ptCount val="9"/>
                <c:pt idx="0">
                  <c:v>3년미만</c:v>
                </c:pt>
                <c:pt idx="1">
                  <c:v>3~5년</c:v>
                </c:pt>
                <c:pt idx="2">
                  <c:v>6~10년</c:v>
                </c:pt>
                <c:pt idx="3">
                  <c:v>11~15년</c:v>
                </c:pt>
                <c:pt idx="4">
                  <c:v>16~20년</c:v>
                </c:pt>
                <c:pt idx="5">
                  <c:v>21~25년</c:v>
                </c:pt>
                <c:pt idx="6">
                  <c:v>26~30년</c:v>
                </c:pt>
                <c:pt idx="7">
                  <c:v>30년 초과</c:v>
                </c:pt>
                <c:pt idx="8">
                  <c:v>모름</c:v>
                </c:pt>
              </c:strCache>
            </c:strRef>
          </c:cat>
          <c:val>
            <c:numRef>
              <c:f>피벗!$C$39:$K$39</c:f>
              <c:numCache>
                <c:formatCode>_-* #,##0.0_-;\-* #,##0.0_-;_-* "-"_-;_-@_-</c:formatCode>
                <c:ptCount val="9"/>
                <c:pt idx="0">
                  <c:v>36.529126213592235</c:v>
                </c:pt>
                <c:pt idx="1">
                  <c:v>35.271687321258341</c:v>
                </c:pt>
                <c:pt idx="2">
                  <c:v>26.8</c:v>
                </c:pt>
                <c:pt idx="3">
                  <c:v>21.229544449358691</c:v>
                </c:pt>
                <c:pt idx="4">
                  <c:v>15.656390717007273</c:v>
                </c:pt>
                <c:pt idx="5">
                  <c:v>11.134163208852007</c:v>
                </c:pt>
                <c:pt idx="6">
                  <c:v>10.861001688238604</c:v>
                </c:pt>
                <c:pt idx="7">
                  <c:v>5.294863665187064</c:v>
                </c:pt>
                <c:pt idx="8">
                  <c:v>5.8376406202493163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9849728"/>
        <c:axId val="139851264"/>
      </c:barChart>
      <c:catAx>
        <c:axId val="139849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39851264"/>
        <c:crosses val="autoZero"/>
        <c:auto val="1"/>
        <c:lblAlgn val="ctr"/>
        <c:lblOffset val="100"/>
        <c:noMultiLvlLbl val="0"/>
      </c:catAx>
      <c:valAx>
        <c:axId val="13985126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numFmt formatCode="#,##0.0_);[Red]\(#,##0.0\)" sourceLinked="0"/>
        <c:majorTickMark val="out"/>
        <c:minorTickMark val="none"/>
        <c:tickLblPos val="nextTo"/>
        <c:crossAx val="139849728"/>
        <c:crosses val="autoZero"/>
        <c:crossBetween val="between"/>
        <c:majorUnit val="20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나눔고딕" panose="020D0604000000000000" pitchFamily="50" charset="-127"/>
          <a:ea typeface="나눔고딕" panose="020D0604000000000000" pitchFamily="50" charset="-127"/>
        </a:defRPr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ubbleChart>
        <c:varyColors val="0"/>
        <c:ser>
          <c:idx val="0"/>
          <c:order val="0"/>
          <c:tx>
            <c:v>Group 1</c:v>
          </c:tx>
          <c:spPr>
            <a:solidFill>
              <a:schemeClr val="accent6">
                <a:tint val="48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_);[Red]\(#,##0.0\)" sourceLinked="0"/>
            <c:txPr>
              <a:bodyPr/>
              <a:lstStyle/>
              <a:p>
                <a:pPr>
                  <a:defRPr sz="700">
                    <a:latin typeface="나눔고딕" panose="020D0604000000000000" pitchFamily="50" charset="-127"/>
                    <a:ea typeface="나눔고딕" panose="020D0604000000000000" pitchFamily="50" charset="-127"/>
                  </a:defRPr>
                </a:pPr>
                <a:endParaRPr lang="ko-K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howLeaderLines val="0"/>
          </c:dLbls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Work!$D$5:$D$76</c:f>
              <c:numCache>
                <c:formatCode>General</c:formatCode>
                <c:ptCount val="72"/>
                <c:pt idx="0">
                  <c:v>0.41440552540700543</c:v>
                </c:pt>
                <c:pt idx="1">
                  <c:v>1.598421312284164</c:v>
                </c:pt>
                <c:pt idx="2">
                  <c:v>4.9333991119881597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4.2624568327577705</c:v>
                </c:pt>
                <c:pt idx="8">
                  <c:v>0.1480019733596448</c:v>
                </c:pt>
                <c:pt idx="9">
                  <c:v>1.8904197372636975</c:v>
                </c:pt>
                <c:pt idx="10">
                  <c:v>4.7741108619032362</c:v>
                </c:pt>
                <c:pt idx="11">
                  <c:v>9.3239346363345081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1.5379685998077539</c:v>
                </c:pt>
                <c:pt idx="17">
                  <c:v>#N/A</c:v>
                </c:pt>
                <c:pt idx="18">
                  <c:v>1.0482846251588309</c:v>
                </c:pt>
                <c:pt idx="19">
                  <c:v>4.9237611181702672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1.4612452350698857</c:v>
                </c:pt>
                <c:pt idx="26">
                  <c:v>#N/A</c:v>
                </c:pt>
                <c:pt idx="27">
                  <c:v>2.1579961464354529</c:v>
                </c:pt>
                <c:pt idx="28">
                  <c:v>6.2813102119460504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1.3872832369942196</c:v>
                </c:pt>
                <c:pt idx="35">
                  <c:v>#N/A</c:v>
                </c:pt>
                <c:pt idx="36">
                  <c:v>5.9177888022678955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8.2919914953933382</c:v>
                </c:pt>
                <c:pt idx="43">
                  <c:v>0.99220411055988667</c:v>
                </c:pt>
                <c:pt idx="44">
                  <c:v>#N/A</c:v>
                </c:pt>
                <c:pt idx="45">
                  <c:v>7.1669477234401349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9.9494097807757171</c:v>
                </c:pt>
                <c:pt idx="52">
                  <c:v>1.0118043844856661</c:v>
                </c:pt>
                <c:pt idx="53">
                  <c:v>#N/A</c:v>
                </c:pt>
                <c:pt idx="54">
                  <c:v>5.7553956834532372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1.9184652278177459</c:v>
                </c:pt>
                <c:pt idx="62">
                  <c:v>#N/A</c:v>
                </c:pt>
                <c:pt idx="63">
                  <c:v>4.4217687074829932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1.0204081632653061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130-46A4-B2FE-CDD9CEDBA8C8}"/>
            </c:ext>
          </c:extLst>
        </c:ser>
        <c:ser>
          <c:idx val="1"/>
          <c:order val="1"/>
          <c:tx>
            <c:v>Group 2</c:v>
          </c:tx>
          <c:spPr>
            <a:solidFill>
              <a:schemeClr val="accent6">
                <a:tint val="65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_);[Red]\(#,##0.0\)" sourceLinked="0"/>
            <c:txPr>
              <a:bodyPr/>
              <a:lstStyle/>
              <a:p>
                <a:pPr>
                  <a:defRPr sz="700">
                    <a:latin typeface="나눔고딕" panose="020D0604000000000000" pitchFamily="50" charset="-127"/>
                    <a:ea typeface="나눔고딕" panose="020D0604000000000000" pitchFamily="50" charset="-127"/>
                  </a:defRPr>
                </a:pPr>
                <a:endParaRPr lang="ko-K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howLeaderLines val="0"/>
          </c:dLbls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Work!$E$5:$E$76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10.172668968919586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17.590515860301185</c:v>
                </c:pt>
                <c:pt idx="13">
                  <c:v>#N/A</c:v>
                </c:pt>
                <c:pt idx="14">
                  <c:v>#N/A</c:v>
                </c:pt>
                <c:pt idx="15">
                  <c:v>15.636014098045498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10.76874205844981</c:v>
                </c:pt>
                <c:pt idx="21">
                  <c:v>18.869123252858959</c:v>
                </c:pt>
                <c:pt idx="22">
                  <c:v>#N/A</c:v>
                </c:pt>
                <c:pt idx="23">
                  <c:v>#N/A</c:v>
                </c:pt>
                <c:pt idx="24">
                  <c:v>14.707750952986023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13.448940269749519</c:v>
                </c:pt>
                <c:pt idx="30">
                  <c:v>19.152215799614645</c:v>
                </c:pt>
                <c:pt idx="31">
                  <c:v>#N/A</c:v>
                </c:pt>
                <c:pt idx="32">
                  <c:v>#N/A</c:v>
                </c:pt>
                <c:pt idx="33">
                  <c:v>14.759152215799615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12.048192771084338</c:v>
                </c:pt>
                <c:pt idx="38">
                  <c:v>16.22962437987243</c:v>
                </c:pt>
                <c:pt idx="39">
                  <c:v>19.347980155917789</c:v>
                </c:pt>
                <c:pt idx="40">
                  <c:v>#N/A</c:v>
                </c:pt>
                <c:pt idx="41">
                  <c:v>16.973777462792345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13.490725126475549</c:v>
                </c:pt>
                <c:pt idx="47">
                  <c:v>16.863406408094434</c:v>
                </c:pt>
                <c:pt idx="48">
                  <c:v>17.284991568296796</c:v>
                </c:pt>
                <c:pt idx="49">
                  <c:v>19.224283305227658</c:v>
                </c:pt>
                <c:pt idx="50">
                  <c:v>15.008431703204048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11.990407673860911</c:v>
                </c:pt>
                <c:pt idx="56">
                  <c:v>11.270983213429258</c:v>
                </c:pt>
                <c:pt idx="57">
                  <c:v>14.388489208633093</c:v>
                </c:pt>
                <c:pt idx="58">
                  <c:v>#N/A</c:v>
                </c:pt>
                <c:pt idx="59">
                  <c:v>#N/A</c:v>
                </c:pt>
                <c:pt idx="60">
                  <c:v>14.148681055155876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10.204081632653061</c:v>
                </c:pt>
                <c:pt idx="65">
                  <c:v>13.945578231292517</c:v>
                </c:pt>
                <c:pt idx="66">
                  <c:v>#N/A</c:v>
                </c:pt>
                <c:pt idx="67">
                  <c:v>18.027210884353742</c:v>
                </c:pt>
                <c:pt idx="68">
                  <c:v>19.387755102040817</c:v>
                </c:pt>
                <c:pt idx="69">
                  <c:v>11.564625850340136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130-46A4-B2FE-CDD9CEDBA8C8}"/>
            </c:ext>
          </c:extLst>
        </c:ser>
        <c:ser>
          <c:idx val="2"/>
          <c:order val="2"/>
          <c:tx>
            <c:v>Group 3</c:v>
          </c:tx>
          <c:spPr>
            <a:solidFill>
              <a:schemeClr val="accent6">
                <a:tint val="83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_);[Red]\(#,##0.0\)" sourceLinked="0"/>
            <c:txPr>
              <a:bodyPr/>
              <a:lstStyle/>
              <a:p>
                <a:pPr>
                  <a:defRPr sz="700">
                    <a:latin typeface="나눔고딕" panose="020D0604000000000000" pitchFamily="50" charset="-127"/>
                    <a:ea typeface="나눔고딕" panose="020D0604000000000000" pitchFamily="50" charset="-127"/>
                  </a:defRPr>
                </a:pPr>
                <a:endParaRPr lang="ko-K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howLeaderLines val="0"/>
          </c:dLbls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Work!$F$5:$F$76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20.838677849037989</c:v>
                </c:pt>
                <c:pt idx="5">
                  <c:v>29.511593487913174</c:v>
                </c:pt>
                <c:pt idx="6">
                  <c:v>28.120374938332514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23.614226209548221</c:v>
                </c:pt>
                <c:pt idx="14">
                  <c:v>25.632809996795899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23.919949174078781</c:v>
                </c:pt>
                <c:pt idx="23">
                  <c:v>24.301143583227446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21.734104046242773</c:v>
                </c:pt>
                <c:pt idx="32">
                  <c:v>21.078998073217726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20.198440822111976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20.14388489208633</c:v>
                </c:pt>
                <c:pt idx="59">
                  <c:v>20.38369304556355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21.428571428571431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130-46A4-B2FE-CDD9CEDBA8C8}"/>
            </c:ext>
          </c:extLst>
        </c:ser>
        <c:ser>
          <c:idx val="3"/>
          <c:order val="3"/>
          <c:tx>
            <c:v>Group 4</c:v>
          </c:tx>
          <c:spPr>
            <a:solidFill>
              <a:schemeClr val="accent6"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_);[Red]\(#,##0.0\)" sourceLinked="0"/>
            <c:txPr>
              <a:bodyPr/>
              <a:lstStyle/>
              <a:p>
                <a:pPr>
                  <a:defRPr sz="700">
                    <a:latin typeface="나눔고딕" panose="020D0604000000000000" pitchFamily="50" charset="-127"/>
                    <a:ea typeface="나눔고딕" panose="020D0604000000000000" pitchFamily="50" charset="-127"/>
                  </a:defRPr>
                </a:pPr>
                <a:endParaRPr lang="ko-K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1"/>
            <c:showLeaderLines val="0"/>
          </c:dLbls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Work!$G$5:$G$76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130-46A4-B2FE-CDD9CEDBA8C8}"/>
            </c:ext>
          </c:extLst>
        </c:ser>
        <c:ser>
          <c:idx val="4"/>
          <c:order val="4"/>
          <c:tx>
            <c:v>Group 5</c:v>
          </c:tx>
          <c:spPr>
            <a:solidFill>
              <a:schemeClr val="accent6">
                <a:shade val="82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Work!$H$5:$H$76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130-46A4-B2FE-CDD9CEDBA8C8}"/>
            </c:ext>
          </c:extLst>
        </c:ser>
        <c:ser>
          <c:idx val="5"/>
          <c:order val="5"/>
          <c:tx>
            <c:v>Group 6</c:v>
          </c:tx>
          <c:spPr>
            <a:solidFill>
              <a:schemeClr val="accent6">
                <a:shade val="65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Work!$I$5:$I$76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5-D130-46A4-B2FE-CDD9CEDBA8C8}"/>
            </c:ext>
          </c:extLst>
        </c:ser>
        <c:ser>
          <c:idx val="6"/>
          <c:order val="6"/>
          <c:tx>
            <c:v>Group 7</c:v>
          </c:tx>
          <c:spPr>
            <a:solidFill>
              <a:schemeClr val="accent6">
                <a:shade val="47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Work!$J$5:$J$76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6-D130-46A4-B2FE-CDD9CEDBA8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45"/>
        <c:showNegBubbles val="0"/>
        <c:axId val="141554432"/>
        <c:axId val="141555968"/>
      </c:bubbleChart>
      <c:valAx>
        <c:axId val="141554432"/>
        <c:scaling>
          <c:orientation val="minMax"/>
          <c:max val="9.5"/>
          <c:min val="0.5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1555968"/>
        <c:crosses val="autoZero"/>
        <c:crossBetween val="midCat"/>
      </c:valAx>
      <c:valAx>
        <c:axId val="141555968"/>
        <c:scaling>
          <c:orientation val="minMax"/>
          <c:max val="8.5"/>
          <c:min val="0.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15544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367517772474969E-3"/>
          <c:y val="2.520478890989288E-3"/>
          <c:w val="0.99786320827543618"/>
          <c:h val="0.99747952110901072"/>
        </c:manualLayout>
      </c:layout>
      <c:bubbleChart>
        <c:varyColors val="0"/>
        <c:ser>
          <c:idx val="0"/>
          <c:order val="0"/>
          <c:tx>
            <c:v>Group 1</c:v>
          </c:tx>
          <c:spPr>
            <a:solidFill>
              <a:schemeClr val="accent6">
                <a:tint val="46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Work!$D$5:$D$76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43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45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319-4A46-9AF0-28FC3BDA6BA3}"/>
            </c:ext>
          </c:extLst>
        </c:ser>
        <c:ser>
          <c:idx val="1"/>
          <c:order val="1"/>
          <c:tx>
            <c:v>Group 2</c:v>
          </c:tx>
          <c:spPr>
            <a:solidFill>
              <a:schemeClr val="accent6">
                <a:tint val="62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Work!$E$5:$E$76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60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91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84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319-4A46-9AF0-28FC3BDA6BA3}"/>
            </c:ext>
          </c:extLst>
        </c:ser>
        <c:ser>
          <c:idx val="2"/>
          <c:order val="2"/>
          <c:tx>
            <c:v>Group 3</c:v>
          </c:tx>
          <c:spPr>
            <a:solidFill>
              <a:schemeClr val="accent6">
                <a:tint val="77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Work!$F$5:$F$76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434</c:v>
                </c:pt>
                <c:pt idx="6">
                  <c:v>136</c:v>
                </c:pt>
                <c:pt idx="7">
                  <c:v>146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360</c:v>
                </c:pt>
                <c:pt idx="15">
                  <c:v>144</c:v>
                </c:pt>
                <c:pt idx="16">
                  <c:v>159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247</c:v>
                </c:pt>
                <c:pt idx="25">
                  <c:v>273</c:v>
                </c:pt>
                <c:pt idx="26">
                  <c:v>119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263</c:v>
                </c:pt>
                <c:pt idx="34">
                  <c:v>237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346</c:v>
                </c:pt>
                <c:pt idx="43">
                  <c:v>328</c:v>
                </c:pt>
                <c:pt idx="44">
                  <c:v>118</c:v>
                </c:pt>
                <c:pt idx="45">
                  <c:v>474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291</c:v>
                </c:pt>
                <c:pt idx="52">
                  <c:v>326</c:v>
                </c:pt>
                <c:pt idx="53">
                  <c:v>121</c:v>
                </c:pt>
                <c:pt idx="54">
                  <c:v>242</c:v>
                </c:pt>
                <c:pt idx="55">
                  <c:v>256</c:v>
                </c:pt>
                <c:pt idx="56">
                  <c:v>473</c:v>
                </c:pt>
                <c:pt idx="57">
                  <c:v>#N/A</c:v>
                </c:pt>
                <c:pt idx="58">
                  <c:v>469</c:v>
                </c:pt>
                <c:pt idx="59">
                  <c:v>360</c:v>
                </c:pt>
                <c:pt idx="60">
                  <c:v>159</c:v>
                </c:pt>
                <c:pt idx="61">
                  <c:v>187</c:v>
                </c:pt>
                <c:pt idx="62">
                  <c:v>#N/A</c:v>
                </c:pt>
                <c:pt idx="63">
                  <c:v>166</c:v>
                </c:pt>
                <c:pt idx="64">
                  <c:v>235</c:v>
                </c:pt>
                <c:pt idx="65">
                  <c:v>455</c:v>
                </c:pt>
                <c:pt idx="66">
                  <c:v>#N/A</c:v>
                </c:pt>
                <c:pt idx="67">
                  <c:v>448</c:v>
                </c:pt>
                <c:pt idx="68">
                  <c:v>319</c:v>
                </c:pt>
                <c:pt idx="69">
                  <c:v>108</c:v>
                </c:pt>
                <c:pt idx="70">
                  <c:v>126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319-4A46-9AF0-28FC3BDA6BA3}"/>
            </c:ext>
          </c:extLst>
        </c:ser>
        <c:ser>
          <c:idx val="3"/>
          <c:order val="3"/>
          <c:tx>
            <c:v>Group 4</c:v>
          </c:tx>
          <c:spPr>
            <a:solidFill>
              <a:schemeClr val="accent6">
                <a:tint val="93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Work!$G$5:$G$76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682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590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708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657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718</c:v>
                </c:pt>
                <c:pt idx="37">
                  <c:v>950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853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598</c:v>
                </c:pt>
                <c:pt idx="47">
                  <c:v>778</c:v>
                </c:pt>
                <c:pt idx="48">
                  <c:v>992</c:v>
                </c:pt>
                <c:pt idx="49">
                  <c:v>760</c:v>
                </c:pt>
                <c:pt idx="50">
                  <c:v>613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619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683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4-7319-4A46-9AF0-28FC3BDA6BA3}"/>
            </c:ext>
          </c:extLst>
        </c:ser>
        <c:ser>
          <c:idx val="4"/>
          <c:order val="4"/>
          <c:tx>
            <c:v>Group 5</c:v>
          </c:tx>
          <c:spPr>
            <a:solidFill>
              <a:schemeClr val="accent6">
                <a:shade val="92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Work!$H$5:$H$76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1862</c:v>
                </c:pt>
                <c:pt idx="3">
                  <c:v>1391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1371</c:v>
                </c:pt>
                <c:pt idx="10">
                  <c:v>1201</c:v>
                </c:pt>
                <c:pt idx="11">
                  <c:v>1202</c:v>
                </c:pt>
                <c:pt idx="12">
                  <c:v>1047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1587</c:v>
                </c:pt>
                <c:pt idx="19">
                  <c:v>1459</c:v>
                </c:pt>
                <c:pt idx="20">
                  <c:v>1731</c:v>
                </c:pt>
                <c:pt idx="21">
                  <c:v>1850</c:v>
                </c:pt>
                <c:pt idx="22">
                  <c:v>1077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1080</c:v>
                </c:pt>
                <c:pt idx="28">
                  <c:v>1189</c:v>
                </c:pt>
                <c:pt idx="29">
                  <c:v>1450</c:v>
                </c:pt>
                <c:pt idx="30">
                  <c:v>1679</c:v>
                </c:pt>
                <c:pt idx="31">
                  <c:v>1014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1257</c:v>
                </c:pt>
                <c:pt idx="39">
                  <c:v>1655</c:v>
                </c:pt>
                <c:pt idx="40">
                  <c:v>1114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5-7319-4A46-9AF0-28FC3BDA6BA3}"/>
            </c:ext>
          </c:extLst>
        </c:ser>
        <c:ser>
          <c:idx val="5"/>
          <c:order val="5"/>
          <c:tx>
            <c:v>Group 6</c:v>
          </c:tx>
          <c:spPr>
            <a:solidFill>
              <a:schemeClr val="accent6">
                <a:shade val="76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Work!$I$5:$I$76</c:f>
              <c:numCache>
                <c:formatCode>General</c:formatCode>
                <c:ptCount val="72"/>
                <c:pt idx="0">
                  <c:v>#N/A</c:v>
                </c:pt>
                <c:pt idx="1">
                  <c:v>2696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6-7319-4A46-9AF0-28FC3BDA6BA3}"/>
            </c:ext>
          </c:extLst>
        </c:ser>
        <c:ser>
          <c:idx val="6"/>
          <c:order val="6"/>
          <c:tx>
            <c:v>Group 7</c:v>
          </c:tx>
          <c:spPr>
            <a:solidFill>
              <a:schemeClr val="accent6">
                <a:shade val="61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Work!$J$5:$J$76</c:f>
              <c:numCache>
                <c:formatCode>General</c:formatCode>
                <c:ptCount val="72"/>
                <c:pt idx="0">
                  <c:v>4647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7-7319-4A46-9AF0-28FC3BDA6BA3}"/>
            </c:ext>
          </c:extLst>
        </c:ser>
        <c:ser>
          <c:idx val="7"/>
          <c:order val="7"/>
          <c:tx>
            <c:v>Group 8</c:v>
          </c:tx>
          <c:spPr>
            <a:solidFill>
              <a:schemeClr val="accent6">
                <a:shade val="45000"/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Work!$A$5:$A$76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5</c:v>
                </c:pt>
                <c:pt idx="14">
                  <c:v>6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7</c:v>
                </c:pt>
                <c:pt idx="25">
                  <c:v>8</c:v>
                </c:pt>
                <c:pt idx="26">
                  <c:v>9</c:v>
                </c:pt>
                <c:pt idx="27">
                  <c:v>1</c:v>
                </c:pt>
                <c:pt idx="28">
                  <c:v>2</c:v>
                </c:pt>
                <c:pt idx="29">
                  <c:v>3</c:v>
                </c:pt>
                <c:pt idx="30">
                  <c:v>4</c:v>
                </c:pt>
                <c:pt idx="31">
                  <c:v>5</c:v>
                </c:pt>
                <c:pt idx="32">
                  <c:v>6</c:v>
                </c:pt>
                <c:pt idx="33">
                  <c:v>7</c:v>
                </c:pt>
                <c:pt idx="34">
                  <c:v>8</c:v>
                </c:pt>
                <c:pt idx="35">
                  <c:v>9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</c:v>
                </c:pt>
                <c:pt idx="46">
                  <c:v>2</c:v>
                </c:pt>
                <c:pt idx="47">
                  <c:v>3</c:v>
                </c:pt>
                <c:pt idx="48">
                  <c:v>4</c:v>
                </c:pt>
                <c:pt idx="49">
                  <c:v>5</c:v>
                </c:pt>
                <c:pt idx="50">
                  <c:v>6</c:v>
                </c:pt>
                <c:pt idx="51">
                  <c:v>7</c:v>
                </c:pt>
                <c:pt idx="52">
                  <c:v>8</c:v>
                </c:pt>
                <c:pt idx="53">
                  <c:v>9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4</c:v>
                </c:pt>
                <c:pt idx="58">
                  <c:v>5</c:v>
                </c:pt>
                <c:pt idx="59">
                  <c:v>6</c:v>
                </c:pt>
                <c:pt idx="60">
                  <c:v>7</c:v>
                </c:pt>
                <c:pt idx="61">
                  <c:v>8</c:v>
                </c:pt>
                <c:pt idx="62">
                  <c:v>9</c:v>
                </c:pt>
                <c:pt idx="63">
                  <c:v>1</c:v>
                </c:pt>
                <c:pt idx="64">
                  <c:v>2</c:v>
                </c:pt>
                <c:pt idx="65">
                  <c:v>3</c:v>
                </c:pt>
                <c:pt idx="66">
                  <c:v>4</c:v>
                </c:pt>
                <c:pt idx="67">
                  <c:v>5</c:v>
                </c:pt>
                <c:pt idx="68">
                  <c:v>6</c:v>
                </c:pt>
                <c:pt idx="69">
                  <c:v>7</c:v>
                </c:pt>
                <c:pt idx="70">
                  <c:v>8</c:v>
                </c:pt>
                <c:pt idx="71">
                  <c:v>9</c:v>
                </c:pt>
              </c:numCache>
            </c:numRef>
          </c:xVal>
          <c:yVal>
            <c:numRef>
              <c:f>Work!$B$5:$B$76</c:f>
              <c:numCache>
                <c:formatCode>General</c:formatCode>
                <c:ptCount val="7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</c:numCache>
            </c:numRef>
          </c:yVal>
          <c:bubbleSize>
            <c:numRef>
              <c:f>Work!$K$5:$K$76</c:f>
              <c:numCache>
                <c:formatCode>General</c:formatCode>
                <c:ptCount val="72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</c:numCache>
            </c:numRef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8-7319-4A46-9AF0-28FC3BDA6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45"/>
        <c:showNegBubbles val="0"/>
        <c:axId val="141278208"/>
        <c:axId val="141361920"/>
      </c:bubbleChart>
      <c:valAx>
        <c:axId val="141278208"/>
        <c:scaling>
          <c:orientation val="minMax"/>
          <c:max val="9.5"/>
          <c:min val="0.5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1361920"/>
        <c:crosses val="autoZero"/>
        <c:crossBetween val="midCat"/>
      </c:valAx>
      <c:valAx>
        <c:axId val="141361920"/>
        <c:scaling>
          <c:orientation val="minMax"/>
          <c:max val="8.5"/>
          <c:min val="0.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12782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60088420900052E-2"/>
          <c:y val="4.7154782735491389E-2"/>
          <c:w val="0.85793587931686055"/>
          <c:h val="0.8587808166491266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전국</c:v>
                </c:pt>
              </c:strCache>
            </c:strRef>
          </c:tx>
          <c:spPr>
            <a:ln>
              <a:solidFill>
                <a:srgbClr val="11203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Sheet1!$A$2:$A$398</c:f>
              <c:strCache>
                <c:ptCount val="397"/>
                <c:pt idx="0">
                  <c:v>1986.1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1987.1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9</c:v>
                </c:pt>
                <c:pt idx="21">
                  <c:v>10</c:v>
                </c:pt>
                <c:pt idx="22">
                  <c:v>11</c:v>
                </c:pt>
                <c:pt idx="23">
                  <c:v>12</c:v>
                </c:pt>
                <c:pt idx="24">
                  <c:v>1988.1</c:v>
                </c:pt>
                <c:pt idx="25">
                  <c:v>2</c:v>
                </c:pt>
                <c:pt idx="26">
                  <c:v>3</c:v>
                </c:pt>
                <c:pt idx="27">
                  <c:v>4</c:v>
                </c:pt>
                <c:pt idx="28">
                  <c:v>5</c:v>
                </c:pt>
                <c:pt idx="29">
                  <c:v>6</c:v>
                </c:pt>
                <c:pt idx="30">
                  <c:v>7</c:v>
                </c:pt>
                <c:pt idx="31">
                  <c:v>8</c:v>
                </c:pt>
                <c:pt idx="32">
                  <c:v>9</c:v>
                </c:pt>
                <c:pt idx="33">
                  <c:v>10</c:v>
                </c:pt>
                <c:pt idx="34">
                  <c:v>11</c:v>
                </c:pt>
                <c:pt idx="35">
                  <c:v>12</c:v>
                </c:pt>
                <c:pt idx="36">
                  <c:v>1989.1</c:v>
                </c:pt>
                <c:pt idx="37">
                  <c:v>2</c:v>
                </c:pt>
                <c:pt idx="38">
                  <c:v>3</c:v>
                </c:pt>
                <c:pt idx="39">
                  <c:v>4</c:v>
                </c:pt>
                <c:pt idx="40">
                  <c:v>5</c:v>
                </c:pt>
                <c:pt idx="41">
                  <c:v>6</c:v>
                </c:pt>
                <c:pt idx="42">
                  <c:v>7</c:v>
                </c:pt>
                <c:pt idx="43">
                  <c:v>8</c:v>
                </c:pt>
                <c:pt idx="44">
                  <c:v>9</c:v>
                </c:pt>
                <c:pt idx="45">
                  <c:v>10</c:v>
                </c:pt>
                <c:pt idx="46">
                  <c:v>11</c:v>
                </c:pt>
                <c:pt idx="47">
                  <c:v>12</c:v>
                </c:pt>
                <c:pt idx="48">
                  <c:v>1990.1</c:v>
                </c:pt>
                <c:pt idx="49">
                  <c:v>2</c:v>
                </c:pt>
                <c:pt idx="50">
                  <c:v>3</c:v>
                </c:pt>
                <c:pt idx="51">
                  <c:v>4</c:v>
                </c:pt>
                <c:pt idx="52">
                  <c:v>5</c:v>
                </c:pt>
                <c:pt idx="53">
                  <c:v>6</c:v>
                </c:pt>
                <c:pt idx="54">
                  <c:v>7</c:v>
                </c:pt>
                <c:pt idx="55">
                  <c:v>8</c:v>
                </c:pt>
                <c:pt idx="56">
                  <c:v>9</c:v>
                </c:pt>
                <c:pt idx="57">
                  <c:v>10</c:v>
                </c:pt>
                <c:pt idx="58">
                  <c:v>11</c:v>
                </c:pt>
                <c:pt idx="59">
                  <c:v>12</c:v>
                </c:pt>
                <c:pt idx="60">
                  <c:v>1991.1</c:v>
                </c:pt>
                <c:pt idx="61">
                  <c:v>2</c:v>
                </c:pt>
                <c:pt idx="62">
                  <c:v>3</c:v>
                </c:pt>
                <c:pt idx="63">
                  <c:v>4</c:v>
                </c:pt>
                <c:pt idx="64">
                  <c:v>5</c:v>
                </c:pt>
                <c:pt idx="65">
                  <c:v>6</c:v>
                </c:pt>
                <c:pt idx="66">
                  <c:v>7</c:v>
                </c:pt>
                <c:pt idx="67">
                  <c:v>8</c:v>
                </c:pt>
                <c:pt idx="68">
                  <c:v>9</c:v>
                </c:pt>
                <c:pt idx="69">
                  <c:v>10</c:v>
                </c:pt>
                <c:pt idx="70">
                  <c:v>11</c:v>
                </c:pt>
                <c:pt idx="71">
                  <c:v>12</c:v>
                </c:pt>
                <c:pt idx="72">
                  <c:v>1992.1</c:v>
                </c:pt>
                <c:pt idx="73">
                  <c:v>2</c:v>
                </c:pt>
                <c:pt idx="74">
                  <c:v>3</c:v>
                </c:pt>
                <c:pt idx="75">
                  <c:v>4</c:v>
                </c:pt>
                <c:pt idx="76">
                  <c:v>5</c:v>
                </c:pt>
                <c:pt idx="77">
                  <c:v>6</c:v>
                </c:pt>
                <c:pt idx="78">
                  <c:v>7</c:v>
                </c:pt>
                <c:pt idx="79">
                  <c:v>8</c:v>
                </c:pt>
                <c:pt idx="80">
                  <c:v>9</c:v>
                </c:pt>
                <c:pt idx="81">
                  <c:v>10</c:v>
                </c:pt>
                <c:pt idx="82">
                  <c:v>11</c:v>
                </c:pt>
                <c:pt idx="83">
                  <c:v>12</c:v>
                </c:pt>
                <c:pt idx="84">
                  <c:v>1993.1</c:v>
                </c:pt>
                <c:pt idx="85">
                  <c:v>2</c:v>
                </c:pt>
                <c:pt idx="86">
                  <c:v>3</c:v>
                </c:pt>
                <c:pt idx="87">
                  <c:v>4</c:v>
                </c:pt>
                <c:pt idx="88">
                  <c:v>5</c:v>
                </c:pt>
                <c:pt idx="89">
                  <c:v>6</c:v>
                </c:pt>
                <c:pt idx="90">
                  <c:v>7</c:v>
                </c:pt>
                <c:pt idx="91">
                  <c:v>8</c:v>
                </c:pt>
                <c:pt idx="92">
                  <c:v>9</c:v>
                </c:pt>
                <c:pt idx="93">
                  <c:v>10</c:v>
                </c:pt>
                <c:pt idx="94">
                  <c:v>11</c:v>
                </c:pt>
                <c:pt idx="95">
                  <c:v>12</c:v>
                </c:pt>
                <c:pt idx="96">
                  <c:v>1994.1</c:v>
                </c:pt>
                <c:pt idx="97">
                  <c:v>2</c:v>
                </c:pt>
                <c:pt idx="98">
                  <c:v>3</c:v>
                </c:pt>
                <c:pt idx="99">
                  <c:v>4</c:v>
                </c:pt>
                <c:pt idx="100">
                  <c:v>5</c:v>
                </c:pt>
                <c:pt idx="101">
                  <c:v>6</c:v>
                </c:pt>
                <c:pt idx="102">
                  <c:v>7</c:v>
                </c:pt>
                <c:pt idx="103">
                  <c:v>8</c:v>
                </c:pt>
                <c:pt idx="104">
                  <c:v>9</c:v>
                </c:pt>
                <c:pt idx="105">
                  <c:v>10</c:v>
                </c:pt>
                <c:pt idx="106">
                  <c:v>11</c:v>
                </c:pt>
                <c:pt idx="107">
                  <c:v>12</c:v>
                </c:pt>
                <c:pt idx="108">
                  <c:v>1995.1</c:v>
                </c:pt>
                <c:pt idx="109">
                  <c:v>2</c:v>
                </c:pt>
                <c:pt idx="110">
                  <c:v>3</c:v>
                </c:pt>
                <c:pt idx="111">
                  <c:v>4</c:v>
                </c:pt>
                <c:pt idx="112">
                  <c:v>5</c:v>
                </c:pt>
                <c:pt idx="113">
                  <c:v>6</c:v>
                </c:pt>
                <c:pt idx="114">
                  <c:v>7</c:v>
                </c:pt>
                <c:pt idx="115">
                  <c:v>8</c:v>
                </c:pt>
                <c:pt idx="116">
                  <c:v>9</c:v>
                </c:pt>
                <c:pt idx="117">
                  <c:v>10</c:v>
                </c:pt>
                <c:pt idx="118">
                  <c:v>11</c:v>
                </c:pt>
                <c:pt idx="119">
                  <c:v>12</c:v>
                </c:pt>
                <c:pt idx="120">
                  <c:v>1996.1</c:v>
                </c:pt>
                <c:pt idx="121">
                  <c:v>2</c:v>
                </c:pt>
                <c:pt idx="122">
                  <c:v>3</c:v>
                </c:pt>
                <c:pt idx="123">
                  <c:v>4</c:v>
                </c:pt>
                <c:pt idx="124">
                  <c:v>5</c:v>
                </c:pt>
                <c:pt idx="125">
                  <c:v>6</c:v>
                </c:pt>
                <c:pt idx="126">
                  <c:v>7</c:v>
                </c:pt>
                <c:pt idx="127">
                  <c:v>8</c:v>
                </c:pt>
                <c:pt idx="128">
                  <c:v>9</c:v>
                </c:pt>
                <c:pt idx="129">
                  <c:v>10</c:v>
                </c:pt>
                <c:pt idx="130">
                  <c:v>11</c:v>
                </c:pt>
                <c:pt idx="131">
                  <c:v>12</c:v>
                </c:pt>
                <c:pt idx="132">
                  <c:v>1997.1</c:v>
                </c:pt>
                <c:pt idx="133">
                  <c:v>2</c:v>
                </c:pt>
                <c:pt idx="134">
                  <c:v>3</c:v>
                </c:pt>
                <c:pt idx="135">
                  <c:v>4</c:v>
                </c:pt>
                <c:pt idx="136">
                  <c:v>5</c:v>
                </c:pt>
                <c:pt idx="137">
                  <c:v>6</c:v>
                </c:pt>
                <c:pt idx="138">
                  <c:v>7</c:v>
                </c:pt>
                <c:pt idx="139">
                  <c:v>8</c:v>
                </c:pt>
                <c:pt idx="140">
                  <c:v>9</c:v>
                </c:pt>
                <c:pt idx="141">
                  <c:v>10</c:v>
                </c:pt>
                <c:pt idx="142">
                  <c:v>11</c:v>
                </c:pt>
                <c:pt idx="143">
                  <c:v>12</c:v>
                </c:pt>
                <c:pt idx="144">
                  <c:v>1998.1</c:v>
                </c:pt>
                <c:pt idx="145">
                  <c:v>2</c:v>
                </c:pt>
                <c:pt idx="146">
                  <c:v>3</c:v>
                </c:pt>
                <c:pt idx="147">
                  <c:v>4</c:v>
                </c:pt>
                <c:pt idx="148">
                  <c:v>5</c:v>
                </c:pt>
                <c:pt idx="149">
                  <c:v>6</c:v>
                </c:pt>
                <c:pt idx="150">
                  <c:v>7</c:v>
                </c:pt>
                <c:pt idx="151">
                  <c:v>8</c:v>
                </c:pt>
                <c:pt idx="152">
                  <c:v>9</c:v>
                </c:pt>
                <c:pt idx="153">
                  <c:v>10</c:v>
                </c:pt>
                <c:pt idx="154">
                  <c:v>11</c:v>
                </c:pt>
                <c:pt idx="155">
                  <c:v>12</c:v>
                </c:pt>
                <c:pt idx="156">
                  <c:v>1999.1</c:v>
                </c:pt>
                <c:pt idx="157">
                  <c:v>2</c:v>
                </c:pt>
                <c:pt idx="158">
                  <c:v>3</c:v>
                </c:pt>
                <c:pt idx="159">
                  <c:v>4</c:v>
                </c:pt>
                <c:pt idx="160">
                  <c:v>5</c:v>
                </c:pt>
                <c:pt idx="161">
                  <c:v>6</c:v>
                </c:pt>
                <c:pt idx="162">
                  <c:v>7</c:v>
                </c:pt>
                <c:pt idx="163">
                  <c:v>8</c:v>
                </c:pt>
                <c:pt idx="164">
                  <c:v>9</c:v>
                </c:pt>
                <c:pt idx="165">
                  <c:v>10</c:v>
                </c:pt>
                <c:pt idx="166">
                  <c:v>11</c:v>
                </c:pt>
                <c:pt idx="167">
                  <c:v>12</c:v>
                </c:pt>
                <c:pt idx="168">
                  <c:v>2000.1</c:v>
                </c:pt>
                <c:pt idx="169">
                  <c:v>2</c:v>
                </c:pt>
                <c:pt idx="170">
                  <c:v>3</c:v>
                </c:pt>
                <c:pt idx="171">
                  <c:v>4</c:v>
                </c:pt>
                <c:pt idx="172">
                  <c:v>5</c:v>
                </c:pt>
                <c:pt idx="173">
                  <c:v>6</c:v>
                </c:pt>
                <c:pt idx="174">
                  <c:v>7</c:v>
                </c:pt>
                <c:pt idx="175">
                  <c:v>8</c:v>
                </c:pt>
                <c:pt idx="176">
                  <c:v>9</c:v>
                </c:pt>
                <c:pt idx="177">
                  <c:v>10</c:v>
                </c:pt>
                <c:pt idx="178">
                  <c:v>11</c:v>
                </c:pt>
                <c:pt idx="179">
                  <c:v>12</c:v>
                </c:pt>
                <c:pt idx="180">
                  <c:v>2001.1</c:v>
                </c:pt>
                <c:pt idx="181">
                  <c:v>2</c:v>
                </c:pt>
                <c:pt idx="182">
                  <c:v>3</c:v>
                </c:pt>
                <c:pt idx="183">
                  <c:v>4</c:v>
                </c:pt>
                <c:pt idx="184">
                  <c:v>5</c:v>
                </c:pt>
                <c:pt idx="185">
                  <c:v>6</c:v>
                </c:pt>
                <c:pt idx="186">
                  <c:v>7</c:v>
                </c:pt>
                <c:pt idx="187">
                  <c:v>8</c:v>
                </c:pt>
                <c:pt idx="188">
                  <c:v>9</c:v>
                </c:pt>
                <c:pt idx="189">
                  <c:v>10</c:v>
                </c:pt>
                <c:pt idx="190">
                  <c:v>11</c:v>
                </c:pt>
                <c:pt idx="191">
                  <c:v>12</c:v>
                </c:pt>
                <c:pt idx="192">
                  <c:v>2002.1</c:v>
                </c:pt>
                <c:pt idx="193">
                  <c:v>2</c:v>
                </c:pt>
                <c:pt idx="194">
                  <c:v>3</c:v>
                </c:pt>
                <c:pt idx="195">
                  <c:v>4</c:v>
                </c:pt>
                <c:pt idx="196">
                  <c:v>5</c:v>
                </c:pt>
                <c:pt idx="197">
                  <c:v>6</c:v>
                </c:pt>
                <c:pt idx="198">
                  <c:v>7</c:v>
                </c:pt>
                <c:pt idx="199">
                  <c:v>8</c:v>
                </c:pt>
                <c:pt idx="200">
                  <c:v>9</c:v>
                </c:pt>
                <c:pt idx="201">
                  <c:v>10</c:v>
                </c:pt>
                <c:pt idx="202">
                  <c:v>11</c:v>
                </c:pt>
                <c:pt idx="203">
                  <c:v>12</c:v>
                </c:pt>
                <c:pt idx="204">
                  <c:v>2003.1</c:v>
                </c:pt>
                <c:pt idx="205">
                  <c:v>2</c:v>
                </c:pt>
                <c:pt idx="206">
                  <c:v>3</c:v>
                </c:pt>
                <c:pt idx="207">
                  <c:v>4</c:v>
                </c:pt>
                <c:pt idx="208">
                  <c:v>5</c:v>
                </c:pt>
                <c:pt idx="209">
                  <c:v>6</c:v>
                </c:pt>
                <c:pt idx="210">
                  <c:v>7</c:v>
                </c:pt>
                <c:pt idx="211">
                  <c:v>8</c:v>
                </c:pt>
                <c:pt idx="212">
                  <c:v>9</c:v>
                </c:pt>
                <c:pt idx="213">
                  <c:v>10</c:v>
                </c:pt>
                <c:pt idx="214">
                  <c:v>11</c:v>
                </c:pt>
                <c:pt idx="215">
                  <c:v>12</c:v>
                </c:pt>
                <c:pt idx="216">
                  <c:v>2004.1</c:v>
                </c:pt>
                <c:pt idx="217">
                  <c:v>2</c:v>
                </c:pt>
                <c:pt idx="218">
                  <c:v>3</c:v>
                </c:pt>
                <c:pt idx="219">
                  <c:v>4</c:v>
                </c:pt>
                <c:pt idx="220">
                  <c:v>5</c:v>
                </c:pt>
                <c:pt idx="221">
                  <c:v>6</c:v>
                </c:pt>
                <c:pt idx="222">
                  <c:v>7</c:v>
                </c:pt>
                <c:pt idx="223">
                  <c:v>8</c:v>
                </c:pt>
                <c:pt idx="224">
                  <c:v>9</c:v>
                </c:pt>
                <c:pt idx="225">
                  <c:v>10</c:v>
                </c:pt>
                <c:pt idx="226">
                  <c:v>11</c:v>
                </c:pt>
                <c:pt idx="227">
                  <c:v>12</c:v>
                </c:pt>
                <c:pt idx="228">
                  <c:v>2005.1</c:v>
                </c:pt>
                <c:pt idx="229">
                  <c:v>2</c:v>
                </c:pt>
                <c:pt idx="230">
                  <c:v>3</c:v>
                </c:pt>
                <c:pt idx="231">
                  <c:v>4</c:v>
                </c:pt>
                <c:pt idx="232">
                  <c:v>5</c:v>
                </c:pt>
                <c:pt idx="233">
                  <c:v>6</c:v>
                </c:pt>
                <c:pt idx="234">
                  <c:v>7</c:v>
                </c:pt>
                <c:pt idx="235">
                  <c:v>8</c:v>
                </c:pt>
                <c:pt idx="236">
                  <c:v>9</c:v>
                </c:pt>
                <c:pt idx="237">
                  <c:v>10</c:v>
                </c:pt>
                <c:pt idx="238">
                  <c:v>11</c:v>
                </c:pt>
                <c:pt idx="239">
                  <c:v>12</c:v>
                </c:pt>
                <c:pt idx="240">
                  <c:v>2006.1</c:v>
                </c:pt>
                <c:pt idx="241">
                  <c:v>2</c:v>
                </c:pt>
                <c:pt idx="242">
                  <c:v>3</c:v>
                </c:pt>
                <c:pt idx="243">
                  <c:v>4</c:v>
                </c:pt>
                <c:pt idx="244">
                  <c:v>5</c:v>
                </c:pt>
                <c:pt idx="245">
                  <c:v>6</c:v>
                </c:pt>
                <c:pt idx="246">
                  <c:v>7</c:v>
                </c:pt>
                <c:pt idx="247">
                  <c:v>8</c:v>
                </c:pt>
                <c:pt idx="248">
                  <c:v>9</c:v>
                </c:pt>
                <c:pt idx="249">
                  <c:v>10</c:v>
                </c:pt>
                <c:pt idx="250">
                  <c:v>11</c:v>
                </c:pt>
                <c:pt idx="251">
                  <c:v>12</c:v>
                </c:pt>
                <c:pt idx="252">
                  <c:v>2007.1</c:v>
                </c:pt>
                <c:pt idx="253">
                  <c:v>2</c:v>
                </c:pt>
                <c:pt idx="254">
                  <c:v>3</c:v>
                </c:pt>
                <c:pt idx="255">
                  <c:v>4</c:v>
                </c:pt>
                <c:pt idx="256">
                  <c:v>5</c:v>
                </c:pt>
                <c:pt idx="257">
                  <c:v>6</c:v>
                </c:pt>
                <c:pt idx="258">
                  <c:v>7</c:v>
                </c:pt>
                <c:pt idx="259">
                  <c:v>8</c:v>
                </c:pt>
                <c:pt idx="260">
                  <c:v>9</c:v>
                </c:pt>
                <c:pt idx="261">
                  <c:v>10</c:v>
                </c:pt>
                <c:pt idx="262">
                  <c:v>11</c:v>
                </c:pt>
                <c:pt idx="263">
                  <c:v>12</c:v>
                </c:pt>
                <c:pt idx="264">
                  <c:v>2008.1</c:v>
                </c:pt>
                <c:pt idx="265">
                  <c:v>2</c:v>
                </c:pt>
                <c:pt idx="266">
                  <c:v>3</c:v>
                </c:pt>
                <c:pt idx="267">
                  <c:v>4</c:v>
                </c:pt>
                <c:pt idx="268">
                  <c:v>5</c:v>
                </c:pt>
                <c:pt idx="269">
                  <c:v>6</c:v>
                </c:pt>
                <c:pt idx="270">
                  <c:v>7</c:v>
                </c:pt>
                <c:pt idx="271">
                  <c:v>8</c:v>
                </c:pt>
                <c:pt idx="272">
                  <c:v>9</c:v>
                </c:pt>
                <c:pt idx="273">
                  <c:v>10</c:v>
                </c:pt>
                <c:pt idx="274">
                  <c:v>11</c:v>
                </c:pt>
                <c:pt idx="275">
                  <c:v>12</c:v>
                </c:pt>
                <c:pt idx="276">
                  <c:v>2009.1</c:v>
                </c:pt>
                <c:pt idx="277">
                  <c:v>2</c:v>
                </c:pt>
                <c:pt idx="278">
                  <c:v>3</c:v>
                </c:pt>
                <c:pt idx="279">
                  <c:v>4</c:v>
                </c:pt>
                <c:pt idx="280">
                  <c:v>5</c:v>
                </c:pt>
                <c:pt idx="281">
                  <c:v>6</c:v>
                </c:pt>
                <c:pt idx="282">
                  <c:v>7</c:v>
                </c:pt>
                <c:pt idx="283">
                  <c:v>8</c:v>
                </c:pt>
                <c:pt idx="284">
                  <c:v>9</c:v>
                </c:pt>
                <c:pt idx="285">
                  <c:v>10</c:v>
                </c:pt>
                <c:pt idx="286">
                  <c:v>11</c:v>
                </c:pt>
                <c:pt idx="287">
                  <c:v>12</c:v>
                </c:pt>
                <c:pt idx="288">
                  <c:v>2010.1</c:v>
                </c:pt>
                <c:pt idx="289">
                  <c:v>2</c:v>
                </c:pt>
                <c:pt idx="290">
                  <c:v>3</c:v>
                </c:pt>
                <c:pt idx="291">
                  <c:v>4</c:v>
                </c:pt>
                <c:pt idx="292">
                  <c:v>5</c:v>
                </c:pt>
                <c:pt idx="293">
                  <c:v>6</c:v>
                </c:pt>
                <c:pt idx="294">
                  <c:v>7</c:v>
                </c:pt>
                <c:pt idx="295">
                  <c:v>8</c:v>
                </c:pt>
                <c:pt idx="296">
                  <c:v>9</c:v>
                </c:pt>
                <c:pt idx="297">
                  <c:v>10</c:v>
                </c:pt>
                <c:pt idx="298">
                  <c:v>11</c:v>
                </c:pt>
                <c:pt idx="299">
                  <c:v>12</c:v>
                </c:pt>
                <c:pt idx="300">
                  <c:v>2011.1</c:v>
                </c:pt>
                <c:pt idx="301">
                  <c:v>2</c:v>
                </c:pt>
                <c:pt idx="302">
                  <c:v>3</c:v>
                </c:pt>
                <c:pt idx="303">
                  <c:v>4</c:v>
                </c:pt>
                <c:pt idx="304">
                  <c:v>5</c:v>
                </c:pt>
                <c:pt idx="305">
                  <c:v>6</c:v>
                </c:pt>
                <c:pt idx="306">
                  <c:v>7</c:v>
                </c:pt>
                <c:pt idx="307">
                  <c:v>8</c:v>
                </c:pt>
                <c:pt idx="308">
                  <c:v>9</c:v>
                </c:pt>
                <c:pt idx="309">
                  <c:v>10</c:v>
                </c:pt>
                <c:pt idx="310">
                  <c:v>11</c:v>
                </c:pt>
                <c:pt idx="311">
                  <c:v>12</c:v>
                </c:pt>
                <c:pt idx="312">
                  <c:v>2012.1</c:v>
                </c:pt>
                <c:pt idx="313">
                  <c:v>2</c:v>
                </c:pt>
                <c:pt idx="314">
                  <c:v>3</c:v>
                </c:pt>
                <c:pt idx="315">
                  <c:v>4</c:v>
                </c:pt>
                <c:pt idx="316">
                  <c:v>5</c:v>
                </c:pt>
                <c:pt idx="317">
                  <c:v>6</c:v>
                </c:pt>
                <c:pt idx="318">
                  <c:v>7</c:v>
                </c:pt>
                <c:pt idx="319">
                  <c:v>8</c:v>
                </c:pt>
                <c:pt idx="320">
                  <c:v>9</c:v>
                </c:pt>
                <c:pt idx="321">
                  <c:v>10</c:v>
                </c:pt>
                <c:pt idx="322">
                  <c:v>11</c:v>
                </c:pt>
                <c:pt idx="323">
                  <c:v>12</c:v>
                </c:pt>
                <c:pt idx="324">
                  <c:v>2013.1</c:v>
                </c:pt>
                <c:pt idx="325">
                  <c:v>2</c:v>
                </c:pt>
                <c:pt idx="326">
                  <c:v>3</c:v>
                </c:pt>
                <c:pt idx="327">
                  <c:v>4</c:v>
                </c:pt>
                <c:pt idx="328">
                  <c:v>5</c:v>
                </c:pt>
                <c:pt idx="329">
                  <c:v>6</c:v>
                </c:pt>
                <c:pt idx="330">
                  <c:v>7</c:v>
                </c:pt>
                <c:pt idx="331">
                  <c:v>8</c:v>
                </c:pt>
                <c:pt idx="332">
                  <c:v>9</c:v>
                </c:pt>
                <c:pt idx="333">
                  <c:v>10</c:v>
                </c:pt>
                <c:pt idx="334">
                  <c:v>11</c:v>
                </c:pt>
                <c:pt idx="335">
                  <c:v>12</c:v>
                </c:pt>
                <c:pt idx="336">
                  <c:v>2014.1</c:v>
                </c:pt>
                <c:pt idx="337">
                  <c:v>2</c:v>
                </c:pt>
                <c:pt idx="338">
                  <c:v>3</c:v>
                </c:pt>
                <c:pt idx="339">
                  <c:v>4</c:v>
                </c:pt>
                <c:pt idx="340">
                  <c:v>5</c:v>
                </c:pt>
                <c:pt idx="341">
                  <c:v>6</c:v>
                </c:pt>
                <c:pt idx="342">
                  <c:v>7</c:v>
                </c:pt>
                <c:pt idx="343">
                  <c:v>8</c:v>
                </c:pt>
                <c:pt idx="344">
                  <c:v>9</c:v>
                </c:pt>
                <c:pt idx="345">
                  <c:v>10</c:v>
                </c:pt>
                <c:pt idx="346">
                  <c:v>11</c:v>
                </c:pt>
                <c:pt idx="347">
                  <c:v>12</c:v>
                </c:pt>
                <c:pt idx="348">
                  <c:v>2015.1</c:v>
                </c:pt>
                <c:pt idx="349">
                  <c:v>2</c:v>
                </c:pt>
                <c:pt idx="350">
                  <c:v>3</c:v>
                </c:pt>
                <c:pt idx="351">
                  <c:v>4</c:v>
                </c:pt>
                <c:pt idx="352">
                  <c:v>5</c:v>
                </c:pt>
                <c:pt idx="353">
                  <c:v>6</c:v>
                </c:pt>
                <c:pt idx="354">
                  <c:v>7</c:v>
                </c:pt>
                <c:pt idx="355">
                  <c:v>8</c:v>
                </c:pt>
                <c:pt idx="356">
                  <c:v>9</c:v>
                </c:pt>
                <c:pt idx="357">
                  <c:v>10</c:v>
                </c:pt>
                <c:pt idx="358">
                  <c:v>11</c:v>
                </c:pt>
                <c:pt idx="359">
                  <c:v>12</c:v>
                </c:pt>
                <c:pt idx="360">
                  <c:v>2016.1</c:v>
                </c:pt>
                <c:pt idx="361">
                  <c:v>2</c:v>
                </c:pt>
                <c:pt idx="362">
                  <c:v>3</c:v>
                </c:pt>
                <c:pt idx="363">
                  <c:v>4</c:v>
                </c:pt>
                <c:pt idx="364">
                  <c:v>5</c:v>
                </c:pt>
                <c:pt idx="365">
                  <c:v>6</c:v>
                </c:pt>
                <c:pt idx="366">
                  <c:v>7</c:v>
                </c:pt>
                <c:pt idx="367">
                  <c:v>8</c:v>
                </c:pt>
                <c:pt idx="368">
                  <c:v>9</c:v>
                </c:pt>
                <c:pt idx="369">
                  <c:v>10</c:v>
                </c:pt>
                <c:pt idx="370">
                  <c:v>11</c:v>
                </c:pt>
                <c:pt idx="371">
                  <c:v>12</c:v>
                </c:pt>
                <c:pt idx="372">
                  <c:v>2017.1</c:v>
                </c:pt>
                <c:pt idx="373">
                  <c:v>2</c:v>
                </c:pt>
                <c:pt idx="374">
                  <c:v>3</c:v>
                </c:pt>
                <c:pt idx="375">
                  <c:v>4</c:v>
                </c:pt>
                <c:pt idx="376">
                  <c:v>5</c:v>
                </c:pt>
                <c:pt idx="377">
                  <c:v>6</c:v>
                </c:pt>
                <c:pt idx="378">
                  <c:v>7</c:v>
                </c:pt>
                <c:pt idx="379">
                  <c:v>8</c:v>
                </c:pt>
                <c:pt idx="380">
                  <c:v>9</c:v>
                </c:pt>
                <c:pt idx="381">
                  <c:v>10</c:v>
                </c:pt>
                <c:pt idx="382">
                  <c:v>11</c:v>
                </c:pt>
                <c:pt idx="383">
                  <c:v>12</c:v>
                </c:pt>
                <c:pt idx="384">
                  <c:v>2018.1</c:v>
                </c:pt>
                <c:pt idx="385">
                  <c:v>2</c:v>
                </c:pt>
                <c:pt idx="386">
                  <c:v>3</c:v>
                </c:pt>
                <c:pt idx="387">
                  <c:v>4</c:v>
                </c:pt>
                <c:pt idx="388">
                  <c:v>5</c:v>
                </c:pt>
                <c:pt idx="389">
                  <c:v>6</c:v>
                </c:pt>
                <c:pt idx="390">
                  <c:v>7</c:v>
                </c:pt>
                <c:pt idx="391">
                  <c:v>8</c:v>
                </c:pt>
                <c:pt idx="392">
                  <c:v>9</c:v>
                </c:pt>
                <c:pt idx="393">
                  <c:v>10</c:v>
                </c:pt>
                <c:pt idx="394">
                  <c:v>11</c:v>
                </c:pt>
                <c:pt idx="395">
                  <c:v>12</c:v>
                </c:pt>
                <c:pt idx="396">
                  <c:v>2019.1</c:v>
                </c:pt>
              </c:strCache>
            </c:strRef>
          </c:cat>
          <c:val>
            <c:numRef>
              <c:f>Sheet1!$B$2:$B$398</c:f>
              <c:numCache>
                <c:formatCode>0.0</c:formatCode>
                <c:ptCount val="397"/>
                <c:pt idx="0">
                  <c:v>20.973142690293816</c:v>
                </c:pt>
                <c:pt idx="1">
                  <c:v>20.973142690293816</c:v>
                </c:pt>
                <c:pt idx="2">
                  <c:v>20.934518118120174</c:v>
                </c:pt>
                <c:pt idx="3">
                  <c:v>20.818644401599204</c:v>
                </c:pt>
                <c:pt idx="4">
                  <c:v>20.6641461129046</c:v>
                </c:pt>
                <c:pt idx="5">
                  <c:v>20.548272396383638</c:v>
                </c:pt>
                <c:pt idx="6">
                  <c:v>20.432398679862676</c:v>
                </c:pt>
                <c:pt idx="7">
                  <c:v>20.393774107689026</c:v>
                </c:pt>
                <c:pt idx="8">
                  <c:v>20.432398679862679</c:v>
                </c:pt>
                <c:pt idx="9">
                  <c:v>20.432398679862679</c:v>
                </c:pt>
                <c:pt idx="10">
                  <c:v>20.239275818994418</c:v>
                </c:pt>
                <c:pt idx="11">
                  <c:v>20.0847775302998</c:v>
                </c:pt>
                <c:pt idx="12">
                  <c:v>20.046152958126143</c:v>
                </c:pt>
                <c:pt idx="13">
                  <c:v>19.968903813778841</c:v>
                </c:pt>
                <c:pt idx="14">
                  <c:v>19.968903813778841</c:v>
                </c:pt>
                <c:pt idx="15">
                  <c:v>19.968903813778841</c:v>
                </c:pt>
                <c:pt idx="16">
                  <c:v>20.007528385952487</c:v>
                </c:pt>
                <c:pt idx="17">
                  <c:v>20.007528385952487</c:v>
                </c:pt>
                <c:pt idx="18">
                  <c:v>20.084777530299803</c:v>
                </c:pt>
                <c:pt idx="19">
                  <c:v>20.200651246820758</c:v>
                </c:pt>
                <c:pt idx="20">
                  <c:v>21.050391834641147</c:v>
                </c:pt>
                <c:pt idx="21">
                  <c:v>21.552511272898638</c:v>
                </c:pt>
                <c:pt idx="22">
                  <c:v>21.900132422461521</c:v>
                </c:pt>
                <c:pt idx="23">
                  <c:v>21.977381566808827</c:v>
                </c:pt>
                <c:pt idx="24">
                  <c:v>22.440876432892658</c:v>
                </c:pt>
                <c:pt idx="25">
                  <c:v>23.174743304192074</c:v>
                </c:pt>
                <c:pt idx="26">
                  <c:v>23.86998560331784</c:v>
                </c:pt>
                <c:pt idx="27">
                  <c:v>24.372105041575338</c:v>
                </c:pt>
                <c:pt idx="28">
                  <c:v>24.87422447983284</c:v>
                </c:pt>
                <c:pt idx="29">
                  <c:v>25.1445964850484</c:v>
                </c:pt>
                <c:pt idx="30">
                  <c:v>25.80121421200052</c:v>
                </c:pt>
                <c:pt idx="31">
                  <c:v>26.728203944168207</c:v>
                </c:pt>
                <c:pt idx="32">
                  <c:v>26.535081083299932</c:v>
                </c:pt>
                <c:pt idx="33">
                  <c:v>26.457831938952626</c:v>
                </c:pt>
                <c:pt idx="34">
                  <c:v>26.11021078938974</c:v>
                </c:pt>
                <c:pt idx="35">
                  <c:v>26.380582794605317</c:v>
                </c:pt>
                <c:pt idx="36">
                  <c:v>27.07582509373108</c:v>
                </c:pt>
                <c:pt idx="37">
                  <c:v>28.504934264156255</c:v>
                </c:pt>
                <c:pt idx="38">
                  <c:v>29.547797712844904</c:v>
                </c:pt>
                <c:pt idx="39">
                  <c:v>31.363152605006619</c:v>
                </c:pt>
                <c:pt idx="40">
                  <c:v>31.672149182395842</c:v>
                </c:pt>
                <c:pt idx="41">
                  <c:v>31.55627546587489</c:v>
                </c:pt>
                <c:pt idx="42">
                  <c:v>31.247278888485656</c:v>
                </c:pt>
                <c:pt idx="43">
                  <c:v>31.20865431631201</c:v>
                </c:pt>
                <c:pt idx="44">
                  <c:v>31.170029744138354</c:v>
                </c:pt>
                <c:pt idx="45">
                  <c:v>31.440401749353921</c:v>
                </c:pt>
                <c:pt idx="46">
                  <c:v>31.594900038048539</c:v>
                </c:pt>
                <c:pt idx="47">
                  <c:v>31.710773754569502</c:v>
                </c:pt>
                <c:pt idx="48">
                  <c:v>32.174268620653336</c:v>
                </c:pt>
                <c:pt idx="49">
                  <c:v>33.757876079773133</c:v>
                </c:pt>
                <c:pt idx="50">
                  <c:v>34.916613244982727</c:v>
                </c:pt>
                <c:pt idx="51">
                  <c:v>36.577469848449816</c:v>
                </c:pt>
                <c:pt idx="52">
                  <c:v>37.234087575401944</c:v>
                </c:pt>
                <c:pt idx="53">
                  <c:v>37.620333297138501</c:v>
                </c:pt>
                <c:pt idx="54">
                  <c:v>37.852080730180404</c:v>
                </c:pt>
                <c:pt idx="55">
                  <c:v>38.470073884958836</c:v>
                </c:pt>
                <c:pt idx="56">
                  <c:v>39.783309338863063</c:v>
                </c:pt>
                <c:pt idx="57">
                  <c:v>40.710299071030768</c:v>
                </c:pt>
                <c:pt idx="58">
                  <c:v>41.67591337537209</c:v>
                </c:pt>
                <c:pt idx="59">
                  <c:v>41.946285380587646</c:v>
                </c:pt>
                <c:pt idx="60">
                  <c:v>42.409780246671502</c:v>
                </c:pt>
                <c:pt idx="61">
                  <c:v>43.105022545797276</c:v>
                </c:pt>
                <c:pt idx="62">
                  <c:v>44.109261422312258</c:v>
                </c:pt>
                <c:pt idx="63">
                  <c:v>45.499746020563776</c:v>
                </c:pt>
                <c:pt idx="64">
                  <c:v>45.422496876216471</c:v>
                </c:pt>
                <c:pt idx="65">
                  <c:v>44.959002010132636</c:v>
                </c:pt>
                <c:pt idx="66">
                  <c:v>44.650005432743399</c:v>
                </c:pt>
                <c:pt idx="67">
                  <c:v>44.341008855354168</c:v>
                </c:pt>
                <c:pt idx="68">
                  <c:v>43.954763133617647</c:v>
                </c:pt>
                <c:pt idx="69">
                  <c:v>43.414019123186499</c:v>
                </c:pt>
                <c:pt idx="70">
                  <c:v>42.178032813629571</c:v>
                </c:pt>
                <c:pt idx="71">
                  <c:v>41.173793937114581</c:v>
                </c:pt>
                <c:pt idx="72">
                  <c:v>40.942046504072664</c:v>
                </c:pt>
                <c:pt idx="73">
                  <c:v>40.864797359725358</c:v>
                </c:pt>
                <c:pt idx="74">
                  <c:v>40.710299071030761</c:v>
                </c:pt>
                <c:pt idx="75">
                  <c:v>40.439927065815176</c:v>
                </c:pt>
                <c:pt idx="76">
                  <c:v>39.899183055384015</c:v>
                </c:pt>
                <c:pt idx="77">
                  <c:v>39.242565328431922</c:v>
                </c:pt>
                <c:pt idx="78">
                  <c:v>38.972193323216338</c:v>
                </c:pt>
                <c:pt idx="79">
                  <c:v>39.242565328431922</c:v>
                </c:pt>
                <c:pt idx="80">
                  <c:v>39.744684766689417</c:v>
                </c:pt>
                <c:pt idx="81">
                  <c:v>39.667435622342126</c:v>
                </c:pt>
                <c:pt idx="82">
                  <c:v>39.435688189300173</c:v>
                </c:pt>
                <c:pt idx="83">
                  <c:v>39.126691611910957</c:v>
                </c:pt>
                <c:pt idx="84">
                  <c:v>39.088067039737304</c:v>
                </c:pt>
                <c:pt idx="85">
                  <c:v>39.397063617126541</c:v>
                </c:pt>
                <c:pt idx="86">
                  <c:v>39.43568818930018</c:v>
                </c:pt>
                <c:pt idx="87">
                  <c:v>39.20394075625827</c:v>
                </c:pt>
                <c:pt idx="88">
                  <c:v>38.972193323216352</c:v>
                </c:pt>
                <c:pt idx="89">
                  <c:v>38.663196745827108</c:v>
                </c:pt>
                <c:pt idx="90">
                  <c:v>38.470073884958843</c:v>
                </c:pt>
                <c:pt idx="91">
                  <c:v>38.354200168437892</c:v>
                </c:pt>
                <c:pt idx="92">
                  <c:v>38.276951024090586</c:v>
                </c:pt>
                <c:pt idx="93">
                  <c:v>38.238326451916926</c:v>
                </c:pt>
                <c:pt idx="94">
                  <c:v>38.19970187974328</c:v>
                </c:pt>
                <c:pt idx="95">
                  <c:v>38.083828163222321</c:v>
                </c:pt>
                <c:pt idx="96">
                  <c:v>38.122452735395981</c:v>
                </c:pt>
                <c:pt idx="97">
                  <c:v>38.238326451916933</c:v>
                </c:pt>
                <c:pt idx="98">
                  <c:v>38.276951024090586</c:v>
                </c:pt>
                <c:pt idx="99">
                  <c:v>38.238326451916933</c:v>
                </c:pt>
                <c:pt idx="100">
                  <c:v>38.199701879743287</c:v>
                </c:pt>
                <c:pt idx="101">
                  <c:v>38.199701879743287</c:v>
                </c:pt>
                <c:pt idx="102">
                  <c:v>38.16107730756962</c:v>
                </c:pt>
                <c:pt idx="103">
                  <c:v>38.199701879743287</c:v>
                </c:pt>
                <c:pt idx="104">
                  <c:v>38.354200168437892</c:v>
                </c:pt>
                <c:pt idx="105">
                  <c:v>38.431449312785212</c:v>
                </c:pt>
                <c:pt idx="106">
                  <c:v>38.354200168437892</c:v>
                </c:pt>
                <c:pt idx="107">
                  <c:v>38.354200168437892</c:v>
                </c:pt>
                <c:pt idx="108">
                  <c:v>38.354200168437892</c:v>
                </c:pt>
                <c:pt idx="109">
                  <c:v>38.431449312785205</c:v>
                </c:pt>
                <c:pt idx="110">
                  <c:v>38.50869845713251</c:v>
                </c:pt>
                <c:pt idx="111">
                  <c:v>38.585947601479823</c:v>
                </c:pt>
                <c:pt idx="112">
                  <c:v>38.547323029306156</c:v>
                </c:pt>
                <c:pt idx="113">
                  <c:v>38.547323029306156</c:v>
                </c:pt>
                <c:pt idx="114">
                  <c:v>38.50869845713251</c:v>
                </c:pt>
                <c:pt idx="115">
                  <c:v>38.547323029306156</c:v>
                </c:pt>
                <c:pt idx="116">
                  <c:v>38.663196745827108</c:v>
                </c:pt>
                <c:pt idx="117">
                  <c:v>38.663196745827108</c:v>
                </c:pt>
                <c:pt idx="118">
                  <c:v>38.62457217365349</c:v>
                </c:pt>
                <c:pt idx="119">
                  <c:v>38.62457217365349</c:v>
                </c:pt>
                <c:pt idx="120">
                  <c:v>38.740445890174435</c:v>
                </c:pt>
                <c:pt idx="121">
                  <c:v>38.894944178869046</c:v>
                </c:pt>
                <c:pt idx="122">
                  <c:v>39.088067039737311</c:v>
                </c:pt>
                <c:pt idx="123">
                  <c:v>39.126691611910964</c:v>
                </c:pt>
                <c:pt idx="124">
                  <c:v>39.126691611910964</c:v>
                </c:pt>
                <c:pt idx="125">
                  <c:v>39.088067039737311</c:v>
                </c:pt>
                <c:pt idx="126">
                  <c:v>39.088067039737311</c:v>
                </c:pt>
                <c:pt idx="127">
                  <c:v>39.20394075625827</c:v>
                </c:pt>
                <c:pt idx="128">
                  <c:v>39.512937333647507</c:v>
                </c:pt>
                <c:pt idx="129">
                  <c:v>39.66743562234214</c:v>
                </c:pt>
                <c:pt idx="130">
                  <c:v>39.783309338863077</c:v>
                </c:pt>
                <c:pt idx="131">
                  <c:v>39.976432199731356</c:v>
                </c:pt>
                <c:pt idx="132">
                  <c:v>40.787548215378074</c:v>
                </c:pt>
                <c:pt idx="133">
                  <c:v>41.521415086677479</c:v>
                </c:pt>
                <c:pt idx="134">
                  <c:v>41.753162519719403</c:v>
                </c:pt>
                <c:pt idx="135">
                  <c:v>41.791787091893049</c:v>
                </c:pt>
                <c:pt idx="136">
                  <c:v>41.791787091893049</c:v>
                </c:pt>
                <c:pt idx="137">
                  <c:v>41.753162519719396</c:v>
                </c:pt>
                <c:pt idx="138">
                  <c:v>41.791787091893042</c:v>
                </c:pt>
                <c:pt idx="139">
                  <c:v>41.946285380587639</c:v>
                </c:pt>
                <c:pt idx="140">
                  <c:v>42.178032813629571</c:v>
                </c:pt>
                <c:pt idx="141">
                  <c:v>42.216657385803217</c:v>
                </c:pt>
                <c:pt idx="142">
                  <c:v>42.100783669282279</c:v>
                </c:pt>
                <c:pt idx="143">
                  <c:v>41.869036236240348</c:v>
                </c:pt>
                <c:pt idx="144">
                  <c:v>41.482790514503805</c:v>
                </c:pt>
                <c:pt idx="145">
                  <c:v>40.671674498857101</c:v>
                </c:pt>
                <c:pt idx="146">
                  <c:v>39.512937333647486</c:v>
                </c:pt>
                <c:pt idx="147">
                  <c:v>38.276951024090572</c:v>
                </c:pt>
                <c:pt idx="148">
                  <c:v>37.118213858880956</c:v>
                </c:pt>
                <c:pt idx="149">
                  <c:v>36.577469848449809</c:v>
                </c:pt>
                <c:pt idx="150">
                  <c:v>36.461596131928857</c:v>
                </c:pt>
                <c:pt idx="151">
                  <c:v>36.616094420623476</c:v>
                </c:pt>
                <c:pt idx="152">
                  <c:v>36.307097843234246</c:v>
                </c:pt>
                <c:pt idx="153">
                  <c:v>35.998101265845023</c:v>
                </c:pt>
                <c:pt idx="154">
                  <c:v>35.843602977150411</c:v>
                </c:pt>
                <c:pt idx="155">
                  <c:v>36.191224126713294</c:v>
                </c:pt>
                <c:pt idx="156">
                  <c:v>37.002340142360012</c:v>
                </c:pt>
                <c:pt idx="157">
                  <c:v>37.311336719749221</c:v>
                </c:pt>
                <c:pt idx="158">
                  <c:v>37.62033329713848</c:v>
                </c:pt>
                <c:pt idx="159">
                  <c:v>37.774831585833056</c:v>
                </c:pt>
                <c:pt idx="160">
                  <c:v>37.967954446701327</c:v>
                </c:pt>
                <c:pt idx="161">
                  <c:v>38.199701879743259</c:v>
                </c:pt>
                <c:pt idx="162">
                  <c:v>38.431449312785183</c:v>
                </c:pt>
                <c:pt idx="163">
                  <c:v>38.894944178869018</c:v>
                </c:pt>
                <c:pt idx="164">
                  <c:v>39.358439044952867</c:v>
                </c:pt>
                <c:pt idx="165">
                  <c:v>39.435688189300159</c:v>
                </c:pt>
                <c:pt idx="166">
                  <c:v>39.319814472779214</c:v>
                </c:pt>
                <c:pt idx="167">
                  <c:v>39.281189900605554</c:v>
                </c:pt>
                <c:pt idx="168">
                  <c:v>39.474312761473826</c:v>
                </c:pt>
                <c:pt idx="169">
                  <c:v>39.783309338863049</c:v>
                </c:pt>
                <c:pt idx="170">
                  <c:v>40.015056771904959</c:v>
                </c:pt>
                <c:pt idx="171">
                  <c:v>40.092305916252272</c:v>
                </c:pt>
                <c:pt idx="172">
                  <c:v>40.015056771904952</c:v>
                </c:pt>
                <c:pt idx="173">
                  <c:v>39.937807627557667</c:v>
                </c:pt>
                <c:pt idx="174">
                  <c:v>39.97643219973132</c:v>
                </c:pt>
                <c:pt idx="175">
                  <c:v>40.053681344078619</c:v>
                </c:pt>
                <c:pt idx="176">
                  <c:v>40.246804204946898</c:v>
                </c:pt>
                <c:pt idx="177">
                  <c:v>40.324053349294218</c:v>
                </c:pt>
                <c:pt idx="178">
                  <c:v>40.169555060599592</c:v>
                </c:pt>
                <c:pt idx="179">
                  <c:v>39.821933911036695</c:v>
                </c:pt>
                <c:pt idx="180">
                  <c:v>39.860558483210362</c:v>
                </c:pt>
                <c:pt idx="181">
                  <c:v>40.092305916252279</c:v>
                </c:pt>
                <c:pt idx="182">
                  <c:v>40.439927065815169</c:v>
                </c:pt>
                <c:pt idx="183">
                  <c:v>40.826172787551677</c:v>
                </c:pt>
                <c:pt idx="184">
                  <c:v>41.251043081461866</c:v>
                </c:pt>
                <c:pt idx="185">
                  <c:v>41.791787091893028</c:v>
                </c:pt>
                <c:pt idx="186">
                  <c:v>42.5642785353661</c:v>
                </c:pt>
                <c:pt idx="187">
                  <c:v>43.684391128402041</c:v>
                </c:pt>
                <c:pt idx="188">
                  <c:v>44.572756288396079</c:v>
                </c:pt>
                <c:pt idx="189">
                  <c:v>44.84312829361167</c:v>
                </c:pt>
                <c:pt idx="190">
                  <c:v>45.074875726653573</c:v>
                </c:pt>
                <c:pt idx="191">
                  <c:v>45.615619737084721</c:v>
                </c:pt>
                <c:pt idx="192">
                  <c:v>47.469599201420117</c:v>
                </c:pt>
                <c:pt idx="193">
                  <c:v>49.130455804887198</c:v>
                </c:pt>
                <c:pt idx="194">
                  <c:v>50.636814119659689</c:v>
                </c:pt>
                <c:pt idx="195">
                  <c:v>51.100308985743531</c:v>
                </c:pt>
                <c:pt idx="196">
                  <c:v>51.332056418785449</c:v>
                </c:pt>
                <c:pt idx="197">
                  <c:v>51.641052996174665</c:v>
                </c:pt>
                <c:pt idx="198">
                  <c:v>52.374919867474119</c:v>
                </c:pt>
                <c:pt idx="199">
                  <c:v>53.610906177031026</c:v>
                </c:pt>
                <c:pt idx="200">
                  <c:v>55.464885641366386</c:v>
                </c:pt>
                <c:pt idx="201">
                  <c:v>55.773882218755588</c:v>
                </c:pt>
                <c:pt idx="202">
                  <c:v>55.773882218755588</c:v>
                </c:pt>
                <c:pt idx="203">
                  <c:v>56.005629651797513</c:v>
                </c:pt>
                <c:pt idx="204">
                  <c:v>55.928380507450207</c:v>
                </c:pt>
                <c:pt idx="205">
                  <c:v>56.31462622918675</c:v>
                </c:pt>
                <c:pt idx="206">
                  <c:v>56.739496523096939</c:v>
                </c:pt>
                <c:pt idx="207">
                  <c:v>57.396114250049052</c:v>
                </c:pt>
                <c:pt idx="208">
                  <c:v>58.709349703953272</c:v>
                </c:pt>
                <c:pt idx="209">
                  <c:v>59.404592003079031</c:v>
                </c:pt>
                <c:pt idx="210">
                  <c:v>59.633203273320845</c:v>
                </c:pt>
                <c:pt idx="211">
                  <c:v>59.997845369342912</c:v>
                </c:pt>
                <c:pt idx="212">
                  <c:v>60.813614584384645</c:v>
                </c:pt>
                <c:pt idx="213">
                  <c:v>61.844873384660794</c:v>
                </c:pt>
                <c:pt idx="214">
                  <c:v>61.763433246477362</c:v>
                </c:pt>
                <c:pt idx="215">
                  <c:v>61.363427621228169</c:v>
                </c:pt>
                <c:pt idx="216">
                  <c:v>61.240123897838082</c:v>
                </c:pt>
                <c:pt idx="217">
                  <c:v>61.456339746096255</c:v>
                </c:pt>
                <c:pt idx="218">
                  <c:v>61.698217266153435</c:v>
                </c:pt>
                <c:pt idx="219">
                  <c:v>61.942074615262712</c:v>
                </c:pt>
                <c:pt idx="220">
                  <c:v>62.010503893747988</c:v>
                </c:pt>
                <c:pt idx="221">
                  <c:v>61.949470528098878</c:v>
                </c:pt>
                <c:pt idx="222">
                  <c:v>61.837118420100509</c:v>
                </c:pt>
                <c:pt idx="223">
                  <c:v>61.647294762501474</c:v>
                </c:pt>
                <c:pt idx="224">
                  <c:v>61.555791766846667</c:v>
                </c:pt>
                <c:pt idx="225">
                  <c:v>61.474003744390139</c:v>
                </c:pt>
                <c:pt idx="226">
                  <c:v>61.23645659534558</c:v>
                </c:pt>
                <c:pt idx="227">
                  <c:v>61.00662385590249</c:v>
                </c:pt>
                <c:pt idx="228">
                  <c:v>60.843350539072055</c:v>
                </c:pt>
                <c:pt idx="229">
                  <c:v>61.172592566954407</c:v>
                </c:pt>
                <c:pt idx="230">
                  <c:v>61.527274289284087</c:v>
                </c:pt>
                <c:pt idx="231">
                  <c:v>62.011916458190669</c:v>
                </c:pt>
                <c:pt idx="232">
                  <c:v>62.505070145845735</c:v>
                </c:pt>
                <c:pt idx="233">
                  <c:v>63.2614250508569</c:v>
                </c:pt>
                <c:pt idx="234">
                  <c:v>63.954300413834474</c:v>
                </c:pt>
                <c:pt idx="235">
                  <c:v>64.24360102778904</c:v>
                </c:pt>
                <c:pt idx="236">
                  <c:v>64.38655057396781</c:v>
                </c:pt>
                <c:pt idx="237">
                  <c:v>64.385439497092435</c:v>
                </c:pt>
                <c:pt idx="238">
                  <c:v>64.417271425973169</c:v>
                </c:pt>
                <c:pt idx="239">
                  <c:v>64.577659960746644</c:v>
                </c:pt>
                <c:pt idx="240">
                  <c:v>64.871651239738185</c:v>
                </c:pt>
                <c:pt idx="241">
                  <c:v>65.275509422916485</c:v>
                </c:pt>
                <c:pt idx="242">
                  <c:v>65.807996301644124</c:v>
                </c:pt>
                <c:pt idx="243">
                  <c:v>66.507945645954337</c:v>
                </c:pt>
                <c:pt idx="244">
                  <c:v>67.334556683205975</c:v>
                </c:pt>
                <c:pt idx="245">
                  <c:v>67.681732179983953</c:v>
                </c:pt>
                <c:pt idx="246">
                  <c:v>67.810137267456412</c:v>
                </c:pt>
                <c:pt idx="247">
                  <c:v>67.950476209944355</c:v>
                </c:pt>
                <c:pt idx="248">
                  <c:v>68.249953786770732</c:v>
                </c:pt>
                <c:pt idx="249">
                  <c:v>69.287751606548611</c:v>
                </c:pt>
                <c:pt idx="250">
                  <c:v>71.946182666342722</c:v>
                </c:pt>
                <c:pt idx="251">
                  <c:v>73.457265354379757</c:v>
                </c:pt>
                <c:pt idx="252">
                  <c:v>74.198663971515799</c:v>
                </c:pt>
                <c:pt idx="253">
                  <c:v>74.420995363941699</c:v>
                </c:pt>
                <c:pt idx="254">
                  <c:v>74.489387452929904</c:v>
                </c:pt>
                <c:pt idx="255">
                  <c:v>74.484831338473739</c:v>
                </c:pt>
                <c:pt idx="256">
                  <c:v>74.406249121610387</c:v>
                </c:pt>
                <c:pt idx="257">
                  <c:v>74.431309122587891</c:v>
                </c:pt>
                <c:pt idx="258">
                  <c:v>74.554335151034152</c:v>
                </c:pt>
                <c:pt idx="259">
                  <c:v>74.655244351522313</c:v>
                </c:pt>
                <c:pt idx="260">
                  <c:v>74.766895937251633</c:v>
                </c:pt>
                <c:pt idx="261">
                  <c:v>74.886100930628785</c:v>
                </c:pt>
                <c:pt idx="262">
                  <c:v>75.001621893537276</c:v>
                </c:pt>
                <c:pt idx="263">
                  <c:v>75.031776194182726</c:v>
                </c:pt>
                <c:pt idx="264">
                  <c:v>75.161311466277184</c:v>
                </c:pt>
                <c:pt idx="265">
                  <c:v>75.330653613050444</c:v>
                </c:pt>
                <c:pt idx="266">
                  <c:v>75.793497926659199</c:v>
                </c:pt>
                <c:pt idx="267">
                  <c:v>76.528981623377817</c:v>
                </c:pt>
                <c:pt idx="268">
                  <c:v>76.975240201892973</c:v>
                </c:pt>
                <c:pt idx="269">
                  <c:v>77.394755084646292</c:v>
                </c:pt>
                <c:pt idx="270">
                  <c:v>77.638710699651853</c:v>
                </c:pt>
                <c:pt idx="271">
                  <c:v>77.731521909223062</c:v>
                </c:pt>
                <c:pt idx="272">
                  <c:v>77.897347885200617</c:v>
                </c:pt>
                <c:pt idx="273">
                  <c:v>77.84424549028347</c:v>
                </c:pt>
                <c:pt idx="274">
                  <c:v>77.431467612949604</c:v>
                </c:pt>
                <c:pt idx="275">
                  <c:v>76.758285168460716</c:v>
                </c:pt>
                <c:pt idx="276">
                  <c:v>76.243745192632716</c:v>
                </c:pt>
                <c:pt idx="277">
                  <c:v>76.013492309847848</c:v>
                </c:pt>
                <c:pt idx="278">
                  <c:v>75.832498555099747</c:v>
                </c:pt>
                <c:pt idx="279">
                  <c:v>75.868102400054582</c:v>
                </c:pt>
                <c:pt idx="280">
                  <c:v>75.975716893042318</c:v>
                </c:pt>
                <c:pt idx="281">
                  <c:v>76.148536091703548</c:v>
                </c:pt>
                <c:pt idx="282">
                  <c:v>76.406035360813945</c:v>
                </c:pt>
                <c:pt idx="283">
                  <c:v>76.648832711012119</c:v>
                </c:pt>
                <c:pt idx="284">
                  <c:v>77.264938064174629</c:v>
                </c:pt>
                <c:pt idx="285">
                  <c:v>77.57967340914081</c:v>
                </c:pt>
                <c:pt idx="286">
                  <c:v>77.835187139450326</c:v>
                </c:pt>
                <c:pt idx="287">
                  <c:v>77.972536229058136</c:v>
                </c:pt>
                <c:pt idx="288">
                  <c:v>78.087160783985681</c:v>
                </c:pt>
                <c:pt idx="289">
                  <c:v>78.387165870537444</c:v>
                </c:pt>
                <c:pt idx="290">
                  <c:v>78.620601133832281</c:v>
                </c:pt>
                <c:pt idx="291">
                  <c:v>78.781136211089077</c:v>
                </c:pt>
                <c:pt idx="292">
                  <c:v>78.826279234493114</c:v>
                </c:pt>
                <c:pt idx="293">
                  <c:v>78.793478080256889</c:v>
                </c:pt>
                <c:pt idx="294">
                  <c:v>78.713613627761987</c:v>
                </c:pt>
                <c:pt idx="295">
                  <c:v>78.688165575887993</c:v>
                </c:pt>
                <c:pt idx="296">
                  <c:v>78.811767171474017</c:v>
                </c:pt>
                <c:pt idx="297">
                  <c:v>79.030672789572435</c:v>
                </c:pt>
                <c:pt idx="298">
                  <c:v>79.460775881640174</c:v>
                </c:pt>
                <c:pt idx="299">
                  <c:v>79.942765902861254</c:v>
                </c:pt>
                <c:pt idx="300">
                  <c:v>80.455545881918525</c:v>
                </c:pt>
                <c:pt idx="301">
                  <c:v>81.339680323445734</c:v>
                </c:pt>
                <c:pt idx="302">
                  <c:v>82.405446398510122</c:v>
                </c:pt>
                <c:pt idx="303">
                  <c:v>83.395668263856237</c:v>
                </c:pt>
                <c:pt idx="304">
                  <c:v>84.254174055287848</c:v>
                </c:pt>
                <c:pt idx="305">
                  <c:v>84.816765396229115</c:v>
                </c:pt>
                <c:pt idx="306">
                  <c:v>85.289600479847735</c:v>
                </c:pt>
                <c:pt idx="307">
                  <c:v>85.89267992644919</c:v>
                </c:pt>
                <c:pt idx="308">
                  <c:v>86.487225026487295</c:v>
                </c:pt>
                <c:pt idx="309">
                  <c:v>86.940033460709685</c:v>
                </c:pt>
                <c:pt idx="310">
                  <c:v>87.425719153676184</c:v>
                </c:pt>
                <c:pt idx="311">
                  <c:v>87.618492566589723</c:v>
                </c:pt>
                <c:pt idx="312">
                  <c:v>87.784661575871212</c:v>
                </c:pt>
                <c:pt idx="313">
                  <c:v>87.95318985694</c:v>
                </c:pt>
                <c:pt idx="314">
                  <c:v>88.1215222610262</c:v>
                </c:pt>
                <c:pt idx="315">
                  <c:v>88.246814947292435</c:v>
                </c:pt>
                <c:pt idx="316">
                  <c:v>88.272110021378793</c:v>
                </c:pt>
                <c:pt idx="317">
                  <c:v>88.220030839483456</c:v>
                </c:pt>
                <c:pt idx="318">
                  <c:v>88.08963945332583</c:v>
                </c:pt>
                <c:pt idx="319">
                  <c:v>87.956054506034533</c:v>
                </c:pt>
                <c:pt idx="320">
                  <c:v>87.768457489148091</c:v>
                </c:pt>
                <c:pt idx="321">
                  <c:v>87.613579629942762</c:v>
                </c:pt>
                <c:pt idx="322">
                  <c:v>87.531289341314633</c:v>
                </c:pt>
                <c:pt idx="323">
                  <c:v>87.456500353859568</c:v>
                </c:pt>
                <c:pt idx="324">
                  <c:v>87.379952525056751</c:v>
                </c:pt>
                <c:pt idx="325">
                  <c:v>87.310021900431124</c:v>
                </c:pt>
                <c:pt idx="326">
                  <c:v>87.26441030526145</c:v>
                </c:pt>
                <c:pt idx="327">
                  <c:v>87.253045436176123</c:v>
                </c:pt>
                <c:pt idx="328">
                  <c:v>87.23256715049429</c:v>
                </c:pt>
                <c:pt idx="329">
                  <c:v>87.181027771655394</c:v>
                </c:pt>
                <c:pt idx="330">
                  <c:v>87.158333989085875</c:v>
                </c:pt>
                <c:pt idx="331">
                  <c:v>87.099292393544076</c:v>
                </c:pt>
                <c:pt idx="332">
                  <c:v>87.135561734024392</c:v>
                </c:pt>
                <c:pt idx="333">
                  <c:v>87.338902778706682</c:v>
                </c:pt>
                <c:pt idx="334">
                  <c:v>87.540273435133969</c:v>
                </c:pt>
                <c:pt idx="335">
                  <c:v>87.747815521778577</c:v>
                </c:pt>
                <c:pt idx="336">
                  <c:v>87.857352745141412</c:v>
                </c:pt>
                <c:pt idx="337">
                  <c:v>88.02322845036241</c:v>
                </c:pt>
                <c:pt idx="338">
                  <c:v>88.332888196075913</c:v>
                </c:pt>
                <c:pt idx="339">
                  <c:v>88.556873998722097</c:v>
                </c:pt>
                <c:pt idx="340">
                  <c:v>88.613402762873449</c:v>
                </c:pt>
                <c:pt idx="341">
                  <c:v>88.663715842449719</c:v>
                </c:pt>
                <c:pt idx="342">
                  <c:v>88.744846089427966</c:v>
                </c:pt>
                <c:pt idx="343">
                  <c:v>88.869381143294618</c:v>
                </c:pt>
                <c:pt idx="344">
                  <c:v>89.15263330423052</c:v>
                </c:pt>
                <c:pt idx="345">
                  <c:v>89.471919415246589</c:v>
                </c:pt>
                <c:pt idx="346">
                  <c:v>89.68393777077182</c:v>
                </c:pt>
                <c:pt idx="347">
                  <c:v>89.884458913158525</c:v>
                </c:pt>
                <c:pt idx="348">
                  <c:v>90.021116317363621</c:v>
                </c:pt>
                <c:pt idx="349">
                  <c:v>90.259859279937245</c:v>
                </c:pt>
                <c:pt idx="350">
                  <c:v>90.66951838634391</c:v>
                </c:pt>
                <c:pt idx="351">
                  <c:v>91.181883393456062</c:v>
                </c:pt>
                <c:pt idx="352">
                  <c:v>91.59285445771016</c:v>
                </c:pt>
                <c:pt idx="353">
                  <c:v>92.069168690349272</c:v>
                </c:pt>
                <c:pt idx="354">
                  <c:v>92.47935674390294</c:v>
                </c:pt>
                <c:pt idx="355">
                  <c:v>92.899886000321629</c:v>
                </c:pt>
                <c:pt idx="356">
                  <c:v>93.440511076422268</c:v>
                </c:pt>
                <c:pt idx="357">
                  <c:v>93.776289636781073</c:v>
                </c:pt>
                <c:pt idx="358">
                  <c:v>94.240449218313131</c:v>
                </c:pt>
                <c:pt idx="359">
                  <c:v>94.428477347043113</c:v>
                </c:pt>
                <c:pt idx="360">
                  <c:v>94.505046221987811</c:v>
                </c:pt>
                <c:pt idx="361">
                  <c:v>94.581495014753457</c:v>
                </c:pt>
                <c:pt idx="362">
                  <c:v>94.59503044512779</c:v>
                </c:pt>
                <c:pt idx="363">
                  <c:v>94.623976886320818</c:v>
                </c:pt>
                <c:pt idx="364">
                  <c:v>94.690429555293008</c:v>
                </c:pt>
                <c:pt idx="365">
                  <c:v>94.775500656588534</c:v>
                </c:pt>
                <c:pt idx="366">
                  <c:v>94.907659398254566</c:v>
                </c:pt>
                <c:pt idx="367">
                  <c:v>95.042357554320859</c:v>
                </c:pt>
                <c:pt idx="368">
                  <c:v>95.186364529684823</c:v>
                </c:pt>
                <c:pt idx="369">
                  <c:v>95.462415615174109</c:v>
                </c:pt>
                <c:pt idx="370">
                  <c:v>95.764496861190594</c:v>
                </c:pt>
                <c:pt idx="371">
                  <c:v>95.843076365161522</c:v>
                </c:pt>
                <c:pt idx="372">
                  <c:v>95.862461016445565</c:v>
                </c:pt>
                <c:pt idx="373">
                  <c:v>95.866289603620558</c:v>
                </c:pt>
                <c:pt idx="374">
                  <c:v>95.883342712829375</c:v>
                </c:pt>
                <c:pt idx="375">
                  <c:v>95.915857560231487</c:v>
                </c:pt>
                <c:pt idx="376">
                  <c:v>95.96236160272727</c:v>
                </c:pt>
                <c:pt idx="377">
                  <c:v>96.176630516074653</c:v>
                </c:pt>
                <c:pt idx="378">
                  <c:v>96.426991292922693</c:v>
                </c:pt>
                <c:pt idx="379">
                  <c:v>96.702352874206696</c:v>
                </c:pt>
                <c:pt idx="380">
                  <c:v>96.756653443347204</c:v>
                </c:pt>
                <c:pt idx="381">
                  <c:v>96.853656619366802</c:v>
                </c:pt>
                <c:pt idx="382">
                  <c:v>96.979991998084046</c:v>
                </c:pt>
                <c:pt idx="383">
                  <c:v>97.096774709396158</c:v>
                </c:pt>
                <c:pt idx="384">
                  <c:v>97.298766578638833</c:v>
                </c:pt>
                <c:pt idx="385">
                  <c:v>97.497210306771493</c:v>
                </c:pt>
                <c:pt idx="386">
                  <c:v>97.763605217896043</c:v>
                </c:pt>
                <c:pt idx="387">
                  <c:v>97.896611221510398</c:v>
                </c:pt>
                <c:pt idx="388">
                  <c:v>97.947964841979186</c:v>
                </c:pt>
                <c:pt idx="389">
                  <c:v>98.002609634750513</c:v>
                </c:pt>
                <c:pt idx="390">
                  <c:v>98.022314204249341</c:v>
                </c:pt>
                <c:pt idx="391">
                  <c:v>98.249151844744887</c:v>
                </c:pt>
                <c:pt idx="392">
                  <c:v>99.31556905620738</c:v>
                </c:pt>
                <c:pt idx="393">
                  <c:v>99.925783488011675</c:v>
                </c:pt>
                <c:pt idx="394">
                  <c:v>100.02960617572035</c:v>
                </c:pt>
                <c:pt idx="395">
                  <c:v>100.0283841944871</c:v>
                </c:pt>
                <c:pt idx="396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416704"/>
        <c:axId val="141418496"/>
      </c:lineChart>
      <c:catAx>
        <c:axId val="141416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ko-KR"/>
          </a:p>
        </c:txPr>
        <c:crossAx val="141418496"/>
        <c:crosses val="autoZero"/>
        <c:auto val="1"/>
        <c:lblAlgn val="ctr"/>
        <c:lblOffset val="100"/>
        <c:tickLblSkip val="36"/>
        <c:tickMarkSkip val="12"/>
        <c:noMultiLvlLbl val="0"/>
      </c:catAx>
      <c:valAx>
        <c:axId val="141418496"/>
        <c:scaling>
          <c:orientation val="minMax"/>
          <c:max val="100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141416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나눔고딕" panose="020D0604000000000000" pitchFamily="50" charset="-127"/>
          <a:ea typeface="나눔고딕" panose="020D0604000000000000" pitchFamily="50" charset="-127"/>
        </a:defRPr>
      </a:pPr>
      <a:endParaRPr lang="ko-K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데이터!$A$65</c:f>
              <c:strCache>
                <c:ptCount val="1"/>
                <c:pt idx="0">
                  <c:v>30년 노후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데이터!$B$64:$F$64</c:f>
              <c:strCache>
                <c:ptCount val="5"/>
                <c:pt idx="0">
                  <c:v>1980년</c:v>
                </c:pt>
                <c:pt idx="1">
                  <c:v>1990년</c:v>
                </c:pt>
                <c:pt idx="2">
                  <c:v>2000년</c:v>
                </c:pt>
                <c:pt idx="3">
                  <c:v>2010년</c:v>
                </c:pt>
                <c:pt idx="4">
                  <c:v>2017년</c:v>
                </c:pt>
              </c:strCache>
            </c:strRef>
          </c:cat>
          <c:val>
            <c:numRef>
              <c:f>데이터!$B$65:$F$65</c:f>
              <c:numCache>
                <c:formatCode>_(* #,##0_);_(* \(#,##0\);_(* "-"_);_(@_)</c:formatCode>
                <c:ptCount val="5"/>
                <c:pt idx="0">
                  <c:v>139.05549999999999</c:v>
                </c:pt>
                <c:pt idx="1">
                  <c:v>141.47059999999999</c:v>
                </c:pt>
                <c:pt idx="2">
                  <c:v>95.173599999999993</c:v>
                </c:pt>
                <c:pt idx="3">
                  <c:v>134.90809999999999</c:v>
                </c:pt>
                <c:pt idx="4">
                  <c:v>355.75150000000002</c:v>
                </c:pt>
              </c:numCache>
            </c:numRef>
          </c:val>
        </c:ser>
        <c:ser>
          <c:idx val="1"/>
          <c:order val="1"/>
          <c:tx>
            <c:strRef>
              <c:f>데이터!$A$66</c:f>
              <c:strCache>
                <c:ptCount val="1"/>
                <c:pt idx="0">
                  <c:v>주택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데이터!$B$64:$F$64</c:f>
              <c:strCache>
                <c:ptCount val="5"/>
                <c:pt idx="0">
                  <c:v>1980년</c:v>
                </c:pt>
                <c:pt idx="1">
                  <c:v>1990년</c:v>
                </c:pt>
                <c:pt idx="2">
                  <c:v>2000년</c:v>
                </c:pt>
                <c:pt idx="3">
                  <c:v>2010년</c:v>
                </c:pt>
                <c:pt idx="4">
                  <c:v>2017년</c:v>
                </c:pt>
              </c:strCache>
            </c:strRef>
          </c:cat>
          <c:val>
            <c:numRef>
              <c:f>데이터!$B$66:$F$66</c:f>
              <c:numCache>
                <c:formatCode>_(* #,##0_);_(* \(#,##0\);_(* "-"_);_(@_)</c:formatCode>
                <c:ptCount val="5"/>
                <c:pt idx="0">
                  <c:v>392.83250000000004</c:v>
                </c:pt>
                <c:pt idx="1">
                  <c:v>574.56799999999998</c:v>
                </c:pt>
                <c:pt idx="2">
                  <c:v>1000.7606</c:v>
                </c:pt>
                <c:pt idx="3">
                  <c:v>1253.4490000000001</c:v>
                </c:pt>
                <c:pt idx="4">
                  <c:v>1356.5057999999999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472128"/>
        <c:axId val="141473664"/>
      </c:barChart>
      <c:catAx>
        <c:axId val="141472128"/>
        <c:scaling>
          <c:orientation val="minMax"/>
        </c:scaling>
        <c:delete val="0"/>
        <c:axPos val="b"/>
        <c:majorTickMark val="out"/>
        <c:minorTickMark val="none"/>
        <c:tickLblPos val="nextTo"/>
        <c:crossAx val="141473664"/>
        <c:crosses val="autoZero"/>
        <c:auto val="1"/>
        <c:lblAlgn val="ctr"/>
        <c:lblOffset val="100"/>
        <c:noMultiLvlLbl val="0"/>
      </c:catAx>
      <c:valAx>
        <c:axId val="141473664"/>
        <c:scaling>
          <c:orientation val="minMax"/>
        </c:scaling>
        <c:delete val="1"/>
        <c:axPos val="l"/>
        <c:numFmt formatCode="_(* #,##0_);_(* \(#,##0\);_(* &quot;-&quot;_);_(@_)" sourceLinked="1"/>
        <c:majorTickMark val="out"/>
        <c:minorTickMark val="none"/>
        <c:tickLblPos val="nextTo"/>
        <c:crossAx val="141472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나눔고딕" panose="020D0604000000000000" pitchFamily="50" charset="-127"/>
          <a:ea typeface="나눔고딕" panose="020D0604000000000000" pitchFamily="50" charset="-127"/>
        </a:defRPr>
      </a:pPr>
      <a:endParaRPr lang="ko-KR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0.07813</cdr:x>
      <cdr:y>0.5639</cdr:y>
    </cdr:from>
    <cdr:to>
      <cdr:x>0.17734</cdr:x>
      <cdr:y>0.85652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50" y="17621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ko-KR" alt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99" tIns="45800" rIns="91599" bIns="45800" numCol="1" anchor="t" anchorCtr="0" compatLnSpc="1">
            <a:prstTxWarp prst="textNoShape">
              <a:avLst/>
            </a:prstTxWarp>
          </a:bodyPr>
          <a:lstStyle>
            <a:lvl1pPr algn="l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4" y="1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99" tIns="45800" rIns="91599" bIns="45800" numCol="1" anchor="t" anchorCtr="0" compatLnSpc="1">
            <a:prstTxWarp prst="textNoShape">
              <a:avLst/>
            </a:prstTxWarp>
          </a:bodyPr>
          <a:lstStyle>
            <a:lvl1pPr algn="r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99" tIns="45800" rIns="91599" bIns="45800" numCol="1" anchor="b" anchorCtr="0" compatLnSpc="1">
            <a:prstTxWarp prst="textNoShape">
              <a:avLst/>
            </a:prstTxWarp>
          </a:bodyPr>
          <a:lstStyle>
            <a:lvl1pPr algn="l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4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99" tIns="45800" rIns="91599" bIns="45800" numCol="1" anchor="b" anchorCtr="0" compatLnSpc="1">
            <a:prstTxWarp prst="textNoShape">
              <a:avLst/>
            </a:prstTxWarp>
          </a:bodyPr>
          <a:lstStyle>
            <a:lvl1pPr algn="r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fld id="{CFE76537-BF7B-44A5-9ADE-41D3526E6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392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599" tIns="45800" rIns="91599" bIns="45800" numCol="1" anchor="ctr" anchorCtr="0" compatLnSpc="1">
            <a:prstTxWarp prst="textNoShape">
              <a:avLst/>
            </a:prstTxWarp>
          </a:bodyPr>
          <a:lstStyle>
            <a:lvl1pPr algn="l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4" y="1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599" tIns="45800" rIns="91599" bIns="45800" numCol="1" anchor="ctr" anchorCtr="0" compatLnSpc="1">
            <a:prstTxWarp prst="textNoShape">
              <a:avLst/>
            </a:prstTxWarp>
          </a:bodyPr>
          <a:lstStyle>
            <a:lvl1pPr algn="r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7075" y="741363"/>
            <a:ext cx="534670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4" y="4689243"/>
            <a:ext cx="4984750" cy="444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99" tIns="45800" rIns="91599" bIns="45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dirty="0" smtClean="0"/>
              <a:t>Click to edit Master text styles</a:t>
            </a:r>
          </a:p>
          <a:p>
            <a:pPr lvl="1"/>
            <a:r>
              <a:rPr lang="en-US" altLang="ko-KR" noProof="0" dirty="0" smtClean="0"/>
              <a:t>Second level</a:t>
            </a:r>
          </a:p>
          <a:p>
            <a:pPr lvl="2"/>
            <a:r>
              <a:rPr lang="en-US" altLang="ko-KR" noProof="0" dirty="0" smtClean="0"/>
              <a:t>Third level</a:t>
            </a:r>
          </a:p>
          <a:p>
            <a:pPr lvl="3"/>
            <a:r>
              <a:rPr lang="en-US" altLang="ko-KR" noProof="0" dirty="0" smtClean="0"/>
              <a:t>Fourth level</a:t>
            </a:r>
          </a:p>
          <a:p>
            <a:pPr lvl="4"/>
            <a:r>
              <a:rPr lang="en-US" altLang="ko-KR" noProof="0" dirty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599" tIns="45800" rIns="91599" bIns="45800" numCol="1" anchor="b" anchorCtr="0" compatLnSpc="1">
            <a:prstTxWarp prst="textNoShape">
              <a:avLst/>
            </a:prstTxWarp>
          </a:bodyPr>
          <a:lstStyle>
            <a:lvl1pPr algn="l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4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599" tIns="45800" rIns="91599" bIns="45800" numCol="1" anchor="b" anchorCtr="0" compatLnSpc="1">
            <a:prstTxWarp prst="textNoShape">
              <a:avLst/>
            </a:prstTxWarp>
          </a:bodyPr>
          <a:lstStyle>
            <a:lvl1pPr algn="r" defTabSz="915833" eaLnBrk="0" hangingPunct="0">
              <a:spcBef>
                <a:spcPct val="0"/>
              </a:spcBef>
              <a:buFontTx/>
              <a:buNone/>
              <a:defRPr kumimoji="0" sz="1100">
                <a:latin typeface="Arial" charset="0"/>
                <a:ea typeface="윤고딕130" pitchFamily="18" charset="-127"/>
              </a:defRPr>
            </a:lvl1pPr>
          </a:lstStyle>
          <a:p>
            <a:fld id="{32643E1A-1D8C-4B95-B4E2-0317081CCA2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4020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윤고딕130" pitchFamily="18" charset="-127"/>
        <a:ea typeface="윤고딕130" pitchFamily="18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윤고딕130" pitchFamily="18" charset="-127"/>
        <a:ea typeface="윤고딕130" pitchFamily="18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윤고딕130" pitchFamily="18" charset="-127"/>
        <a:ea typeface="윤고딕130" pitchFamily="18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윤고딕130" pitchFamily="18" charset="-127"/>
        <a:ea typeface="윤고딕130" pitchFamily="18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윤고딕130" pitchFamily="18" charset="-127"/>
        <a:ea typeface="윤고딕130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2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6069" indent="-287316" defTabSz="91592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7678" indent="-230171" defTabSz="91592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4844" indent="-230171" defTabSz="91592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63597" indent="-228583" defTabSz="91592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20763" indent="-228583" algn="ctr" defTabSz="915920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7929" indent="-228583" algn="ctr" defTabSz="915920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35095" indent="-228583" algn="ctr" defTabSz="915920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92262" indent="-228583" algn="ctr" defTabSz="915920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fld id="{A4974CE7-B595-4FFD-BD09-C55DA0756C95}" type="slidenum">
              <a:rPr kumimoji="0" lang="ko-KR" altLang="en-US" sz="1100" b="0"/>
              <a:pPr/>
              <a:t>0</a:t>
            </a:fld>
            <a:endParaRPr kumimoji="0" lang="en-US" altLang="ko-KR" sz="1100" b="0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 txBox="1">
            <a:spLocks noGrp="1" noChangeArrowheads="1"/>
          </p:cNvSpPr>
          <p:nvPr/>
        </p:nvSpPr>
        <p:spPr bwMode="auto">
          <a:xfrm>
            <a:off x="3854453" y="9330642"/>
            <a:ext cx="2943225" cy="48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608" tIns="45805" rIns="91608" bIns="45805" anchor="b"/>
          <a:lstStyle>
            <a:lvl1pPr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6125" indent="-28733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7763" indent="-23018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4963" indent="-23018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63750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20950" indent="-228600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8150" indent="-228600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35350" indent="-228600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92550" indent="-228600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20624F4F-83F1-4FE7-AB27-DE758813382F}" type="slidenum">
              <a:rPr kumimoji="0" lang="ko-KR" altLang="en-US" sz="1100" b="0"/>
              <a:pPr algn="r">
                <a:spcBef>
                  <a:spcPct val="0"/>
                </a:spcBef>
                <a:buFontTx/>
                <a:buNone/>
              </a:pPr>
              <a:t>20</a:t>
            </a:fld>
            <a:endParaRPr kumimoji="0" lang="en-US" altLang="ko-KR" sz="1100" b="0"/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736600"/>
            <a:ext cx="5321300" cy="3683000"/>
          </a:xfrm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4" y="4665323"/>
            <a:ext cx="4984750" cy="4417212"/>
          </a:xfrm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125488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7"/>
          <p:cNvSpPr txBox="1">
            <a:spLocks noGrp="1" noChangeArrowheads="1"/>
          </p:cNvSpPr>
          <p:nvPr/>
        </p:nvSpPr>
        <p:spPr bwMode="auto">
          <a:xfrm>
            <a:off x="3854452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597" tIns="45802" rIns="91597" bIns="45802" anchor="b"/>
          <a:lstStyle>
            <a:lvl1pPr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6125" indent="-28733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61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33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62163" indent="-227013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93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65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337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909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E3CE018B-92E4-47B9-8E27-E1F26C4221A8}" type="slidenum">
              <a:rPr kumimoji="0" lang="ko-KR" altLang="en-US" sz="1100" b="0"/>
              <a:pPr algn="r">
                <a:spcBef>
                  <a:spcPct val="0"/>
                </a:spcBef>
                <a:buFontTx/>
                <a:buNone/>
              </a:pPr>
              <a:t>1</a:t>
            </a:fld>
            <a:endParaRPr kumimoji="0" lang="en-US" altLang="ko-KR" sz="1100" b="0" dirty="0"/>
          </a:p>
        </p:txBody>
      </p:sp>
      <p:sp>
        <p:nvSpPr>
          <p:cNvPr id="261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41363"/>
            <a:ext cx="5346700" cy="3700462"/>
          </a:xfrm>
          <a:ln/>
        </p:spPr>
      </p:sp>
      <p:sp>
        <p:nvSpPr>
          <p:cNvPr id="261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597" tIns="45802" rIns="91597" bIns="45802"/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아파트 많이 짓기는 했지만</a:t>
            </a:r>
            <a:r>
              <a:rPr lang="en-US" altLang="ko-KR" dirty="0" smtClean="0"/>
              <a:t>, 30%</a:t>
            </a:r>
            <a:r>
              <a:rPr lang="ko-KR" altLang="en-US" dirty="0" smtClean="0"/>
              <a:t>는 </a:t>
            </a:r>
            <a:r>
              <a:rPr lang="ko-KR" altLang="en-US" dirty="0" err="1" smtClean="0"/>
              <a:t>아파트외임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다세대 많이 지어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43E1A-1D8C-4B95-B4E2-0317081CCA20}" type="slidenum">
              <a:rPr lang="ko-KR" altLang="en-US" smtClean="0"/>
              <a:pPr/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6509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43E1A-1D8C-4B95-B4E2-0317081CCA20}" type="slidenum">
              <a:rPr lang="ko-KR" altLang="en-US" smtClean="0"/>
              <a:pPr/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239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7"/>
          <p:cNvSpPr txBox="1">
            <a:spLocks noGrp="1" noChangeArrowheads="1"/>
          </p:cNvSpPr>
          <p:nvPr/>
        </p:nvSpPr>
        <p:spPr bwMode="auto">
          <a:xfrm>
            <a:off x="3854452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597" tIns="45802" rIns="91597" bIns="45802" anchor="b"/>
          <a:lstStyle>
            <a:lvl1pPr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6125" indent="-28733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61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33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62163" indent="-227013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93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65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337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909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E3CE018B-92E4-47B9-8E27-E1F26C4221A8}" type="slidenum">
              <a:rPr kumimoji="0" lang="ko-KR" altLang="en-US" sz="1100" b="0"/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kumimoji="0" lang="en-US" altLang="ko-KR" sz="1100" b="0" dirty="0"/>
          </a:p>
        </p:txBody>
      </p:sp>
      <p:sp>
        <p:nvSpPr>
          <p:cNvPr id="261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41363"/>
            <a:ext cx="5346700" cy="3700462"/>
          </a:xfrm>
          <a:ln/>
        </p:spPr>
      </p:sp>
      <p:sp>
        <p:nvSpPr>
          <p:cNvPr id="261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597" tIns="45802" rIns="91597" bIns="45802"/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43E1A-1D8C-4B95-B4E2-0317081CCA20}" type="slidenum">
              <a:rPr lang="ko-KR" altLang="en-US" smtClean="0"/>
              <a:pPr/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285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https://www.yna.co.kr/view/AKR20180921029000003?input=1195m</a:t>
            </a:r>
          </a:p>
          <a:p>
            <a:r>
              <a:rPr lang="en-US" altLang="ko-KR" dirty="0" smtClean="0"/>
              <a:t>http://www.cnews.co.kr/uhtml/read.jsp?idxno=201902071454195140279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43E1A-1D8C-4B95-B4E2-0317081CCA20}" type="slidenum">
              <a:rPr lang="ko-KR" altLang="en-US" smtClean="0"/>
              <a:pPr/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135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7"/>
          <p:cNvSpPr txBox="1">
            <a:spLocks noGrp="1" noChangeArrowheads="1"/>
          </p:cNvSpPr>
          <p:nvPr/>
        </p:nvSpPr>
        <p:spPr bwMode="auto">
          <a:xfrm>
            <a:off x="3854452" y="9381645"/>
            <a:ext cx="2943225" cy="4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597" tIns="45802" rIns="91597" bIns="45802" anchor="b"/>
          <a:lstStyle>
            <a:lvl1pPr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6125" indent="-287338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61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3375" indent="-228600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62163" indent="-227013" defTabSz="9159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93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65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337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90963" indent="-227013" algn="ctr" defTabSz="915988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E3CE018B-92E4-47B9-8E27-E1F26C4221A8}" type="slidenum">
              <a:rPr kumimoji="0" lang="ko-KR" altLang="en-US" sz="1100" b="0"/>
              <a:pPr algn="r">
                <a:spcBef>
                  <a:spcPct val="0"/>
                </a:spcBef>
                <a:buFontTx/>
                <a:buNone/>
              </a:pPr>
              <a:t>16</a:t>
            </a:fld>
            <a:endParaRPr kumimoji="0" lang="en-US" altLang="ko-KR" sz="1100" b="0" dirty="0"/>
          </a:p>
        </p:txBody>
      </p:sp>
      <p:sp>
        <p:nvSpPr>
          <p:cNvPr id="261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41363"/>
            <a:ext cx="5346700" cy="3700462"/>
          </a:xfrm>
          <a:ln/>
        </p:spPr>
      </p:sp>
      <p:sp>
        <p:nvSpPr>
          <p:cNvPr id="261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597" tIns="45802" rIns="91597" bIns="45802"/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43E1A-1D8C-4B95-B4E2-0317081CCA20}" type="slidenum">
              <a:rPr lang="ko-KR" altLang="en-US" smtClean="0"/>
              <a:pPr/>
              <a:t>19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3348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verBarOutliner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white">
          <a:xfrm>
            <a:off x="0" y="2014538"/>
            <a:ext cx="9906000" cy="282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endParaRPr kumimoji="0" lang="ko-KR" altLang="en-US" sz="1200">
              <a:latin typeface="Arial" pitchFamily="34" charset="0"/>
              <a:ea typeface="윤고딕130" pitchFamily="18" charset="-127"/>
            </a:endParaRPr>
          </a:p>
        </p:txBody>
      </p:sp>
      <p:pic>
        <p:nvPicPr>
          <p:cNvPr id="7" name="LogoMainW" descr="MER_FC_w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406400"/>
            <a:ext cx="3040062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dditionalLogoW" descr="Pillars_w" hidden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304800"/>
            <a:ext cx="424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8246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8881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7918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-31899"/>
            <a:ext cx="9906000" cy="671228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50210" name="BottomBarOutliner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white">
          <a:xfrm>
            <a:off x="0" y="6432550"/>
            <a:ext cx="9906000" cy="42545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endParaRPr kumimoji="0" lang="ko-KR" altLang="en-US" sz="1200">
              <a:latin typeface="Arial" pitchFamily="34" charset="0"/>
              <a:ea typeface="윤고딕130" pitchFamily="18" charset="-127"/>
            </a:endParaRPr>
          </a:p>
        </p:txBody>
      </p:sp>
      <p:sp>
        <p:nvSpPr>
          <p:cNvPr id="3550215" name="PageRef"/>
          <p:cNvSpPr>
            <a:spLocks noChangeArrowheads="1"/>
          </p:cNvSpPr>
          <p:nvPr/>
        </p:nvSpPr>
        <p:spPr bwMode="auto">
          <a:xfrm>
            <a:off x="9531350" y="6603339"/>
            <a:ext cx="4619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47725" eaLnBrk="0" hangingPunct="0">
              <a:spcBef>
                <a:spcPct val="0"/>
              </a:spcBef>
              <a:buFontTx/>
              <a:buNone/>
              <a:defRPr/>
            </a:pPr>
            <a:fld id="{BC242B25-E608-4787-8C0C-1B88C4A328A6}" type="slidenum">
              <a:rPr kumimoji="0" lang="ko-KR" altLang="en-GB" sz="1000">
                <a:latin typeface="맑은 고딕" panose="020B0503020000020004" pitchFamily="50" charset="-127"/>
                <a:ea typeface="맑은 고딕" panose="020B0503020000020004" pitchFamily="50" charset="-127"/>
              </a:rPr>
              <a:pPr defTabSz="847725" eaLnBrk="0" hangingPunct="0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kumimoji="0" lang="en-GB" altLang="ko-KR" sz="10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gray">
          <a:xfrm>
            <a:off x="9177338" y="6654139"/>
            <a:ext cx="442429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180975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hangingPunct="1">
              <a:buFont typeface="돋움" pitchFamily="50" charset="-127"/>
              <a:buNone/>
            </a:pPr>
            <a:r>
              <a:rPr lang="en-US" altLang="ko-KR" sz="1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CERIK |</a:t>
            </a:r>
          </a:p>
        </p:txBody>
      </p:sp>
      <p:sp>
        <p:nvSpPr>
          <p:cNvPr id="2" name="타원 1"/>
          <p:cNvSpPr/>
          <p:nvPr userDrawn="1"/>
        </p:nvSpPr>
        <p:spPr bwMode="auto">
          <a:xfrm>
            <a:off x="9414880" y="6611503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1" r:id="rId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39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+mj-lt"/>
          <a:ea typeface="+mj-ea"/>
          <a:cs typeface="+mj-cs"/>
        </a:defRPr>
      </a:lvl1pPr>
      <a:lvl2pPr algn="l" defTabSz="939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2pPr>
      <a:lvl3pPr algn="l" defTabSz="939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3pPr>
      <a:lvl4pPr algn="l" defTabSz="939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4pPr>
      <a:lvl5pPr algn="l" defTabSz="939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5pPr>
      <a:lvl6pPr marL="457200" algn="l" defTabSz="939800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6pPr>
      <a:lvl7pPr marL="914400" algn="l" defTabSz="939800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7pPr>
      <a:lvl8pPr marL="1371600" algn="l" defTabSz="939800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8pPr>
      <a:lvl9pPr marL="1828800" algn="l" defTabSz="939800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1600" b="1">
          <a:solidFill>
            <a:schemeClr val="bg2"/>
          </a:solidFill>
          <a:latin typeface="Arial" pitchFamily="34" charset="0"/>
          <a:ea typeface="-윤고딕140" pitchFamily="18" charset="-127"/>
        </a:defRPr>
      </a:lvl9pPr>
    </p:titleStyle>
    <p:bodyStyle>
      <a:lvl1pPr marL="342900" indent="-342900" algn="l" defTabSz="9398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Font typeface="Wingdings" pitchFamily="2" charset="2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defTabSz="939800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 kumimoji="1" sz="1200">
          <a:solidFill>
            <a:schemeClr val="tx1"/>
          </a:solidFill>
          <a:latin typeface="+mn-lt"/>
          <a:ea typeface="+mn-ea"/>
        </a:defRPr>
      </a:lvl2pPr>
      <a:lvl3pPr marL="914400" indent="-228600" algn="l" defTabSz="939800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ú"/>
        <a:defRPr kumimoji="1" sz="1200">
          <a:solidFill>
            <a:schemeClr val="tx1"/>
          </a:solidFill>
          <a:latin typeface="+mn-lt"/>
          <a:ea typeface="+mn-ea"/>
        </a:defRPr>
      </a:lvl3pPr>
      <a:lvl4pPr marL="1257300" indent="-228600" algn="l" defTabSz="939800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-"/>
        <a:defRPr kumimoji="1" sz="1200">
          <a:solidFill>
            <a:schemeClr val="tx1"/>
          </a:solidFill>
          <a:latin typeface="+mn-lt"/>
          <a:ea typeface="+mn-ea"/>
        </a:defRPr>
      </a:lvl4pPr>
      <a:lvl5pPr marL="1566863" indent="-195263" algn="l" defTabSz="939800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kumimoji="1" sz="2000">
          <a:solidFill>
            <a:schemeClr val="tx1"/>
          </a:solidFill>
          <a:latin typeface="+mn-lt"/>
          <a:ea typeface="+mn-ea"/>
        </a:defRPr>
      </a:lvl5pPr>
      <a:lvl6pPr marL="2024063" indent="-195263" algn="l" defTabSz="939800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pitchFamily="34" charset="0"/>
        <a:buChar char="-"/>
        <a:defRPr kumimoji="1" sz="2000">
          <a:solidFill>
            <a:schemeClr val="tx1"/>
          </a:solidFill>
          <a:latin typeface="+mn-lt"/>
          <a:ea typeface="+mn-ea"/>
        </a:defRPr>
      </a:lvl6pPr>
      <a:lvl7pPr marL="2481263" indent="-195263" algn="l" defTabSz="939800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pitchFamily="34" charset="0"/>
        <a:buChar char="-"/>
        <a:defRPr kumimoji="1" sz="2000">
          <a:solidFill>
            <a:schemeClr val="tx1"/>
          </a:solidFill>
          <a:latin typeface="+mn-lt"/>
          <a:ea typeface="+mn-ea"/>
        </a:defRPr>
      </a:lvl7pPr>
      <a:lvl8pPr marL="2938463" indent="-195263" algn="l" defTabSz="939800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pitchFamily="34" charset="0"/>
        <a:buChar char="-"/>
        <a:defRPr kumimoji="1" sz="2000">
          <a:solidFill>
            <a:schemeClr val="tx1"/>
          </a:solidFill>
          <a:latin typeface="+mn-lt"/>
          <a:ea typeface="+mn-ea"/>
        </a:defRPr>
      </a:lvl8pPr>
      <a:lvl9pPr marL="3395663" indent="-195263" algn="l" defTabSz="939800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pitchFamily="34" charset="0"/>
        <a:buChar char="-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1"/>
          <p:cNvPicPr>
            <a:picLocks noChangeAspect="1" noChangeArrowheads="1"/>
          </p:cNvPicPr>
          <p:nvPr/>
        </p:nvPicPr>
        <p:blipFill>
          <a:blip r:embed="rId3" cstate="email"/>
          <a:srcRect b="-131"/>
          <a:stretch>
            <a:fillRect/>
          </a:stretch>
        </p:blipFill>
        <p:spPr bwMode="auto">
          <a:xfrm>
            <a:off x="0" y="1765021"/>
            <a:ext cx="9906000" cy="3115325"/>
          </a:xfrm>
          <a:prstGeom prst="rect">
            <a:avLst/>
          </a:prstGeom>
          <a:noFill/>
        </p:spPr>
      </p:pic>
      <p:sp>
        <p:nvSpPr>
          <p:cNvPr id="37" name="직사각형 36"/>
          <p:cNvSpPr/>
          <p:nvPr/>
        </p:nvSpPr>
        <p:spPr bwMode="auto">
          <a:xfrm>
            <a:off x="9321722" y="95693"/>
            <a:ext cx="472993" cy="393405"/>
          </a:xfrm>
          <a:prstGeom prst="rect">
            <a:avLst/>
          </a:prstGeom>
          <a:solidFill>
            <a:srgbClr val="11203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40210" y="354807"/>
            <a:ext cx="3030304" cy="329594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ko-KR" b="1" dirty="0" smtClean="0">
                <a:solidFill>
                  <a:srgbClr val="112038"/>
                </a:solidFill>
                <a:latin typeface="맑은 고딕" pitchFamily="50" charset="-127"/>
                <a:ea typeface="맑은 고딕" pitchFamily="50" charset="-127"/>
              </a:rPr>
              <a:t>2019. 3. 12.</a:t>
            </a:r>
            <a:endParaRPr lang="en-US" altLang="ko-KR" b="1" dirty="0">
              <a:solidFill>
                <a:srgbClr val="11203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black">
          <a:xfrm>
            <a:off x="8162640" y="6537325"/>
            <a:ext cx="15068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 eaLnBrk="1" hangingPunct="1">
              <a:spcBef>
                <a:spcPct val="0"/>
              </a:spcBef>
              <a:buNone/>
            </a:pPr>
            <a:r>
              <a:rPr kumimoji="0" lang="en-US" altLang="ko-KR" sz="1000" b="1" dirty="0">
                <a:solidFill>
                  <a:schemeClr val="bg1">
                    <a:lumMod val="50000"/>
                  </a:schemeClr>
                </a:solidFill>
                <a:ea typeface="굴림" pitchFamily="50" charset="-127"/>
              </a:rPr>
              <a:t>© Copyright </a:t>
            </a:r>
            <a:r>
              <a:rPr kumimoji="0" lang="en-US" altLang="ko-KR" sz="1000" b="1" dirty="0" smtClean="0">
                <a:solidFill>
                  <a:srgbClr val="112038"/>
                </a:solidFill>
                <a:ea typeface="굴림" pitchFamily="50" charset="-127"/>
              </a:rPr>
              <a:t>CERIK</a:t>
            </a:r>
            <a:r>
              <a:rPr kumimoji="0" lang="en-US" altLang="ko-KR" sz="1000" b="1" dirty="0" smtClean="0">
                <a:solidFill>
                  <a:schemeClr val="bg1">
                    <a:lumMod val="50000"/>
                  </a:schemeClr>
                </a:solidFill>
                <a:ea typeface="굴림" pitchFamily="50" charset="-127"/>
              </a:rPr>
              <a:t> 2019</a:t>
            </a:r>
            <a:endParaRPr kumimoji="0" lang="en-US" altLang="ko-KR" sz="1000" b="1" dirty="0">
              <a:solidFill>
                <a:schemeClr val="bg1">
                  <a:lumMod val="50000"/>
                </a:schemeClr>
              </a:solidFill>
              <a:ea typeface="굴림" pitchFamily="50" charset="-127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5093331" y="5442233"/>
            <a:ext cx="4191000" cy="43060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latinLnBrk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ko-KR" altLang="en-US" sz="1600" b="1" dirty="0" smtClean="0">
                <a:solidFill>
                  <a:srgbClr val="112038"/>
                </a:solidFill>
              </a:rPr>
              <a:t>한국건설산업연구원</a:t>
            </a:r>
            <a:endParaRPr lang="en-US" altLang="ko-KR" sz="1600" b="1" dirty="0" smtClean="0">
              <a:solidFill>
                <a:srgbClr val="112038"/>
              </a:solidFill>
            </a:endParaRPr>
          </a:p>
          <a:p>
            <a:pPr algn="r" latinLnBrk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ko-KR" altLang="en-US" sz="1600" b="1" smtClean="0">
                <a:solidFill>
                  <a:srgbClr val="112038"/>
                </a:solidFill>
              </a:rPr>
              <a:t>주택도시연구실장 </a:t>
            </a:r>
            <a:r>
              <a:rPr lang="ko-KR" altLang="en-US" sz="1600" b="1" dirty="0" smtClean="0">
                <a:solidFill>
                  <a:srgbClr val="112038"/>
                </a:solidFill>
              </a:rPr>
              <a:t>허윤경</a:t>
            </a:r>
            <a:endParaRPr lang="en-US" altLang="ko-KR" sz="1600" b="1" dirty="0" smtClean="0">
              <a:solidFill>
                <a:srgbClr val="112038"/>
              </a:solidFill>
            </a:endParaRPr>
          </a:p>
        </p:txBody>
      </p:sp>
      <p:pic>
        <p:nvPicPr>
          <p:cNvPr id="13" name="Picture 21" descr="연구원로고(원안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56" y="5443052"/>
            <a:ext cx="2873122" cy="91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781675" y="195312"/>
            <a:ext cx="3909056" cy="56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원도심 노후 주택지역</a:t>
            </a:r>
            <a:endParaRPr lang="en-US" altLang="ko-KR" b="1" dirty="0" smtClean="0">
              <a:solidFill>
                <a:srgbClr val="112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재생 토론회</a:t>
            </a:r>
            <a:endParaRPr lang="ko-KR" altLang="en-US" b="1" dirty="0">
              <a:solidFill>
                <a:srgbClr val="112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타원 13"/>
          <p:cNvSpPr/>
          <p:nvPr/>
        </p:nvSpPr>
        <p:spPr bwMode="auto">
          <a:xfrm>
            <a:off x="9195805" y="6506728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488021" y="2633992"/>
            <a:ext cx="6825172" cy="145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351" rIns="84705" bIns="42351" anchor="ctr"/>
          <a:lstStyle/>
          <a:p>
            <a:pPr algn="r" defTabSz="939800" latinLnBrk="1">
              <a:lnSpc>
                <a:spcPct val="150000"/>
              </a:lnSpc>
              <a:spcBef>
                <a:spcPct val="0"/>
              </a:spcBef>
              <a:buFontTx/>
              <a:buNone/>
              <a:tabLst>
                <a:tab pos="3413125" algn="l"/>
              </a:tabLst>
            </a:pPr>
            <a:r>
              <a:rPr lang="ko-KR" altLang="en-US" sz="3200" b="1" dirty="0" smtClean="0">
                <a:solidFill>
                  <a:schemeClr val="bg1"/>
                </a:solidFill>
              </a:rPr>
              <a:t>노후 주택정비사업의</a:t>
            </a:r>
            <a:endParaRPr lang="en-US" altLang="ko-KR" sz="3200" b="1" dirty="0" smtClean="0">
              <a:solidFill>
                <a:schemeClr val="bg1"/>
              </a:solidFill>
            </a:endParaRPr>
          </a:p>
          <a:p>
            <a:pPr algn="r" defTabSz="939800" latinLnBrk="1">
              <a:lnSpc>
                <a:spcPct val="150000"/>
              </a:lnSpc>
              <a:spcBef>
                <a:spcPct val="0"/>
              </a:spcBef>
              <a:buFontTx/>
              <a:buNone/>
              <a:tabLst>
                <a:tab pos="3413125" algn="l"/>
              </a:tabLst>
            </a:pPr>
            <a:r>
              <a:rPr lang="ko-KR" altLang="en-US" sz="3200" b="1" dirty="0" smtClean="0">
                <a:solidFill>
                  <a:schemeClr val="bg1"/>
                </a:solidFill>
              </a:rPr>
              <a:t>현황과 발전방향</a:t>
            </a:r>
            <a:endParaRPr lang="en-US" altLang="ko-K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301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835072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대수선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30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anose="05000000000000000000" pitchFamily="2" charset="2"/>
              </a:rPr>
              <a:t>리모델링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 panose="05000000000000000000" pitchFamily="2" charset="2"/>
              </a:rPr>
              <a:t>재축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30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028" y="6560869"/>
            <a:ext cx="5214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/>
              <a:t>서울특별시</a:t>
            </a:r>
            <a:r>
              <a:rPr lang="en-US" altLang="ko-KR" dirty="0"/>
              <a:t>, 2016, 2025 </a:t>
            </a:r>
            <a:r>
              <a:rPr lang="ko-KR" altLang="en-US" dirty="0"/>
              <a:t>서울특별시 공동주택 </a:t>
            </a:r>
            <a:r>
              <a:rPr lang="ko-KR" altLang="en-US" dirty="0" err="1"/>
              <a:t>리모델링</a:t>
            </a:r>
            <a:r>
              <a:rPr lang="ko-KR" altLang="en-US" dirty="0"/>
              <a:t> 기본계획</a:t>
            </a:r>
            <a:r>
              <a:rPr lang="en-US" altLang="ko-KR" dirty="0"/>
              <a:t>, </a:t>
            </a:r>
            <a:r>
              <a:rPr lang="en-US" altLang="ko-KR" dirty="0" smtClean="0"/>
              <a:t>P94, </a:t>
            </a:r>
            <a:r>
              <a:rPr lang="ko-KR" altLang="en-US" dirty="0" smtClean="0"/>
              <a:t>기초로 재구성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984595"/>
              </p:ext>
            </p:extLst>
          </p:nvPr>
        </p:nvGraphicFramePr>
        <p:xfrm>
          <a:off x="700349" y="2846250"/>
          <a:ext cx="842016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729"/>
                <a:gridCol w="1227311"/>
                <a:gridCol w="1052520"/>
                <a:gridCol w="1052520"/>
                <a:gridCol w="1052520"/>
                <a:gridCol w="1052520"/>
                <a:gridCol w="1052520"/>
                <a:gridCol w="1052520"/>
              </a:tblGrid>
              <a:tr h="507528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대수선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리모델링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재건축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재개발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도시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환경정비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정비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대상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건축물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주요구조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증축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세대증가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철거후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재건축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기반시설 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확충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dirty="0" smtClean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</a:rPr>
                        <a:t>◯</a:t>
                      </a:r>
                      <a:endParaRPr lang="ko-KR" altLang="en-US" sz="2000" b="1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정비대상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건축물</a:t>
                      </a:r>
                      <a:endParaRPr lang="en-US" altLang="ko-KR" sz="14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</a:t>
                      </a:r>
                      <a:endParaRPr lang="en-US" altLang="ko-KR" sz="14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건축물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인접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필지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아파트</a:t>
                      </a:r>
                      <a:endParaRPr lang="en-US" altLang="ko-KR" sz="14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단지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주거지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기반시설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상업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공업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기반시설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752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근거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건축법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건축법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건축법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주택법</a:t>
                      </a:r>
                      <a:endParaRPr lang="ko-KR" altLang="en-US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도정법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도정법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도정법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45576" cy="114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주택 정비는 라이프사이클에 따라 대수선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리모델링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재건축으로 이어져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신축은 개별 필지 단위나 인접 가구 단위의 신축부터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지역 단위의 개발까지 다양한 스펙트럼이 존재함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지역 단위 개발은  기반시설 개선과 노후 주택 정비를 동시에 꾀할 수 있음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350884" y="-95693"/>
            <a:ext cx="733638" cy="766921"/>
            <a:chOff x="350884" y="-95693"/>
            <a:chExt cx="733638" cy="766921"/>
          </a:xfrm>
        </p:grpSpPr>
        <p:pic>
          <p:nvPicPr>
            <p:cNvPr id="13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41919" y="75107"/>
              <a:ext cx="554960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altLang="ko-KR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LC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cxnSp>
        <p:nvCxnSpPr>
          <p:cNvPr id="30" name="직선 연결선 29"/>
          <p:cNvCxnSpPr>
            <a:stCxn id="31" idx="6"/>
          </p:cNvCxnSpPr>
          <p:nvPr/>
        </p:nvCxnSpPr>
        <p:spPr bwMode="auto">
          <a:xfrm>
            <a:off x="1326730" y="2317566"/>
            <a:ext cx="661712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타원 30"/>
          <p:cNvSpPr/>
          <p:nvPr/>
        </p:nvSpPr>
        <p:spPr bwMode="auto">
          <a:xfrm>
            <a:off x="1092813" y="2200607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1317" y="2486607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타원 32"/>
          <p:cNvSpPr/>
          <p:nvPr/>
        </p:nvSpPr>
        <p:spPr bwMode="auto">
          <a:xfrm>
            <a:off x="3207363" y="2200606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77945" y="2486607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개보수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타원 34"/>
          <p:cNvSpPr/>
          <p:nvPr/>
        </p:nvSpPr>
        <p:spPr bwMode="auto">
          <a:xfrm>
            <a:off x="4255113" y="2199117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09853" y="2485118"/>
            <a:ext cx="521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증축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00992" y="2474104"/>
            <a:ext cx="521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" name="원통 3"/>
          <p:cNvSpPr/>
          <p:nvPr/>
        </p:nvSpPr>
        <p:spPr bwMode="auto">
          <a:xfrm rot="16200000">
            <a:off x="6888465" y="627891"/>
            <a:ext cx="276225" cy="3358545"/>
          </a:xfrm>
          <a:prstGeom prst="can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endParaRPr lang="ko-KR" altLang="en-US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5910584" y="2773845"/>
            <a:ext cx="3309616" cy="3766200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14235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차트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984183"/>
              </p:ext>
            </p:extLst>
          </p:nvPr>
        </p:nvGraphicFramePr>
        <p:xfrm>
          <a:off x="133350" y="590550"/>
          <a:ext cx="9658350" cy="591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26151"/>
              </p:ext>
            </p:extLst>
          </p:nvPr>
        </p:nvGraphicFramePr>
        <p:xfrm>
          <a:off x="1257300" y="3114674"/>
          <a:ext cx="7870007" cy="2705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09215" y="3114675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만호</a:t>
            </a: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0410" y="4287679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주택재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48957" y="571500"/>
            <a:ext cx="11272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(2009.01 =100)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78" y="6417994"/>
            <a:ext cx="9838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marL="361950" indent="-361950"/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국민은행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전국 아파트 매매가격 지수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통계청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각 연도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인구주택총조사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대한국토</a:t>
            </a:r>
            <a:r>
              <a:rPr lang="en-US" altLang="ko-KR" dirty="0" smtClean="0"/>
              <a:t>·</a:t>
            </a:r>
            <a:r>
              <a:rPr lang="ko-KR" altLang="en-US" dirty="0" smtClean="0"/>
              <a:t>도시계획학회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주택산업연구원</a:t>
            </a:r>
            <a:r>
              <a:rPr lang="en-US" altLang="ko-KR" dirty="0" smtClean="0"/>
              <a:t>, 2012, </a:t>
            </a:r>
            <a:r>
              <a:rPr lang="ko-KR" altLang="en-US" dirty="0" smtClean="0"/>
              <a:t>도시 및 주거환경정비 기본방침 수립 연구</a:t>
            </a:r>
            <a:r>
              <a:rPr lang="en-US" altLang="ko-KR" dirty="0" smtClean="0"/>
              <a:t>, p3 </a:t>
            </a:r>
            <a:r>
              <a:rPr lang="ko-KR" altLang="en-US" dirty="0" smtClean="0"/>
              <a:t>기초로 </a:t>
            </a:r>
            <a:r>
              <a:rPr lang="ko-KR" altLang="en-US" dirty="0" err="1"/>
              <a:t>재</a:t>
            </a:r>
            <a:r>
              <a:rPr lang="ko-KR" altLang="en-US" dirty="0" err="1" smtClean="0"/>
              <a:t>작성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54911" y="4543425"/>
            <a:ext cx="4154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532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59861" y="4297204"/>
            <a:ext cx="4154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716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6153" y="3849529"/>
            <a:ext cx="530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1,096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0629" y="3497104"/>
            <a:ext cx="530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1,388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55105" y="3078004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1,712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7" name="구부러진 연결선 16"/>
          <p:cNvCxnSpPr/>
          <p:nvPr/>
        </p:nvCxnSpPr>
        <p:spPr bwMode="auto">
          <a:xfrm rot="10800000">
            <a:off x="1590084" y="5295900"/>
            <a:ext cx="181566" cy="95250"/>
          </a:xfrm>
          <a:prstGeom prst="curved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957380" y="5058489"/>
            <a:ext cx="734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</a:t>
            </a: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 이상</a:t>
            </a:r>
            <a:endParaRPr lang="en-US" altLang="ko-KR" sz="10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노후 주택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74323" y="4875252"/>
            <a:ext cx="10679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1989</a:t>
            </a: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 이전</a:t>
            </a:r>
            <a:endParaRPr lang="en-US" altLang="ko-KR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경과연수 </a:t>
            </a: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28</a:t>
            </a: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r>
              <a:rPr lang="en-US" altLang="ko-KR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buNone/>
            </a:pPr>
            <a:r>
              <a:rPr lang="ko-KR" altLang="en-US" sz="1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노후 주택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24" name="구부러진 연결선 23"/>
          <p:cNvCxnSpPr>
            <a:endCxn id="20" idx="1"/>
          </p:cNvCxnSpPr>
          <p:nvPr/>
        </p:nvCxnSpPr>
        <p:spPr bwMode="auto">
          <a:xfrm flipV="1">
            <a:off x="8533645" y="5183029"/>
            <a:ext cx="240678" cy="90903"/>
          </a:xfrm>
          <a:prstGeom prst="curved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오각형 24"/>
          <p:cNvSpPr/>
          <p:nvPr/>
        </p:nvSpPr>
        <p:spPr bwMode="auto">
          <a:xfrm>
            <a:off x="1053071" y="1472391"/>
            <a:ext cx="1747280" cy="927909"/>
          </a:xfrm>
          <a:prstGeom prst="homePlat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r>
              <a:rPr lang="en-US" altLang="ko-KR" sz="1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1980</a:t>
            </a:r>
            <a:r>
              <a:rPr lang="ko-KR" altLang="en-US" sz="1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년대</a:t>
            </a:r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defTabSz="939800">
              <a:buFontTx/>
              <a:buNone/>
            </a:pP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합동재개발</a:t>
            </a:r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갈매기형 수장 25"/>
          <p:cNvSpPr/>
          <p:nvPr/>
        </p:nvSpPr>
        <p:spPr bwMode="auto">
          <a:xfrm>
            <a:off x="2506073" y="1472391"/>
            <a:ext cx="2304052" cy="927909"/>
          </a:xfrm>
          <a:prstGeom prst="chevron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1990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년대</a:t>
            </a:r>
            <a:endParaRPr lang="en-US" altLang="ko-KR" sz="1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주거환경정비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사업</a:t>
            </a:r>
            <a:endParaRPr lang="en-US" altLang="ko-KR" sz="1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본격화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갈매기형 수장 26"/>
          <p:cNvSpPr/>
          <p:nvPr/>
        </p:nvSpPr>
        <p:spPr bwMode="auto">
          <a:xfrm>
            <a:off x="4534898" y="1468407"/>
            <a:ext cx="2304052" cy="927909"/>
          </a:xfrm>
          <a:prstGeom prst="chevron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2000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년대</a:t>
            </a:r>
            <a:endParaRPr lang="en-US" altLang="ko-KR" sz="1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정비사업의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대중화</a:t>
            </a:r>
          </a:p>
        </p:txBody>
      </p:sp>
      <p:sp>
        <p:nvSpPr>
          <p:cNvPr id="28" name="갈매기형 수장 27"/>
          <p:cNvSpPr/>
          <p:nvPr/>
        </p:nvSpPr>
        <p:spPr bwMode="auto">
          <a:xfrm>
            <a:off x="6544905" y="1468406"/>
            <a:ext cx="2763378" cy="927909"/>
          </a:xfrm>
          <a:prstGeom prst="chevron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2010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년대</a:t>
            </a:r>
            <a:endParaRPr lang="en-US" altLang="ko-KR" sz="1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기존 정비사업의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대안 모색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2010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년대 기존 정비사업 한계 봉착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325702" y="-95693"/>
            <a:ext cx="787396" cy="766921"/>
            <a:chOff x="325702" y="-95693"/>
            <a:chExt cx="787396" cy="766921"/>
          </a:xfrm>
        </p:grpSpPr>
        <p:pic>
          <p:nvPicPr>
            <p:cNvPr id="34" name="Picture 7" descr="1"/>
            <p:cNvPicPr>
              <a:picLocks noChangeAspect="1" noChangeArrowheads="1"/>
            </p:cNvPicPr>
            <p:nvPr/>
          </p:nvPicPr>
          <p:blipFill>
            <a:blip r:embed="rId4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35" name="TextBox 34"/>
            <p:cNvSpPr txBox="1"/>
            <p:nvPr/>
          </p:nvSpPr>
          <p:spPr>
            <a:xfrm>
              <a:off x="325702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연</a:t>
              </a:r>
              <a:r>
                <a:rPr lang="ko-KR" altLang="en-US" sz="2500" b="1" dirty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혁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052757" y="795908"/>
            <a:ext cx="17475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000" dirty="0" smtClean="0"/>
              <a:t>‘80</a:t>
            </a:r>
            <a:r>
              <a:rPr lang="ko-KR" altLang="en-US" sz="1000" dirty="0" smtClean="0"/>
              <a:t>년 </a:t>
            </a:r>
            <a:r>
              <a:rPr lang="ko-KR" altLang="en-US" sz="1000" dirty="0" err="1" smtClean="0"/>
              <a:t>택촉법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주촉법</a:t>
            </a:r>
            <a:r>
              <a:rPr lang="ko-KR" altLang="en-US" sz="1000" dirty="0" smtClean="0"/>
              <a:t> 제정</a:t>
            </a:r>
            <a:endParaRPr lang="en-US" altLang="ko-KR" sz="1000" dirty="0" smtClean="0"/>
          </a:p>
          <a:p>
            <a:pPr algn="l"/>
            <a:r>
              <a:rPr lang="ko-KR" altLang="en-US" sz="1000" dirty="0" smtClean="0"/>
              <a:t>재개발사업 구분</a:t>
            </a:r>
            <a:endParaRPr lang="en-US" altLang="ko-KR" sz="1000" dirty="0" smtClean="0"/>
          </a:p>
          <a:p>
            <a:pPr algn="l"/>
            <a:r>
              <a:rPr lang="en-US" altLang="ko-KR" sz="1000" dirty="0" smtClean="0"/>
              <a:t>’83</a:t>
            </a:r>
            <a:r>
              <a:rPr lang="ko-KR" altLang="en-US" sz="1000" dirty="0" smtClean="0"/>
              <a:t>년 합동 재개발 도입</a:t>
            </a:r>
            <a:endParaRPr lang="ko-KR" alt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2515812" y="2422207"/>
            <a:ext cx="219002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000" dirty="0" smtClean="0"/>
              <a:t>’90</a:t>
            </a:r>
            <a:r>
              <a:rPr lang="ko-KR" altLang="en-US" sz="1000" dirty="0" smtClean="0"/>
              <a:t>년 주택재개발기본계획 수립</a:t>
            </a:r>
            <a:endParaRPr lang="en-US" altLang="ko-KR" sz="1000" dirty="0" smtClean="0"/>
          </a:p>
          <a:p>
            <a:pPr algn="l"/>
            <a:r>
              <a:rPr lang="en-US" altLang="ko-KR" sz="1000" dirty="0" smtClean="0"/>
              <a:t>’95</a:t>
            </a:r>
            <a:r>
              <a:rPr lang="ko-KR" altLang="en-US" sz="1000" dirty="0" smtClean="0"/>
              <a:t>년 </a:t>
            </a:r>
            <a:r>
              <a:rPr lang="ko-KR" altLang="en-US" sz="1000" dirty="0" err="1" smtClean="0"/>
              <a:t>도시재개발법</a:t>
            </a:r>
            <a:r>
              <a:rPr lang="ko-KR" altLang="en-US" sz="1000" dirty="0" smtClean="0"/>
              <a:t> 전문 개정</a:t>
            </a:r>
            <a:endParaRPr lang="en-US" altLang="ko-KR" sz="1000" dirty="0" smtClean="0"/>
          </a:p>
          <a:p>
            <a:pPr algn="l"/>
            <a:r>
              <a:rPr lang="ko-KR" altLang="en-US" sz="1000" dirty="0" smtClean="0"/>
              <a:t>주거환경개선을 위한 </a:t>
            </a:r>
            <a:r>
              <a:rPr lang="ko-KR" altLang="en-US" sz="1000" dirty="0" err="1" smtClean="0"/>
              <a:t>임시법</a:t>
            </a:r>
            <a:r>
              <a:rPr lang="ko-KR" altLang="en-US" sz="1000" dirty="0" smtClean="0"/>
              <a:t> 연장</a:t>
            </a:r>
            <a:endParaRPr lang="ko-KR" alt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4525409" y="795907"/>
            <a:ext cx="2231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000" dirty="0" smtClean="0"/>
              <a:t>’03</a:t>
            </a:r>
            <a:r>
              <a:rPr lang="ko-KR" altLang="en-US" sz="1000" dirty="0" smtClean="0"/>
              <a:t>년 </a:t>
            </a:r>
            <a:r>
              <a:rPr lang="ko-KR" altLang="en-US" sz="1000" dirty="0" err="1" smtClean="0"/>
              <a:t>도시및</a:t>
            </a:r>
            <a:r>
              <a:rPr lang="ko-KR" altLang="en-US" sz="1000" dirty="0" smtClean="0"/>
              <a:t> 주거환경정비법 제정</a:t>
            </a:r>
            <a:endParaRPr lang="en-US" altLang="ko-KR" sz="1000" dirty="0" smtClean="0"/>
          </a:p>
          <a:p>
            <a:pPr algn="l"/>
            <a:r>
              <a:rPr lang="en-US" altLang="ko-KR" sz="1000" dirty="0" smtClean="0"/>
              <a:t>’06</a:t>
            </a:r>
            <a:r>
              <a:rPr lang="ko-KR" altLang="en-US" sz="1000" dirty="0" smtClean="0"/>
              <a:t>년 도시재정비촉진특별법 제정</a:t>
            </a:r>
            <a:endParaRPr lang="en-US" altLang="ko-KR" sz="1000" dirty="0" smtClean="0"/>
          </a:p>
          <a:p>
            <a:pPr algn="l"/>
            <a:r>
              <a:rPr lang="en-US" altLang="ko-KR" sz="1000" dirty="0" smtClean="0"/>
              <a:t>’10</a:t>
            </a:r>
            <a:r>
              <a:rPr lang="ko-KR" altLang="en-US" sz="1000" dirty="0" smtClean="0"/>
              <a:t>년 도시분쟁조정위원회 설치</a:t>
            </a:r>
            <a:endParaRPr lang="ko-KR" alt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6542622" y="2437064"/>
            <a:ext cx="30011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000" dirty="0" smtClean="0"/>
              <a:t>’12</a:t>
            </a:r>
            <a:r>
              <a:rPr lang="ko-KR" altLang="en-US" sz="1000" dirty="0" smtClean="0"/>
              <a:t>년 서울시 </a:t>
            </a:r>
            <a:r>
              <a:rPr lang="ko-KR" altLang="en-US" sz="1000" dirty="0" err="1" smtClean="0"/>
              <a:t>뉴타운</a:t>
            </a:r>
            <a:r>
              <a:rPr lang="ko-KR" altLang="en-US" sz="1000" dirty="0" smtClean="0"/>
              <a:t> 출구전략 발표</a:t>
            </a:r>
            <a:endParaRPr lang="en-US" altLang="ko-KR" sz="1000" dirty="0" smtClean="0"/>
          </a:p>
          <a:p>
            <a:pPr algn="l"/>
            <a:r>
              <a:rPr lang="en-US" altLang="ko-KR" sz="1000" dirty="0" smtClean="0"/>
              <a:t>’12</a:t>
            </a:r>
            <a:r>
              <a:rPr lang="ko-KR" altLang="en-US" sz="1000" dirty="0" smtClean="0"/>
              <a:t>년 대안적 정비 모델 도입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가로주택정비사업</a:t>
            </a:r>
            <a:r>
              <a:rPr lang="en-US" altLang="ko-KR" sz="1000" dirty="0" smtClean="0"/>
              <a:t>)</a:t>
            </a:r>
          </a:p>
          <a:p>
            <a:pPr algn="l"/>
            <a:r>
              <a:rPr lang="en-US" altLang="ko-KR" sz="1000" dirty="0" smtClean="0"/>
              <a:t>’17</a:t>
            </a:r>
            <a:r>
              <a:rPr lang="ko-KR" altLang="en-US" sz="1000" dirty="0" smtClean="0"/>
              <a:t>년 소규모주택정비법 제정</a:t>
            </a:r>
            <a:endParaRPr lang="ko-KR" altLang="en-US" sz="1000" dirty="0"/>
          </a:p>
        </p:txBody>
      </p:sp>
      <p:cxnSp>
        <p:nvCxnSpPr>
          <p:cNvPr id="4" name="구부러진 연결선 3"/>
          <p:cNvCxnSpPr/>
          <p:nvPr/>
        </p:nvCxnSpPr>
        <p:spPr bwMode="auto">
          <a:xfrm flipV="1">
            <a:off x="2370410" y="4543425"/>
            <a:ext cx="145402" cy="123110"/>
          </a:xfrm>
          <a:prstGeom prst="curved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306630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그림 10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30" y="5487570"/>
            <a:ext cx="1728639" cy="1186321"/>
          </a:xfrm>
          <a:prstGeom prst="rect">
            <a:avLst/>
          </a:prstGeom>
        </p:spPr>
      </p:pic>
      <p:pic>
        <p:nvPicPr>
          <p:cNvPr id="102" name="그림 10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21" y="5487570"/>
            <a:ext cx="1647564" cy="1132036"/>
          </a:xfrm>
          <a:prstGeom prst="rect">
            <a:avLst/>
          </a:prstGeom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612" y="5552735"/>
            <a:ext cx="1728303" cy="1076486"/>
          </a:xfrm>
          <a:prstGeom prst="rect">
            <a:avLst/>
          </a:prstGeom>
        </p:spPr>
      </p:pic>
      <p:sp>
        <p:nvSpPr>
          <p:cNvPr id="80" name="직사각형 79"/>
          <p:cNvSpPr/>
          <p:nvPr/>
        </p:nvSpPr>
        <p:spPr bwMode="auto">
          <a:xfrm>
            <a:off x="4820648" y="902590"/>
            <a:ext cx="4872692" cy="409471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 flipV="1">
            <a:off x="5337539" y="3218855"/>
            <a:ext cx="3955312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10674" y="1244017"/>
            <a:ext cx="1627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증축허용범위</a:t>
            </a:r>
            <a:endParaRPr lang="ko-KR" altLang="en-US" sz="2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405" y="1771723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수직증축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405" y="2608548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</a:t>
            </a: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세대수증가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109" y="3313852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③ 면적증축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522" y="3990782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허용연한</a:t>
            </a:r>
            <a:endParaRPr lang="ko-KR" altLang="en-US" sz="2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 bwMode="auto">
          <a:xfrm>
            <a:off x="1903239" y="1925611"/>
            <a:ext cx="453346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타원 7"/>
          <p:cNvSpPr/>
          <p:nvPr/>
        </p:nvSpPr>
        <p:spPr bwMode="auto">
          <a:xfrm>
            <a:off x="2822194" y="1795982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1040" y="1322377"/>
            <a:ext cx="1656223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필로티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구조 인정 및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최상층 상부 증축 허용 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4" name="직선 연결선 13"/>
          <p:cNvCxnSpPr>
            <a:stCxn id="33" idx="2"/>
          </p:cNvCxnSpPr>
          <p:nvPr/>
        </p:nvCxnSpPr>
        <p:spPr bwMode="auto">
          <a:xfrm flipH="1">
            <a:off x="1892606" y="1094034"/>
            <a:ext cx="1372" cy="3096803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직선 연결선 19"/>
          <p:cNvCxnSpPr/>
          <p:nvPr/>
        </p:nvCxnSpPr>
        <p:spPr bwMode="auto">
          <a:xfrm>
            <a:off x="1904611" y="2762437"/>
            <a:ext cx="343292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직선 연결선 22"/>
          <p:cNvCxnSpPr/>
          <p:nvPr/>
        </p:nvCxnSpPr>
        <p:spPr bwMode="auto">
          <a:xfrm>
            <a:off x="1787603" y="3467740"/>
            <a:ext cx="354993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타원 23"/>
          <p:cNvSpPr/>
          <p:nvPr/>
        </p:nvSpPr>
        <p:spPr bwMode="auto">
          <a:xfrm>
            <a:off x="1776970" y="3350781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17643" y="3049364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30%(85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㎡ 미만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타원 25"/>
          <p:cNvSpPr/>
          <p:nvPr/>
        </p:nvSpPr>
        <p:spPr bwMode="auto">
          <a:xfrm>
            <a:off x="2822192" y="3350781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55180" y="3190860"/>
            <a:ext cx="1822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주거전용면적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28" name="직선 연결선 27"/>
          <p:cNvCxnSpPr/>
          <p:nvPr/>
        </p:nvCxnSpPr>
        <p:spPr bwMode="auto">
          <a:xfrm>
            <a:off x="2021520" y="4190837"/>
            <a:ext cx="204298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타원 29"/>
          <p:cNvSpPr/>
          <p:nvPr/>
        </p:nvSpPr>
        <p:spPr bwMode="auto">
          <a:xfrm>
            <a:off x="1776970" y="4073878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35782" y="3872671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13291" y="4608334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’01</a:t>
            </a:r>
            <a:r>
              <a:rPr lang="ko-KR" altLang="en-US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b="1" dirty="0">
              <a:solidFill>
                <a:srgbClr val="C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8690" y="786257"/>
            <a:ext cx="1630575" cy="30777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b="1" dirty="0" err="1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리모델링</a:t>
            </a:r>
            <a:r>
              <a:rPr lang="ko-KR" altLang="en-US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제도 도입</a:t>
            </a:r>
            <a:endParaRPr lang="ko-KR" altLang="en-US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02004" y="4608334"/>
            <a:ext cx="543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’05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82004" y="4608334"/>
            <a:ext cx="543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’07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37" name="직선 연결선 36"/>
          <p:cNvCxnSpPr/>
          <p:nvPr/>
        </p:nvCxnSpPr>
        <p:spPr bwMode="auto">
          <a:xfrm>
            <a:off x="4064507" y="4190837"/>
            <a:ext cx="0" cy="2000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타원 38"/>
          <p:cNvSpPr/>
          <p:nvPr/>
        </p:nvSpPr>
        <p:spPr bwMode="auto">
          <a:xfrm>
            <a:off x="3936915" y="4323582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44444" y="4160546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42" name="직선 연결선 41"/>
          <p:cNvCxnSpPr>
            <a:stCxn id="39" idx="6"/>
          </p:cNvCxnSpPr>
          <p:nvPr/>
        </p:nvCxnSpPr>
        <p:spPr bwMode="auto">
          <a:xfrm>
            <a:off x="4170832" y="4440541"/>
            <a:ext cx="512201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직선 연결선 43"/>
          <p:cNvCxnSpPr/>
          <p:nvPr/>
        </p:nvCxnSpPr>
        <p:spPr bwMode="auto">
          <a:xfrm>
            <a:off x="5337539" y="3267685"/>
            <a:ext cx="0" cy="2000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타원 44"/>
          <p:cNvSpPr/>
          <p:nvPr/>
        </p:nvSpPr>
        <p:spPr bwMode="auto">
          <a:xfrm>
            <a:off x="5220580" y="3101896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01551" y="2946306"/>
            <a:ext cx="1645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0%(85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㎡ 미만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58" name="직선 연결선 57"/>
          <p:cNvCxnSpPr/>
          <p:nvPr/>
        </p:nvCxnSpPr>
        <p:spPr bwMode="auto">
          <a:xfrm flipV="1">
            <a:off x="5263108" y="2514613"/>
            <a:ext cx="1170354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직선 연결선 58"/>
          <p:cNvCxnSpPr/>
          <p:nvPr/>
        </p:nvCxnSpPr>
        <p:spPr bwMode="auto">
          <a:xfrm>
            <a:off x="5337539" y="2563441"/>
            <a:ext cx="0" cy="2000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타원 59"/>
          <p:cNvSpPr/>
          <p:nvPr/>
        </p:nvSpPr>
        <p:spPr bwMode="auto">
          <a:xfrm>
            <a:off x="5220580" y="2397652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90181" y="2100220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세대수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10%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62" name="직선 연결선 61"/>
          <p:cNvCxnSpPr/>
          <p:nvPr/>
        </p:nvCxnSpPr>
        <p:spPr bwMode="auto">
          <a:xfrm flipV="1">
            <a:off x="6404808" y="2270895"/>
            <a:ext cx="2888043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직선 연결선 62"/>
          <p:cNvCxnSpPr/>
          <p:nvPr/>
        </p:nvCxnSpPr>
        <p:spPr bwMode="auto">
          <a:xfrm>
            <a:off x="6431270" y="2319724"/>
            <a:ext cx="0" cy="2000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타원 63"/>
          <p:cNvSpPr/>
          <p:nvPr/>
        </p:nvSpPr>
        <p:spPr bwMode="auto">
          <a:xfrm>
            <a:off x="6305604" y="2153935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97260" y="1976193"/>
            <a:ext cx="1361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세대수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15%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타원 68"/>
          <p:cNvSpPr/>
          <p:nvPr/>
        </p:nvSpPr>
        <p:spPr bwMode="auto">
          <a:xfrm>
            <a:off x="5220579" y="1795982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71" name="직선 연결선 70"/>
          <p:cNvCxnSpPr/>
          <p:nvPr/>
        </p:nvCxnSpPr>
        <p:spPr bwMode="auto">
          <a:xfrm flipV="1">
            <a:off x="6408350" y="1668392"/>
            <a:ext cx="2884501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직선 연결선 71"/>
          <p:cNvCxnSpPr/>
          <p:nvPr/>
        </p:nvCxnSpPr>
        <p:spPr bwMode="auto">
          <a:xfrm>
            <a:off x="6429616" y="1717221"/>
            <a:ext cx="0" cy="2000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타원 72"/>
          <p:cNvSpPr/>
          <p:nvPr/>
        </p:nvSpPr>
        <p:spPr bwMode="auto">
          <a:xfrm>
            <a:off x="6305546" y="1551432"/>
            <a:ext cx="233917" cy="233917"/>
          </a:xfrm>
          <a:prstGeom prst="ellipse">
            <a:avLst/>
          </a:prstGeom>
          <a:solidFill>
            <a:schemeClr val="bg1"/>
          </a:solidFill>
          <a:ln w="508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60575" y="1320539"/>
            <a:ext cx="1518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개층</a:t>
            </a:r>
            <a:r>
              <a:rPr lang="ko-KR" altLang="en-US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수직증축 허용</a:t>
            </a:r>
            <a:endParaRPr lang="ko-KR" altLang="en-US" sz="1200" b="1" dirty="0">
              <a:solidFill>
                <a:srgbClr val="C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868767" y="1246599"/>
            <a:ext cx="1471877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세대수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증가 </a:t>
            </a: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증축시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수직증축 제외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051545" y="1168385"/>
            <a:ext cx="1603323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층 이상 최대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개층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14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층 이하 최대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대층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65669" y="4608334"/>
            <a:ext cx="543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’12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16574" y="4608334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’13</a:t>
            </a:r>
            <a:r>
              <a:rPr lang="ko-KR" altLang="en-US" sz="1200" b="1" dirty="0" smtClean="0">
                <a:solidFill>
                  <a:srgbClr val="C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ko-KR" altLang="en-US" sz="1200" b="1" dirty="0">
              <a:solidFill>
                <a:srgbClr val="C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9" name="오각형 88"/>
          <p:cNvSpPr/>
          <p:nvPr/>
        </p:nvSpPr>
        <p:spPr bwMode="auto">
          <a:xfrm>
            <a:off x="1776970" y="5082366"/>
            <a:ext cx="3113211" cy="457199"/>
          </a:xfrm>
          <a:prstGeom prst="homePlat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단순확장형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0" name="갈매기형 수장 89"/>
          <p:cNvSpPr/>
          <p:nvPr/>
        </p:nvSpPr>
        <p:spPr bwMode="auto">
          <a:xfrm>
            <a:off x="4820648" y="5071733"/>
            <a:ext cx="1499480" cy="457199"/>
          </a:xfrm>
          <a:prstGeom prst="chevr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세대수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 증가</a:t>
            </a:r>
          </a:p>
        </p:txBody>
      </p:sp>
      <p:sp>
        <p:nvSpPr>
          <p:cNvPr id="91" name="갈매기형 수장 90"/>
          <p:cNvSpPr/>
          <p:nvPr/>
        </p:nvSpPr>
        <p:spPr bwMode="auto">
          <a:xfrm>
            <a:off x="6216574" y="5071733"/>
            <a:ext cx="2470221" cy="457199"/>
          </a:xfrm>
          <a:prstGeom prst="chevr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수직증축 허용</a:t>
            </a:r>
          </a:p>
        </p:txBody>
      </p:sp>
      <p:sp>
        <p:nvSpPr>
          <p:cNvPr id="92" name="갈매기형 수장 91"/>
          <p:cNvSpPr/>
          <p:nvPr/>
        </p:nvSpPr>
        <p:spPr bwMode="auto">
          <a:xfrm>
            <a:off x="8604343" y="5082366"/>
            <a:ext cx="1188243" cy="457199"/>
          </a:xfrm>
          <a:prstGeom prst="chevr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내력벽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 철거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여</a:t>
            </a:r>
            <a:r>
              <a:rPr lang="ko-KR" altLang="en-US" sz="12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부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775617" y="4484509"/>
            <a:ext cx="811441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’19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en-US" altLang="ko-KR" sz="12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월</a:t>
            </a:r>
            <a:r>
              <a:rPr lang="en-US" altLang="ko-KR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~</a:t>
            </a:r>
            <a:r>
              <a:rPr lang="ko-KR" altLang="en-US" sz="12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연말</a:t>
            </a:r>
            <a:endParaRPr lang="ko-KR" altLang="en-US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4522" y="6603945"/>
            <a:ext cx="5214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/>
              <a:t>서울특별시</a:t>
            </a:r>
            <a:r>
              <a:rPr lang="en-US" altLang="ko-KR" dirty="0"/>
              <a:t>, 2016, 2025 </a:t>
            </a:r>
            <a:r>
              <a:rPr lang="ko-KR" altLang="en-US" dirty="0"/>
              <a:t>서울특별시 공동주택 </a:t>
            </a:r>
            <a:r>
              <a:rPr lang="ko-KR" altLang="en-US" dirty="0" err="1"/>
              <a:t>리모델링</a:t>
            </a:r>
            <a:r>
              <a:rPr lang="ko-KR" altLang="en-US" dirty="0"/>
              <a:t> 기본계획</a:t>
            </a:r>
            <a:r>
              <a:rPr lang="en-US" altLang="ko-KR" dirty="0"/>
              <a:t>, </a:t>
            </a:r>
            <a:r>
              <a:rPr lang="en-US" altLang="ko-KR" dirty="0" smtClean="0"/>
              <a:t>P56, </a:t>
            </a:r>
            <a:r>
              <a:rPr lang="ko-KR" altLang="en-US" dirty="0" smtClean="0"/>
              <a:t>기초로 </a:t>
            </a:r>
            <a:r>
              <a:rPr lang="ko-KR" altLang="en-US" dirty="0" err="1" smtClean="0"/>
              <a:t>재작성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08" name="그룹 107"/>
          <p:cNvGrpSpPr/>
          <p:nvPr/>
        </p:nvGrpSpPr>
        <p:grpSpPr>
          <a:xfrm>
            <a:off x="350884" y="-95693"/>
            <a:ext cx="733638" cy="766921"/>
            <a:chOff x="350884" y="-95693"/>
            <a:chExt cx="733638" cy="766921"/>
          </a:xfrm>
        </p:grpSpPr>
        <p:pic>
          <p:nvPicPr>
            <p:cNvPr id="109" name="Picture 7" descr="1"/>
            <p:cNvPicPr>
              <a:picLocks noChangeAspect="1" noChangeArrowheads="1"/>
            </p:cNvPicPr>
            <p:nvPr/>
          </p:nvPicPr>
          <p:blipFill>
            <a:blip r:embed="rId5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10" name="TextBox 109"/>
            <p:cNvSpPr txBox="1"/>
            <p:nvPr/>
          </p:nvSpPr>
          <p:spPr>
            <a:xfrm>
              <a:off x="386616" y="-1093"/>
              <a:ext cx="6655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  <a:buNone/>
              </a:pPr>
              <a:r>
                <a:rPr lang="ko-KR" altLang="en-US" sz="2000" b="1" dirty="0" err="1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리모</a:t>
              </a:r>
              <a:endParaRPr lang="en-US" altLang="ko-KR" sz="20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  <a:p>
              <a:pPr>
                <a:lnSpc>
                  <a:spcPct val="80000"/>
                </a:lnSpc>
                <a:buNone/>
              </a:pPr>
              <a:r>
                <a:rPr lang="ko-KR" altLang="en-US" sz="2000" b="1" dirty="0" err="1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델링</a:t>
              </a:r>
              <a:endPara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111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‘01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도입 이후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’13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수직증축 허용</a:t>
            </a:r>
          </a:p>
        </p:txBody>
      </p:sp>
    </p:spTree>
    <p:extLst>
      <p:ext uri="{BB962C8B-B14F-4D97-AF65-F5344CB8AC3E}">
        <p14:creationId xmlns:p14="http://schemas.microsoft.com/office/powerpoint/2010/main" val="4833603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753232"/>
              </p:ext>
            </p:extLst>
          </p:nvPr>
        </p:nvGraphicFramePr>
        <p:xfrm>
          <a:off x="365842" y="2913665"/>
          <a:ext cx="9239247" cy="3578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6583"/>
                <a:gridCol w="1026583"/>
                <a:gridCol w="1026583"/>
                <a:gridCol w="1026583"/>
                <a:gridCol w="1026583"/>
                <a:gridCol w="1026583"/>
                <a:gridCol w="1026583"/>
                <a:gridCol w="1026583"/>
                <a:gridCol w="1026583"/>
              </a:tblGrid>
              <a:tr h="7021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법령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빈집 및 </a:t>
                      </a:r>
                      <a:r>
                        <a:rPr lang="ko-KR" altLang="en-US" sz="3000" b="1" dirty="0" smtClean="0">
                          <a:solidFill>
                            <a:srgbClr val="C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소규모</a:t>
                      </a: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 정비에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관한 특례법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도시 및 주거환경정비법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</a:tr>
              <a:tr h="4973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현행사업</a:t>
                      </a:r>
                      <a:endParaRPr lang="ko-KR" altLang="en-US" sz="1400" b="1" dirty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자율주택</a:t>
                      </a:r>
                      <a:endParaRPr lang="en-US" altLang="ko-KR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정비사업</a:t>
                      </a:r>
                      <a:endParaRPr lang="ko-KR" altLang="en-US" sz="1400" b="1" dirty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가로주택</a:t>
                      </a:r>
                      <a:endParaRPr lang="en-US" altLang="ko-KR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정비사업</a:t>
                      </a:r>
                      <a:endParaRPr lang="ko-KR" altLang="en-US" sz="1400" b="1" dirty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소규모</a:t>
                      </a:r>
                      <a:endParaRPr lang="en-US" altLang="ko-KR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재건축사업</a:t>
                      </a:r>
                      <a:endParaRPr lang="ko-KR" altLang="en-US" sz="1400" b="1" dirty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재건축사업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재개발사업</a:t>
                      </a:r>
                      <a:endParaRPr lang="en-US" altLang="ko-KR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통합</a:t>
                      </a:r>
                      <a:r>
                        <a:rPr lang="en-US" altLang="ko-KR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주거환경개선사업</a:t>
                      </a:r>
                      <a:endParaRPr lang="en-US" altLang="ko-KR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통합</a:t>
                      </a:r>
                      <a:r>
                        <a:rPr lang="en-US" altLang="ko-KR" sz="1400" b="1" dirty="0" smtClean="0">
                          <a:solidFill>
                            <a:srgbClr val="112038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400" b="1" dirty="0" smtClean="0">
                        <a:solidFill>
                          <a:srgbClr val="112038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</a:tr>
              <a:tr h="7899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대상지역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노후불량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주택밀집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노후불량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주택밀집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가로구역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노후 공동주택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공동주택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노후불량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건축물밀집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주택정비형</a:t>
                      </a:r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_</a:t>
                      </a: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조례</a:t>
                      </a:r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</a:t>
                      </a:r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공업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지역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도시정비형</a:t>
                      </a:r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_</a:t>
                      </a: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조례</a:t>
                      </a:r>
                      <a:r>
                        <a:rPr lang="en-US" altLang="ko-KR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저소득자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집단거주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단독주택 및 다세대 밀집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</a:tr>
              <a:tr h="70215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규모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단독 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호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다세대 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세대 미만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단독 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호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다세대 </a:t>
                      </a: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세대 이상</a:t>
                      </a:r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세대 미만</a:t>
                      </a:r>
                      <a:endParaRPr lang="en-US" altLang="ko-KR" sz="14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rowSpan="2"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3000" b="1" dirty="0" smtClean="0">
                          <a:solidFill>
                            <a:srgbClr val="C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대규모</a:t>
                      </a: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</a:tr>
              <a:tr h="2925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 </a:t>
                      </a:r>
                      <a:r>
                        <a:rPr lang="ko-KR" altLang="en-US" sz="140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제곱미터</a:t>
                      </a:r>
                      <a:r>
                        <a:rPr lang="ko-KR" altLang="en-US" sz="14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미만</a:t>
                      </a:r>
                      <a:endParaRPr lang="ko-KR" altLang="en-US" sz="14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97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기존사업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도정법에서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이관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주택재건축사업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주택재개발사업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도시환경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정비사업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주거환경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개선사업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주거환경</a:t>
                      </a:r>
                      <a:endParaRPr lang="en-US" altLang="ko-KR" sz="120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관리사업</a:t>
                      </a:r>
                      <a:endParaRPr lang="ko-KR" altLang="en-US" sz="1200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50"/>
          <p:cNvSpPr>
            <a:spLocks noChangeArrowheads="1"/>
          </p:cNvSpPr>
          <p:nvPr/>
        </p:nvSpPr>
        <p:spPr bwMode="gray">
          <a:xfrm>
            <a:off x="4118694" y="2595417"/>
            <a:ext cx="1821011" cy="195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지역단위 정비사업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’18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소규모주택 정비 시행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544050" cy="156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2018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시행된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도시정비법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개정 및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소규모주택정비법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신설로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지역단위 정비사업은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규모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사업형태에 따라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사업 존재함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빈집 및 소규모주택 정비에 관한 특별법에 따라 </a:t>
            </a:r>
            <a:r>
              <a:rPr lang="ko-KR" altLang="en-US" sz="1400" b="0" dirty="0" smtClean="0">
                <a:latin typeface="나눔고딕 ExtraBold"/>
                <a:ea typeface="나눔고딕 ExtraBold"/>
              </a:rPr>
              <a:t>① 자율주택 정비사업</a:t>
            </a:r>
            <a:r>
              <a:rPr lang="en-US" altLang="ko-KR" sz="1400" b="0" dirty="0" smtClean="0">
                <a:latin typeface="나눔고딕 ExtraBold"/>
                <a:ea typeface="나눔고딕 ExtraBold"/>
              </a:rPr>
              <a:t>, </a:t>
            </a:r>
            <a:r>
              <a:rPr lang="ko-KR" altLang="en-US" sz="1400" b="0" dirty="0" smtClean="0">
                <a:latin typeface="나눔고딕 ExtraBold"/>
                <a:ea typeface="나눔고딕 ExtraBold"/>
              </a:rPr>
              <a:t>② 가로주택정비사업</a:t>
            </a:r>
            <a:r>
              <a:rPr lang="en-US" altLang="ko-KR" sz="1400" b="0" dirty="0" smtClean="0">
                <a:latin typeface="나눔고딕 ExtraBold"/>
                <a:ea typeface="나눔고딕 ExtraBold"/>
              </a:rPr>
              <a:t>,</a:t>
            </a:r>
            <a:r>
              <a:rPr lang="ko-KR" altLang="en-US" sz="1400" b="0" dirty="0" smtClean="0">
                <a:latin typeface="나눔고딕 ExtraBold"/>
                <a:ea typeface="나눔고딕 ExtraBold"/>
              </a:rPr>
              <a:t> ③ 소규모재건축사업</a:t>
            </a:r>
            <a:endParaRPr lang="en-US" altLang="ko-KR" sz="1400" b="0" dirty="0" smtClean="0">
              <a:latin typeface="나눔고딕 ExtraBold"/>
              <a:ea typeface="나눔고딕 ExtraBold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도시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및 주거환경정비법에 따라 </a:t>
            </a:r>
            <a:r>
              <a:rPr lang="ko-KR" altLang="en-US" sz="1400" b="0" dirty="0" smtClean="0">
                <a:latin typeface="나눔고딕 ExtraBold"/>
                <a:ea typeface="나눔고딕 ExtraBold"/>
              </a:rPr>
              <a:t>④ </a:t>
            </a:r>
            <a:r>
              <a:rPr lang="ko-KR" altLang="en-US" sz="1400" b="0" dirty="0">
                <a:latin typeface="나눔고딕 ExtraBold"/>
                <a:ea typeface="나눔고딕 ExtraBold"/>
              </a:rPr>
              <a:t>재건축사업</a:t>
            </a:r>
            <a:r>
              <a:rPr lang="en-US" altLang="ko-KR" sz="1400" b="0" dirty="0">
                <a:latin typeface="나눔고딕 ExtraBold"/>
                <a:ea typeface="나눔고딕 ExtraBold"/>
              </a:rPr>
              <a:t>, </a:t>
            </a:r>
            <a:r>
              <a:rPr lang="ko-KR" altLang="en-US" sz="1400" b="0" dirty="0">
                <a:latin typeface="나눔고딕 ExtraBold"/>
                <a:ea typeface="나눔고딕 ExtraBold"/>
              </a:rPr>
              <a:t>⑤ 재개발사업</a:t>
            </a:r>
            <a:r>
              <a:rPr lang="en-US" altLang="ko-KR" sz="1400" b="0" dirty="0">
                <a:latin typeface="나눔고딕 ExtraBold"/>
                <a:ea typeface="나눔고딕 ExtraBold"/>
              </a:rPr>
              <a:t>, </a:t>
            </a:r>
            <a:r>
              <a:rPr lang="ko-KR" altLang="en-US" sz="1400" b="0" dirty="0">
                <a:latin typeface="나눔고딕 ExtraBold"/>
                <a:ea typeface="나눔고딕 ExtraBold"/>
              </a:rPr>
              <a:t>⑥</a:t>
            </a:r>
            <a:r>
              <a:rPr lang="ko-KR" altLang="en-US" sz="1400" b="0" dirty="0" smtClean="0">
                <a:latin typeface="나눔고딕 ExtraBold"/>
                <a:ea typeface="나눔고딕 ExtraBold"/>
              </a:rPr>
              <a:t>주거환경개선사업</a:t>
            </a:r>
            <a:endParaRPr lang="en-US" altLang="ko-KR" sz="1400" b="0" dirty="0">
              <a:latin typeface="나눔고딕 ExtraBold"/>
              <a:ea typeface="나눔고딕 ExtraBold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25701" y="-95693"/>
            <a:ext cx="787396" cy="766921"/>
            <a:chOff x="325701" y="-95693"/>
            <a:chExt cx="787396" cy="766921"/>
          </a:xfrm>
        </p:grpSpPr>
        <p:pic>
          <p:nvPicPr>
            <p:cNvPr id="13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25701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정</a:t>
              </a:r>
              <a:r>
                <a:rPr lang="ko-KR" altLang="en-US" sz="2500" b="1" dirty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47391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71751"/>
              </p:ext>
            </p:extLst>
          </p:nvPr>
        </p:nvGraphicFramePr>
        <p:xfrm>
          <a:off x="141544" y="2824736"/>
          <a:ext cx="3290629" cy="3453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756"/>
                <a:gridCol w="476250"/>
                <a:gridCol w="771525"/>
                <a:gridCol w="514350"/>
                <a:gridCol w="793748"/>
              </a:tblGrid>
              <a:tr h="1834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조합인가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340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기존주택수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기존주택수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7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1983</a:t>
                      </a:r>
                    </a:p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~2004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3,194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11,721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2005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5,742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2006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17,868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14,870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2008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707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41,772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2009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1,730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29,967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2010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1,277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14,721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2011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2,545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10,114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2,044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12,654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2013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7,161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6,179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2,548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6,061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2,943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11,987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21,801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10,266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2017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18,115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11,472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920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12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</a:t>
                      </a:r>
                      <a:endParaRPr lang="ko-KR" alt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</a:t>
                      </a:r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</a:t>
                      </a:r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6,087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</a:t>
                      </a:r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32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15,519 </a:t>
                      </a:r>
                      <a:endParaRPr lang="en-US" altLang="ko-KR" sz="1200" b="1" i="0" u="none" strike="noStrike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Rectangle 50"/>
          <p:cNvSpPr>
            <a:spLocks noChangeArrowheads="1"/>
          </p:cNvSpPr>
          <p:nvPr/>
        </p:nvSpPr>
        <p:spPr bwMode="gray">
          <a:xfrm>
            <a:off x="3745672" y="2395783"/>
            <a:ext cx="23596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재개발사업 구역지정 실적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gray">
          <a:xfrm>
            <a:off x="2688380" y="2633224"/>
            <a:ext cx="74379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ko-KR" altLang="en-US" sz="900" dirty="0" smtClean="0">
                <a:solidFill>
                  <a:srgbClr val="000000"/>
                </a:solidFill>
              </a:rPr>
              <a:t>개</a:t>
            </a:r>
            <a:r>
              <a:rPr lang="en-US" altLang="ko-KR" sz="900" dirty="0" smtClean="0">
                <a:solidFill>
                  <a:srgbClr val="000000"/>
                </a:solidFill>
              </a:rPr>
              <a:t>, </a:t>
            </a:r>
            <a:r>
              <a:rPr lang="ko-KR" altLang="en-US" sz="900" dirty="0" smtClean="0">
                <a:solidFill>
                  <a:srgbClr val="000000"/>
                </a:solidFill>
              </a:rPr>
              <a:t>호</a:t>
            </a:r>
            <a:r>
              <a:rPr lang="en-US" altLang="ko-KR" sz="900" dirty="0" smtClean="0">
                <a:solidFill>
                  <a:srgbClr val="000000"/>
                </a:solidFill>
              </a:rPr>
              <a:t>) </a:t>
            </a:r>
            <a:endParaRPr lang="en-US" altLang="ko-KR" sz="900" b="1" dirty="0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42016"/>
              </p:ext>
            </p:extLst>
          </p:nvPr>
        </p:nvGraphicFramePr>
        <p:xfrm>
          <a:off x="3571049" y="2824731"/>
          <a:ext cx="2724976" cy="3510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9146"/>
                <a:gridCol w="593342"/>
                <a:gridCol w="769146"/>
                <a:gridCol w="593342"/>
              </a:tblGrid>
              <a:tr h="32803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구 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구역수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시행면적</a:t>
                      </a:r>
                      <a:endParaRPr lang="ko-KR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철거대상</a:t>
                      </a:r>
                      <a:endParaRPr lang="ko-KR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08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1973</a:t>
                      </a:r>
                    </a:p>
                    <a:p>
                      <a:pPr algn="ctr" fontAlgn="ctr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～2004</a:t>
                      </a:r>
                      <a:r>
                        <a:rPr lang="ko-KR" alt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년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</a:t>
                      </a:r>
                      <a:r>
                        <a:rPr lang="en-US" altLang="ko-K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1,525 </a:t>
                      </a:r>
                      <a:endParaRPr lang="en-US" altLang="ko-K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11,567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2005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443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16,626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2006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15,200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762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40,617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2008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</a:t>
                      </a:r>
                      <a:r>
                        <a:rPr lang="en-US" altLang="ko-KR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1,300 </a:t>
                      </a:r>
                      <a:endParaRPr lang="en-US" altLang="ko-KR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52,094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2009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967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32,758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2010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658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19,213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2011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342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11,302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6,812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2013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4,244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5,385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58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2,073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  </a:t>
                      </a:r>
                      <a:r>
                        <a:rPr lang="en-US" altLang="ko-K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1,112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52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2017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  </a:t>
                      </a:r>
                      <a:r>
                        <a:rPr lang="en-US" altLang="ko-KR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1,565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385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12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평균</a:t>
                      </a:r>
                      <a:endParaRPr lang="ko-KR" altLang="en-US" sz="1200" b="1" i="0" u="none" strike="noStrike" dirty="0" smtClean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         </a:t>
                      </a:r>
                      <a:r>
                        <a:rPr lang="en-US" altLang="ko-KR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378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  <a:r>
                        <a:rPr lang="en-US" altLang="ko-KR" sz="12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13,656 </a:t>
                      </a:r>
                      <a:endParaRPr lang="en-US" altLang="ko-KR" sz="1200" b="1" i="0" u="none" strike="noStrike" kern="1200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Rectangle 50"/>
          <p:cNvSpPr>
            <a:spLocks noChangeArrowheads="1"/>
          </p:cNvSpPr>
          <p:nvPr/>
        </p:nvSpPr>
        <p:spPr bwMode="gray">
          <a:xfrm>
            <a:off x="1133324" y="2398942"/>
            <a:ext cx="157895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재건축사업 실적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5297821" y="2657635"/>
            <a:ext cx="102912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ko-KR" altLang="en-US" sz="900" dirty="0" smtClean="0">
                <a:solidFill>
                  <a:srgbClr val="000000"/>
                </a:solidFill>
              </a:rPr>
              <a:t>개</a:t>
            </a:r>
            <a:r>
              <a:rPr lang="en-US" altLang="ko-KR" sz="900" dirty="0" smtClean="0">
                <a:solidFill>
                  <a:srgbClr val="000000"/>
                </a:solidFill>
              </a:rPr>
              <a:t>, </a:t>
            </a:r>
            <a:r>
              <a:rPr lang="ko-KR" altLang="en-US" sz="900" dirty="0" smtClean="0">
                <a:solidFill>
                  <a:srgbClr val="000000"/>
                </a:solidFill>
              </a:rPr>
              <a:t>만</a:t>
            </a:r>
            <a:r>
              <a:rPr lang="ko-KR" altLang="en-US" sz="9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㎡</a:t>
            </a:r>
            <a:r>
              <a:rPr lang="en-US" altLang="ko-KR" sz="9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동</a:t>
            </a:r>
            <a:r>
              <a:rPr lang="en-US" altLang="ko-KR" sz="900" dirty="0" smtClean="0">
                <a:solidFill>
                  <a:srgbClr val="000000"/>
                </a:solidFill>
              </a:rPr>
              <a:t>) </a:t>
            </a:r>
            <a:endParaRPr lang="en-US" altLang="ko-KR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2518" y="6611779"/>
            <a:ext cx="41376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국토교통부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연도별 도시재정비사업 현황</a:t>
            </a:r>
            <a:r>
              <a:rPr lang="en-US" altLang="ko-KR" dirty="0" smtClean="0"/>
              <a:t>(2017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31</a:t>
            </a:r>
            <a:r>
              <a:rPr lang="ko-KR" altLang="en-US" dirty="0" smtClean="0"/>
              <a:t>일 기준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498109"/>
              </p:ext>
            </p:extLst>
          </p:nvPr>
        </p:nvGraphicFramePr>
        <p:xfrm>
          <a:off x="6418180" y="2824737"/>
          <a:ext cx="3335421" cy="35400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6045"/>
                <a:gridCol w="654844"/>
                <a:gridCol w="654844"/>
                <a:gridCol w="654844"/>
                <a:gridCol w="654844"/>
              </a:tblGrid>
              <a:tr h="1908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주거환경개선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주거환경관리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834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구역지정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spc="-150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기존주택수</a:t>
                      </a:r>
                      <a:endParaRPr lang="ko-KR" altLang="en-US" sz="1200" b="0" i="0" u="none" strike="noStrike" spc="-15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구역지정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spc="-150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기존주택수</a:t>
                      </a:r>
                      <a:endParaRPr lang="ko-KR" altLang="en-US" sz="1200" b="0" i="0" u="none" strike="noStrike" spc="-15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95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1989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～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2004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580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211,554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2005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2006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43,071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26,538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2008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14,272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2009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6,282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　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　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2010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6,317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2011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4,070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641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2,699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1,313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2013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490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6,026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1,062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3,552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1,495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3,837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1,792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8,916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83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2017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393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13,575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7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12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</a:t>
                      </a:r>
                      <a:endParaRPr lang="ko-KR" alt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16.5</a:t>
                      </a:r>
                      <a:endParaRPr lang="en-US" altLang="ko-KR" sz="1200" b="1" i="0" u="none" strike="noStrike" dirty="0"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</a:t>
                      </a:r>
                      <a:r>
                        <a:rPr lang="en-US" altLang="ko-KR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3,887 </a:t>
                      </a:r>
                      <a:endParaRPr lang="en-US" altLang="ko-KR" sz="1200" b="1" i="0" u="none" strike="noStrike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b="1" u="none" strike="noStrike" dirty="0"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7.5</a:t>
                      </a:r>
                      <a:endParaRPr lang="en-US" altLang="ko-KR" sz="1200" b="1" i="0" u="none" strike="noStrike" dirty="0"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</a:t>
                      </a:r>
                      <a:r>
                        <a:rPr lang="en-US" altLang="ko-KR" sz="1200" b="1" u="none" strike="noStrike" dirty="0">
                          <a:solidFill>
                            <a:srgbClr val="C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4,769 </a:t>
                      </a:r>
                      <a:endParaRPr lang="en-US" altLang="ko-KR" sz="1200" b="1" i="0" u="none" strike="noStrike" dirty="0"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27" name="Rectangle 5"/>
          <p:cNvSpPr>
            <a:spLocks noChangeArrowheads="1"/>
          </p:cNvSpPr>
          <p:nvPr/>
        </p:nvSpPr>
        <p:spPr bwMode="gray">
          <a:xfrm>
            <a:off x="9009808" y="2642697"/>
            <a:ext cx="74379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ko-KR" altLang="en-US" sz="900" dirty="0" smtClean="0">
                <a:solidFill>
                  <a:srgbClr val="000000"/>
                </a:solidFill>
              </a:rPr>
              <a:t>개</a:t>
            </a:r>
            <a:r>
              <a:rPr lang="en-US" altLang="ko-KR" sz="900" dirty="0" smtClean="0">
                <a:solidFill>
                  <a:srgbClr val="000000"/>
                </a:solidFill>
              </a:rPr>
              <a:t>, </a:t>
            </a:r>
            <a:r>
              <a:rPr lang="ko-KR" altLang="en-US" sz="900" dirty="0" smtClean="0">
                <a:solidFill>
                  <a:srgbClr val="000000"/>
                </a:solidFill>
              </a:rPr>
              <a:t>호</a:t>
            </a:r>
            <a:r>
              <a:rPr lang="en-US" altLang="ko-KR" sz="900" dirty="0" smtClean="0">
                <a:solidFill>
                  <a:srgbClr val="000000"/>
                </a:solidFill>
              </a:rPr>
              <a:t>) </a:t>
            </a:r>
            <a:endParaRPr lang="en-US" altLang="ko-KR" sz="900" b="1" dirty="0"/>
          </a:p>
        </p:txBody>
      </p:sp>
      <p:sp>
        <p:nvSpPr>
          <p:cNvPr id="28" name="Rectangle 50"/>
          <p:cNvSpPr>
            <a:spLocks noChangeArrowheads="1"/>
          </p:cNvSpPr>
          <p:nvPr/>
        </p:nvSpPr>
        <p:spPr bwMode="gray">
          <a:xfrm>
            <a:off x="6420959" y="2395783"/>
            <a:ext cx="32028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주거환경개선 및 관리 구역지정 실적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45576" cy="164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최근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년간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(2008~2017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도시정비법에 따른 재건축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재개발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주거환경개선사업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주거환경관리사업으로 구역 지정된 기존주택 평균은 연간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미만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재건축사업의 준공에 따르면 연간 기존주택수가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내외임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재개발사업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주거환경개선사업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주거환경관리사업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(2010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년부터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각각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0.4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0.5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내외임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구역지정 이후 실제 준공물량은 더 적을 것으로 추정됨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266390" y="-95693"/>
            <a:ext cx="906018" cy="766921"/>
            <a:chOff x="266390" y="-95693"/>
            <a:chExt cx="906018" cy="766921"/>
          </a:xfrm>
        </p:grpSpPr>
        <p:pic>
          <p:nvPicPr>
            <p:cNvPr id="31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266390" y="94157"/>
              <a:ext cx="9060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000" b="1" dirty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대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규모</a:t>
              </a:r>
              <a:endPara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연간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만호 미만 구역지정 </a:t>
            </a:r>
          </a:p>
        </p:txBody>
      </p:sp>
      <p:sp>
        <p:nvSpPr>
          <p:cNvPr id="18" name="Freeform 29"/>
          <p:cNvSpPr>
            <a:spLocks/>
          </p:cNvSpPr>
          <p:nvPr/>
        </p:nvSpPr>
        <p:spPr bwMode="auto">
          <a:xfrm>
            <a:off x="2724192" y="6009938"/>
            <a:ext cx="80875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9" name="Freeform 29"/>
          <p:cNvSpPr>
            <a:spLocks/>
          </p:cNvSpPr>
          <p:nvPr/>
        </p:nvSpPr>
        <p:spPr bwMode="auto">
          <a:xfrm>
            <a:off x="5603071" y="6008400"/>
            <a:ext cx="80875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0" name="Freeform 29"/>
          <p:cNvSpPr>
            <a:spLocks/>
          </p:cNvSpPr>
          <p:nvPr/>
        </p:nvSpPr>
        <p:spPr bwMode="auto">
          <a:xfrm>
            <a:off x="7812871" y="6008400"/>
            <a:ext cx="80875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1" name="Freeform 29"/>
          <p:cNvSpPr>
            <a:spLocks/>
          </p:cNvSpPr>
          <p:nvPr/>
        </p:nvSpPr>
        <p:spPr bwMode="auto">
          <a:xfrm>
            <a:off x="9089221" y="6008400"/>
            <a:ext cx="80875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671574" y="6429315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2000" b="1" i="1" dirty="0" smtClean="0">
                <a:solidFill>
                  <a:srgbClr val="C00000"/>
                </a:solidFill>
              </a:rPr>
              <a:t>37,831</a:t>
            </a:r>
            <a:r>
              <a:rPr lang="ko-KR" altLang="en-US" sz="2000" b="1" i="1" dirty="0" smtClean="0">
                <a:solidFill>
                  <a:srgbClr val="C00000"/>
                </a:solidFill>
              </a:rPr>
              <a:t>호</a:t>
            </a:r>
            <a:endParaRPr lang="ko-KR" altLang="en-US" sz="2000" b="1" i="1" dirty="0">
              <a:solidFill>
                <a:srgbClr val="C00000"/>
              </a:solidFill>
            </a:endParaRPr>
          </a:p>
        </p:txBody>
      </p:sp>
      <p:cxnSp>
        <p:nvCxnSpPr>
          <p:cNvPr id="13" name="직선 화살표 연결선 12"/>
          <p:cNvCxnSpPr>
            <a:endCxn id="2" idx="1"/>
          </p:cNvCxnSpPr>
          <p:nvPr/>
        </p:nvCxnSpPr>
        <p:spPr bwMode="auto">
          <a:xfrm>
            <a:off x="3314700" y="6335554"/>
            <a:ext cx="3356874" cy="29381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직선 화살표 연결선 14"/>
          <p:cNvCxnSpPr>
            <a:endCxn id="2" idx="1"/>
          </p:cNvCxnSpPr>
          <p:nvPr/>
        </p:nvCxnSpPr>
        <p:spPr bwMode="auto">
          <a:xfrm>
            <a:off x="6105292" y="6335554"/>
            <a:ext cx="566282" cy="29381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직선 화살표 연결선 21"/>
          <p:cNvCxnSpPr/>
          <p:nvPr/>
        </p:nvCxnSpPr>
        <p:spPr bwMode="auto">
          <a:xfrm flipH="1">
            <a:off x="7876454" y="6317963"/>
            <a:ext cx="291810" cy="29381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 flipH="1">
            <a:off x="7812871" y="6335554"/>
            <a:ext cx="1810888" cy="2762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023850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타원 22"/>
          <p:cNvSpPr/>
          <p:nvPr/>
        </p:nvSpPr>
        <p:spPr bwMode="auto">
          <a:xfrm>
            <a:off x="6034095" y="4333872"/>
            <a:ext cx="3133725" cy="1838328"/>
          </a:xfrm>
          <a:prstGeom prst="ellipse">
            <a:avLst/>
          </a:prstGeom>
          <a:solidFill>
            <a:srgbClr val="11203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62526"/>
              </p:ext>
            </p:extLst>
          </p:nvPr>
        </p:nvGraphicFramePr>
        <p:xfrm>
          <a:off x="152091" y="4333872"/>
          <a:ext cx="5620058" cy="21045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4943"/>
                <a:gridCol w="419497"/>
                <a:gridCol w="562303"/>
                <a:gridCol w="562303"/>
                <a:gridCol w="562303"/>
                <a:gridCol w="562303"/>
                <a:gridCol w="562303"/>
                <a:gridCol w="419497"/>
                <a:gridCol w="562303"/>
                <a:gridCol w="562303"/>
              </a:tblGrid>
              <a:tr h="3384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　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8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공급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공급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공급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848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463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947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1,336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1,601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848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조합인가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463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947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1,111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1,457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8749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사업계획승인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848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증가세나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시장 수용성은 여전히 제한적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66391" y="-95693"/>
            <a:ext cx="906017" cy="766921"/>
            <a:chOff x="266391" y="-95693"/>
            <a:chExt cx="906017" cy="766921"/>
          </a:xfrm>
        </p:grpSpPr>
        <p:pic>
          <p:nvPicPr>
            <p:cNvPr id="4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266391" y="94157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000" b="1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소규모</a:t>
              </a:r>
              <a:endPara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8" name="Rectangle 50"/>
          <p:cNvSpPr>
            <a:spLocks noChangeArrowheads="1"/>
          </p:cNvSpPr>
          <p:nvPr/>
        </p:nvSpPr>
        <p:spPr bwMode="gray">
          <a:xfrm>
            <a:off x="1710505" y="3871499"/>
            <a:ext cx="296074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가로주택정비사업 추진 실적 현황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gray">
          <a:xfrm>
            <a:off x="5148698" y="4125043"/>
            <a:ext cx="74379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ko-KR" altLang="en-US" sz="900" dirty="0" smtClean="0">
                <a:solidFill>
                  <a:srgbClr val="000000"/>
                </a:solidFill>
              </a:rPr>
              <a:t>개</a:t>
            </a:r>
            <a:r>
              <a:rPr lang="en-US" altLang="ko-KR" sz="900" dirty="0" smtClean="0">
                <a:solidFill>
                  <a:srgbClr val="000000"/>
                </a:solidFill>
              </a:rPr>
              <a:t>, </a:t>
            </a:r>
            <a:r>
              <a:rPr lang="ko-KR" altLang="en-US" sz="900" dirty="0" smtClean="0">
                <a:solidFill>
                  <a:srgbClr val="000000"/>
                </a:solidFill>
              </a:rPr>
              <a:t>호</a:t>
            </a:r>
            <a:r>
              <a:rPr lang="en-US" altLang="ko-KR" sz="900" dirty="0" smtClean="0">
                <a:solidFill>
                  <a:srgbClr val="000000"/>
                </a:solidFill>
              </a:rPr>
              <a:t>) </a:t>
            </a:r>
            <a:endParaRPr lang="en-US" altLang="ko-KR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0391" y="6493426"/>
            <a:ext cx="2845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국토교통부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연도별 가로주택정비사업현황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>
            <a:off x="1058108" y="5026761"/>
            <a:ext cx="59596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2724983" y="5001728"/>
            <a:ext cx="59596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4" name="Freeform 29"/>
          <p:cNvSpPr>
            <a:spLocks/>
          </p:cNvSpPr>
          <p:nvPr/>
        </p:nvSpPr>
        <p:spPr bwMode="auto">
          <a:xfrm>
            <a:off x="4201358" y="5005270"/>
            <a:ext cx="59596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7" name="원호 16"/>
          <p:cNvSpPr/>
          <p:nvPr/>
        </p:nvSpPr>
        <p:spPr bwMode="auto">
          <a:xfrm>
            <a:off x="1428750" y="4648200"/>
            <a:ext cx="1609725" cy="683361"/>
          </a:xfrm>
          <a:prstGeom prst="arc">
            <a:avLst>
              <a:gd name="adj1" fmla="val 10690309"/>
              <a:gd name="adj2" fmla="val 0"/>
            </a:avLst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윤고딕130" pitchFamily="18" charset="-127"/>
            </a:endParaRPr>
          </a:p>
        </p:txBody>
      </p:sp>
      <p:sp>
        <p:nvSpPr>
          <p:cNvPr id="18" name="원호 17"/>
          <p:cNvSpPr/>
          <p:nvPr/>
        </p:nvSpPr>
        <p:spPr bwMode="auto">
          <a:xfrm>
            <a:off x="3127741" y="4616083"/>
            <a:ext cx="1371600" cy="636953"/>
          </a:xfrm>
          <a:prstGeom prst="arc">
            <a:avLst>
              <a:gd name="adj1" fmla="val 10690309"/>
              <a:gd name="adj2" fmla="val 0"/>
            </a:avLst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윤고딕130" pitchFamily="18" charset="-127"/>
            </a:endParaRPr>
          </a:p>
        </p:txBody>
      </p:sp>
      <p:sp>
        <p:nvSpPr>
          <p:cNvPr id="19" name="Freeform 29"/>
          <p:cNvSpPr>
            <a:spLocks/>
          </p:cNvSpPr>
          <p:nvPr/>
        </p:nvSpPr>
        <p:spPr bwMode="auto">
          <a:xfrm>
            <a:off x="4252523" y="6069446"/>
            <a:ext cx="595967" cy="354866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0">
            <a:solidFill>
              <a:srgbClr val="CC0000"/>
            </a:solidFill>
            <a:round/>
            <a:headEnd/>
            <a:tailEnd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544050" cy="297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추진 사업장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비교적 사업성 높은 입지거나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지자체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노력의 결과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빈집특례법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따른 소규모 정비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분기 기준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210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 곳 추진 중이나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선전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곳 내외 추정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가로주택정비사업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2012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도입되었으나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2014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조합인가 사업 등장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2017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월 강동구의 첫 준공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이후 추진 사업장이 증가 추이 확인되나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주택 재고를 고려하면 여전히 시장 수용성 제한적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2017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기준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41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조합 중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26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서울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26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중 다수가 상대적 사업성 높음 서초구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강동구 입지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부천시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사례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가로주택정비사업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추진 조합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’16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’17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9750" lvl="2" indent="0" algn="l" eaLnBrk="1" hangingPunct="1">
              <a:lnSpc>
                <a:spcPct val="150000"/>
              </a:lnSpc>
              <a:buNone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소규모재건축사업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’13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’16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부천시 추진 사례가 절대적으로 많은데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뉴타운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해제 지역이 많은 지역적 특징과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지자체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노력의 결과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 bwMode="gray">
          <a:xfrm>
            <a:off x="6205551" y="3875848"/>
            <a:ext cx="36099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소규모주택 정비사업 추정</a:t>
            </a:r>
            <a:r>
              <a:rPr lang="en-US" altLang="ko-KR" b="1" dirty="0" smtClean="0">
                <a:solidFill>
                  <a:srgbClr val="000000"/>
                </a:solidFill>
              </a:rPr>
              <a:t>(2018</a:t>
            </a:r>
            <a:r>
              <a:rPr lang="ko-KR" altLang="en-US" b="1" dirty="0" smtClean="0">
                <a:solidFill>
                  <a:srgbClr val="000000"/>
                </a:solidFill>
              </a:rPr>
              <a:t>년 </a:t>
            </a:r>
            <a:r>
              <a:rPr lang="en-US" altLang="ko-KR" b="1" dirty="0" smtClean="0">
                <a:solidFill>
                  <a:srgbClr val="000000"/>
                </a:solidFill>
              </a:rPr>
              <a:t>3</a:t>
            </a:r>
            <a:r>
              <a:rPr lang="ko-KR" altLang="en-US" b="1" dirty="0" smtClean="0">
                <a:solidFill>
                  <a:srgbClr val="000000"/>
                </a:solidFill>
              </a:rPr>
              <a:t>분기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76951" y="6282447"/>
            <a:ext cx="3738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건설경제</a:t>
            </a:r>
            <a:r>
              <a:rPr lang="en-US" altLang="ko-KR" dirty="0" smtClean="0"/>
              <a:t>, 2019.2.11</a:t>
            </a:r>
            <a:r>
              <a:rPr lang="ko-KR" altLang="en-US" dirty="0" smtClean="0"/>
              <a:t>일자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소규모 주택정비사업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첩첩산중</a:t>
            </a:r>
            <a:r>
              <a:rPr lang="en-US" altLang="ko-KR" dirty="0" smtClean="0"/>
              <a:t>’.</a:t>
            </a:r>
            <a:endParaRPr lang="ko-KR" altLang="en-US" dirty="0"/>
          </a:p>
        </p:txBody>
      </p:sp>
      <p:sp>
        <p:nvSpPr>
          <p:cNvPr id="28" name="타원 27"/>
          <p:cNvSpPr/>
          <p:nvPr/>
        </p:nvSpPr>
        <p:spPr bwMode="auto">
          <a:xfrm>
            <a:off x="7353300" y="4678293"/>
            <a:ext cx="1814519" cy="10644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8290377" y="4957763"/>
            <a:ext cx="877443" cy="514732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33646" y="4976037"/>
            <a:ext cx="8819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30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210</a:t>
            </a:r>
            <a:endParaRPr lang="ko-KR" altLang="en-US" sz="3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81772" y="4976037"/>
            <a:ext cx="6495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3000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58</a:t>
            </a:r>
            <a:endParaRPr lang="ko-KR" altLang="en-US" sz="3000" b="1" dirty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04329" y="4938130"/>
            <a:ext cx="6495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30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endParaRPr lang="ko-KR" altLang="en-US" sz="3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13983" y="5434962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시동</a:t>
            </a:r>
            <a:endParaRPr lang="ko-KR" altLang="en-US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65237" y="5434962"/>
            <a:ext cx="521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서울</a:t>
            </a:r>
            <a:endParaRPr lang="ko-KR" altLang="en-US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58676" y="5012970"/>
            <a:ext cx="689612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ko-KR" altLang="en-US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시공사</a:t>
            </a:r>
            <a:endParaRPr lang="en-US" altLang="ko-KR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ko-KR" altLang="en-US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선정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78884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985167"/>
              </p:ext>
            </p:extLst>
          </p:nvPr>
        </p:nvGraphicFramePr>
        <p:xfrm>
          <a:off x="293280" y="1095152"/>
          <a:ext cx="9329182" cy="5429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7691"/>
                <a:gridCol w="1953422"/>
                <a:gridCol w="1953422"/>
                <a:gridCol w="683521"/>
                <a:gridCol w="683521"/>
                <a:gridCol w="683521"/>
                <a:gridCol w="683521"/>
                <a:gridCol w="683521"/>
                <a:gridCol w="683521"/>
                <a:gridCol w="683521"/>
              </a:tblGrid>
              <a:tr h="387790">
                <a:tc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위치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단지명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기존주택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준공연도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동수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세대수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용적률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용적률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용도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지역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준공연도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용산구 이촌동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301-10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이촌 </a:t>
                      </a:r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로얄맨션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대림로얄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441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443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서초구 방배동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775-1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방배에버뉴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래미안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방배에버뉴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244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259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서초구 방배동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776-3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방배쌍용예가클래식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쌍용예가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클래식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271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마포구 창전동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42-7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중앙하이츠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서강시범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362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용산구 이촌동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301-155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이촌두산위브프레지움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두산수정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마포구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아현동 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371-1</a:t>
                      </a:r>
                      <a:r>
                        <a:rPr lang="en-US" altLang="ko-KR" sz="1200" u="none" strike="noStrike" baseline="0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200" u="none" strike="noStrike" baseline="0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</a:t>
                      </a:r>
                      <a:r>
                        <a:rPr lang="en-US" altLang="ko-KR" sz="1200" u="none" strike="noStrike" baseline="0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예미원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아파트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남아현상가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438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437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영등포구 당산동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559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쌍용예가클래식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쌍용예가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284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242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강남구 도곡동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933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도곡쌍용예가클래식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동신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1978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384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마포구 현석동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밤섬쌍용예가클래식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강변호수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249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387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광진구 광장동 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148-4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워커힐푸르지오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워커힐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일신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강남구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청담동 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134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청담래미안로이뷰아파트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청담두산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258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370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2014.1.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강남구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대치동 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985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대치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차우성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대치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차우성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354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237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347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2014.2.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7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강남구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청담동 </a:t>
                      </a:r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130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청담아이파크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청구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424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2014.2.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8464" marR="8464" marT="84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50"/>
          <p:cNvSpPr>
            <a:spLocks noChangeArrowheads="1"/>
          </p:cNvSpPr>
          <p:nvPr/>
        </p:nvSpPr>
        <p:spPr bwMode="gray">
          <a:xfrm>
            <a:off x="2621714" y="718290"/>
            <a:ext cx="50670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서울시 공동주택 </a:t>
            </a:r>
            <a:r>
              <a:rPr lang="ko-KR" altLang="en-US" b="1" dirty="0" err="1" smtClean="0">
                <a:solidFill>
                  <a:srgbClr val="000000"/>
                </a:solidFill>
              </a:rPr>
              <a:t>리모델링</a:t>
            </a:r>
            <a:r>
              <a:rPr lang="ko-KR" altLang="en-US" b="1" dirty="0" smtClean="0">
                <a:solidFill>
                  <a:srgbClr val="000000"/>
                </a:solidFill>
              </a:rPr>
              <a:t> 사업 준공완료단지</a:t>
            </a:r>
            <a:r>
              <a:rPr lang="en-US" altLang="ko-KR" b="1" dirty="0" smtClean="0">
                <a:solidFill>
                  <a:srgbClr val="000000"/>
                </a:solidFill>
              </a:rPr>
              <a:t>(2014</a:t>
            </a:r>
            <a:r>
              <a:rPr lang="ko-KR" altLang="en-US" b="1" dirty="0" smtClean="0">
                <a:solidFill>
                  <a:srgbClr val="000000"/>
                </a:solidFill>
              </a:rPr>
              <a:t>년 기준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522" y="6603945"/>
            <a:ext cx="44230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/>
              <a:t>서울특별시</a:t>
            </a:r>
            <a:r>
              <a:rPr lang="en-US" altLang="ko-KR" dirty="0"/>
              <a:t>, 2016, 2025 </a:t>
            </a:r>
            <a:r>
              <a:rPr lang="ko-KR" altLang="en-US" dirty="0"/>
              <a:t>서울특별시 공동주택 </a:t>
            </a:r>
            <a:r>
              <a:rPr lang="ko-KR" altLang="en-US" dirty="0" err="1"/>
              <a:t>리모델링</a:t>
            </a:r>
            <a:r>
              <a:rPr lang="ko-KR" altLang="en-US" dirty="0"/>
              <a:t> 기본계획</a:t>
            </a:r>
            <a:r>
              <a:rPr lang="en-US" altLang="ko-KR" dirty="0"/>
              <a:t>, </a:t>
            </a:r>
            <a:r>
              <a:rPr lang="en-US" altLang="ko-KR" dirty="0" smtClean="0"/>
              <a:t>P89.</a:t>
            </a:r>
            <a:endParaRPr lang="ko-KR" altLang="en-US" dirty="0"/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준공 완료 서울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13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</a:t>
            </a:r>
            <a:r>
              <a:rPr lang="ko-KR" altLang="en-US" sz="30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지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2,262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세대 불과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50884" y="-95693"/>
            <a:ext cx="733638" cy="766921"/>
            <a:chOff x="350884" y="-95693"/>
            <a:chExt cx="733638" cy="766921"/>
          </a:xfrm>
        </p:grpSpPr>
        <p:pic>
          <p:nvPicPr>
            <p:cNvPr id="10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386616" y="-1093"/>
              <a:ext cx="6655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  <a:buNone/>
              </a:pPr>
              <a:r>
                <a:rPr lang="ko-KR" altLang="en-US" sz="2000" b="1" dirty="0" err="1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리모</a:t>
              </a:r>
              <a:endParaRPr lang="en-US" altLang="ko-KR" sz="20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  <a:p>
              <a:pPr>
                <a:lnSpc>
                  <a:spcPct val="80000"/>
                </a:lnSpc>
                <a:buNone/>
              </a:pPr>
              <a:r>
                <a:rPr lang="ko-KR" altLang="en-US" sz="2000" b="1" dirty="0" err="1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델링</a:t>
              </a:r>
              <a:endParaRPr lang="ko-KR" altLang="en-US" sz="20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0802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0" y="4379499"/>
            <a:ext cx="9005777" cy="861238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gray">
          <a:xfrm>
            <a:off x="1238120" y="1729137"/>
            <a:ext cx="7661349" cy="359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marL="712788" indent="-7127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1196975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681163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2165350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649538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31067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35639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40211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44783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주택의 현황</a:t>
            </a:r>
            <a:endParaRPr lang="en-US" altLang="ko-KR" sz="3000" dirty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 정비 수단과 한계</a:t>
            </a:r>
            <a:endParaRPr lang="en-US" altLang="ko-KR" sz="3000" dirty="0" smtClean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500" dirty="0">
                <a:solidFill>
                  <a:srgbClr val="112038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발전방향</a:t>
            </a:r>
            <a:endParaRPr lang="en-US" altLang="ko-KR" sz="3500" dirty="0">
              <a:solidFill>
                <a:srgbClr val="112038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74138" y="649254"/>
            <a:ext cx="9351963" cy="552217"/>
          </a:xfrm>
          <a:prstGeom prst="rect">
            <a:avLst/>
          </a:prstGeom>
        </p:spPr>
        <p:txBody>
          <a:bodyPr/>
          <a:lstStyle>
            <a:lvl1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2pPr>
            <a:lvl3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3pPr>
            <a:lvl4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4pPr>
            <a:lvl5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5pPr>
            <a:lvl6pPr marL="4572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6pPr>
            <a:lvl7pPr marL="9144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7pPr>
            <a:lvl8pPr marL="13716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8pPr>
            <a:lvl9pPr marL="18288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9pPr>
          </a:lstStyle>
          <a:p>
            <a:pPr>
              <a:buNone/>
            </a:pPr>
            <a:r>
              <a:rPr lang="en-US" altLang="ko-KR" sz="3000" dirty="0" smtClean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Table of Contents</a:t>
            </a:r>
          </a:p>
        </p:txBody>
      </p:sp>
      <p:cxnSp>
        <p:nvCxnSpPr>
          <p:cNvPr id="3" name="직선 연결선 2"/>
          <p:cNvCxnSpPr/>
          <p:nvPr/>
        </p:nvCxnSpPr>
        <p:spPr bwMode="auto">
          <a:xfrm>
            <a:off x="374138" y="1275907"/>
            <a:ext cx="9056941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48355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정비사업은 민간 주도의 공공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·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민간 협력 사업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25703" y="-95693"/>
            <a:ext cx="787396" cy="766921"/>
            <a:chOff x="325703" y="-95693"/>
            <a:chExt cx="787396" cy="766921"/>
          </a:xfrm>
        </p:grpSpPr>
        <p:pic>
          <p:nvPicPr>
            <p:cNvPr id="25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5703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원칙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7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91650" cy="586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정비사업은 사업주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8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주택주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민간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개인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사업성이 확보되어야 사업이 작동할 수 있는 구조를 형성함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민간 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토지주와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주택소유주의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관점에서는 자산가치 제고사업임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다수의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주택주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토지주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진행하는 사업으로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경제적 효용이라는 이해가 명확해야 사업이 작동될 가능성이 높음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조합원의 자기부담금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투자비 최소화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분양수익금 극대화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보다 가치상승 효과가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클 때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사업이 작동됨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9388" lvl="1" indent="0" algn="l" eaLnBrk="1" hangingPunct="1">
              <a:lnSpc>
                <a:spcPct val="150000"/>
              </a:lnSpc>
              <a:buNone/>
            </a:pPr>
            <a:endParaRPr lang="en-US" altLang="ko-KR" sz="20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주택 정비사업은 민간 주도의 공공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민간 협력 방식의 사업이라는 이해 필요</a:t>
            </a: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공공은 정비사업이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자율적으로 작동하면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대규모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재원 투입 없이 인프라 개선이나 노후 주택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개선을 통해 지역 활성화와 주거안정이라는 목표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실현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가능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더욱이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내년부터는 노후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주택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재고의 급격한 증가에 따른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공공의 부담이 커지고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있어 시급성이 확대 중임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즉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주택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정비사업은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수익성과 시장 불안을 유발함에 따라 규제 일변도로 접근해야 하는 민간사업만의 성격은 아님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그렇다고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공공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주도로 사업을 진행할 수 있는 공공사업으로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규정하기도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어려움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민간의 사업성 개선과 공공의 인프라 개선에 대한 균형 있는 시각이 필요하며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이러한 원칙 하에서 노후 주택 정비사업을 접근해야 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1096415" y="1905130"/>
            <a:ext cx="8043644" cy="1647695"/>
            <a:chOff x="1115465" y="3286255"/>
            <a:chExt cx="8043644" cy="1647695"/>
          </a:xfrm>
        </p:grpSpPr>
        <p:sp>
          <p:nvSpPr>
            <p:cNvPr id="9" name="TextBox 8"/>
            <p:cNvSpPr txBox="1"/>
            <p:nvPr/>
          </p:nvSpPr>
          <p:spPr>
            <a:xfrm>
              <a:off x="2397731" y="3286255"/>
              <a:ext cx="65755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altLang="ko-KR" sz="9000" dirty="0" smtClean="0"/>
                <a:t>-</a:t>
              </a:r>
              <a:endParaRPr lang="ko-KR" altLang="en-US" sz="9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32502" y="3373700"/>
              <a:ext cx="90281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altLang="ko-KR" sz="8000" dirty="0"/>
                <a:t>=</a:t>
              </a:r>
              <a:endParaRPr lang="ko-KR" altLang="en-US" sz="8000" dirty="0"/>
            </a:p>
          </p:txBody>
        </p:sp>
        <p:sp>
          <p:nvSpPr>
            <p:cNvPr id="11" name="모서리가 둥근 직사각형 10"/>
            <p:cNvSpPr/>
            <p:nvPr/>
          </p:nvSpPr>
          <p:spPr bwMode="auto">
            <a:xfrm>
              <a:off x="1115465" y="4325850"/>
              <a:ext cx="1537739" cy="6081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lIns="36000" tIns="36000" rIns="36000" bIns="36000" rtlCol="0" anchor="ctr"/>
            <a:lstStyle/>
            <a:p>
              <a:pPr algn="ctr" latinLnBrk="0">
                <a:lnSpc>
                  <a:spcPct val="114000"/>
                </a:lnSpc>
                <a:spcBef>
                  <a:spcPts val="400"/>
                </a:spcBef>
                <a:buNone/>
              </a:pPr>
              <a:r>
                <a:rPr lang="ko-KR" altLang="en-US" sz="1200" b="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공사비</a:t>
              </a:r>
              <a:r>
                <a:rPr lang="en-US" altLang="ko-KR" sz="1200" b="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200" dirty="0" err="1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용역비</a:t>
              </a:r>
              <a:r>
                <a:rPr lang="en-US" altLang="ko-KR" sz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, </a:t>
              </a:r>
              <a:r>
                <a:rPr lang="ko-KR" altLang="en-US" sz="1200" b="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금융비용</a:t>
              </a:r>
              <a:r>
                <a:rPr lang="en-US" altLang="ko-KR" sz="1200" dirty="0"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120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등 </a:t>
              </a:r>
              <a:r>
                <a:rPr lang="ko-KR" altLang="en-US" sz="1200" b="0" dirty="0" smtClean="0">
                  <a:latin typeface="나눔고딕" panose="020D0604000000000000" pitchFamily="50" charset="-127"/>
                  <a:ea typeface="나눔고딕" panose="020D0604000000000000" pitchFamily="50" charset="-127"/>
                </a:rPr>
                <a:t>기타</a:t>
              </a:r>
              <a:endParaRPr lang="en-US" altLang="ko-KR" sz="1200" b="0" dirty="0" smtClean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41198" y="3854902"/>
              <a:ext cx="947615" cy="504000"/>
            </a:xfrm>
            <a:prstGeom prst="rect">
              <a:avLst/>
            </a:prstGeom>
            <a:solidFill>
              <a:srgbClr val="112038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/>
            <a:p>
              <a:pPr algn="ctr" latinLnBrk="0">
                <a:buNone/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투 자 비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96277" y="3854902"/>
              <a:ext cx="1128077" cy="504000"/>
            </a:xfrm>
            <a:prstGeom prst="rect">
              <a:avLst/>
            </a:prstGeom>
            <a:solidFill>
              <a:srgbClr val="112038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/>
            <a:p>
              <a:pPr algn="ctr" latinLnBrk="0">
                <a:buNone/>
              </a:pPr>
              <a:r>
                <a:rPr lang="ko-KR" altLang="en-US" sz="1300" b="1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분양수익금</a:t>
              </a:r>
              <a:endParaRPr lang="ko-KR" altLang="en-US" sz="13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09846" y="3854902"/>
              <a:ext cx="1128077" cy="504000"/>
            </a:xfrm>
            <a:prstGeom prst="rect">
              <a:avLst/>
            </a:prstGeom>
            <a:solidFill>
              <a:srgbClr val="112038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/>
            <a:p>
              <a:pPr algn="ctr" latinLnBrk="0">
                <a:buNone/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조합원</a:t>
              </a:r>
              <a:endParaRPr lang="en-US" altLang="ko-KR" sz="13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 latinLnBrk="0">
                <a:buNone/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자기부담금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33391" y="3854901"/>
              <a:ext cx="2125718" cy="504000"/>
            </a:xfrm>
            <a:prstGeom prst="rect">
              <a:avLst/>
            </a:prstGeom>
            <a:solidFill>
              <a:srgbClr val="112038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/>
            <a:p>
              <a:pPr algn="ctr" latinLnBrk="0">
                <a:buNone/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가치상승 </a:t>
              </a:r>
              <a:endParaRPr lang="en-US" altLang="ko-KR" sz="13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 latinLnBrk="0">
                <a:buNone/>
              </a:pPr>
              <a:r>
                <a:rPr lang="en-US" altLang="ko-KR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+ </a:t>
              </a:r>
              <a:r>
                <a:rPr lang="ko-KR" altLang="en-US" sz="1300" b="1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주거환경개선효과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18238" y="3583250"/>
              <a:ext cx="90762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6000" b="1" dirty="0" smtClean="0">
                  <a:solidFill>
                    <a:srgbClr val="C00000"/>
                  </a:solidFill>
                  <a:latin typeface="나눔고딕"/>
                  <a:ea typeface="나눔고딕"/>
                </a:rPr>
                <a:t>≦</a:t>
              </a:r>
              <a:endParaRPr lang="ko-KR" altLang="en-US" sz="6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8568073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사업성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시급성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유형에 따른 차별적 접근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25702" y="-95693"/>
            <a:ext cx="787396" cy="766921"/>
            <a:chOff x="325702" y="-95693"/>
            <a:chExt cx="787396" cy="766921"/>
          </a:xfrm>
        </p:grpSpPr>
        <p:pic>
          <p:nvPicPr>
            <p:cNvPr id="25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5702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유형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860886" y="3746759"/>
            <a:ext cx="3669712" cy="2906546"/>
            <a:chOff x="5854447" y="3196325"/>
            <a:chExt cx="3961407" cy="3204597"/>
          </a:xfrm>
        </p:grpSpPr>
        <p:cxnSp>
          <p:nvCxnSpPr>
            <p:cNvPr id="7" name="직선 화살표 연결선 6"/>
            <p:cNvCxnSpPr/>
            <p:nvPr/>
          </p:nvCxnSpPr>
          <p:spPr>
            <a:xfrm flipH="1" flipV="1">
              <a:off x="7746522" y="3581969"/>
              <a:ext cx="1" cy="1255233"/>
            </a:xfrm>
            <a:prstGeom prst="straightConnector1">
              <a:avLst/>
            </a:prstGeom>
            <a:ln w="22225">
              <a:solidFill>
                <a:srgbClr val="002B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294607" y="3196325"/>
              <a:ext cx="879400" cy="407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1800" dirty="0">
                  <a:solidFill>
                    <a:srgbClr val="C00000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사업성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54447" y="5993716"/>
              <a:ext cx="879400" cy="407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>
                  <a:latin typeface="나눔고딕" panose="020D0604000000000000" pitchFamily="50" charset="-127"/>
                  <a:ea typeface="나눔고딕" panose="020D0604000000000000" pitchFamily="50" charset="-127"/>
                </a:defRPr>
              </a:lvl1pPr>
            </a:lstStyle>
            <a:p>
              <a:pPr>
                <a:buNone/>
              </a:pPr>
              <a:r>
                <a:rPr lang="ko-KR" altLang="en-US" sz="1800" dirty="0">
                  <a:solidFill>
                    <a:srgbClr val="C00000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시급성</a:t>
              </a:r>
            </a:p>
          </p:txBody>
        </p:sp>
        <p:cxnSp>
          <p:nvCxnSpPr>
            <p:cNvPr id="10" name="직선 연결선 9"/>
            <p:cNvCxnSpPr/>
            <p:nvPr/>
          </p:nvCxnSpPr>
          <p:spPr>
            <a:xfrm flipH="1">
              <a:off x="6267570" y="4827675"/>
              <a:ext cx="1479693" cy="1152416"/>
            </a:xfrm>
            <a:prstGeom prst="line">
              <a:avLst/>
            </a:prstGeom>
            <a:ln w="22225">
              <a:solidFill>
                <a:srgbClr val="002B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7747263" y="4837201"/>
              <a:ext cx="1760667" cy="1152000"/>
            </a:xfrm>
            <a:prstGeom prst="line">
              <a:avLst/>
            </a:prstGeom>
            <a:ln w="22225">
              <a:solidFill>
                <a:srgbClr val="002B8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163139" y="5993716"/>
              <a:ext cx="652715" cy="407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>
                  <a:latin typeface="나눔고딕" panose="020D0604000000000000" pitchFamily="50" charset="-127"/>
                  <a:ea typeface="나눔고딕" panose="020D0604000000000000" pitchFamily="50" charset="-127"/>
                </a:defRPr>
              </a:lvl1pPr>
            </a:lstStyle>
            <a:p>
              <a:pPr>
                <a:buNone/>
              </a:pPr>
              <a:r>
                <a:rPr lang="ko-KR" altLang="en-US" sz="1800" dirty="0" smtClean="0">
                  <a:solidFill>
                    <a:srgbClr val="C00000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유형</a:t>
              </a:r>
              <a:endParaRPr lang="ko-KR" altLang="en-US" sz="1800" dirty="0">
                <a:solidFill>
                  <a:srgbClr val="C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6019071" y="3780631"/>
              <a:ext cx="1400627" cy="1152128"/>
            </a:xfrm>
            <a:prstGeom prst="ellipse">
              <a:avLst/>
            </a:prstGeom>
            <a:solidFill>
              <a:srgbClr val="002B82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민간자율</a:t>
              </a:r>
              <a:endParaRPr lang="en-US" altLang="ko-KR" sz="15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작동지원</a:t>
              </a:r>
            </a:p>
          </p:txBody>
        </p:sp>
        <p:sp>
          <p:nvSpPr>
            <p:cNvPr id="14" name="타원 13"/>
            <p:cNvSpPr/>
            <p:nvPr/>
          </p:nvSpPr>
          <p:spPr>
            <a:xfrm>
              <a:off x="7064190" y="5235027"/>
              <a:ext cx="1400627" cy="1152128"/>
            </a:xfrm>
            <a:prstGeom prst="ellipse">
              <a:avLst/>
            </a:prstGeom>
            <a:solidFill>
              <a:srgbClr val="002B82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적극적</a:t>
              </a:r>
              <a:endParaRPr lang="en-US" altLang="ko-KR" sz="15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공공지원</a:t>
              </a:r>
            </a:p>
          </p:txBody>
        </p:sp>
        <p:sp>
          <p:nvSpPr>
            <p:cNvPr id="15" name="타원 14"/>
            <p:cNvSpPr/>
            <p:nvPr/>
          </p:nvSpPr>
          <p:spPr>
            <a:xfrm>
              <a:off x="8100590" y="3780631"/>
              <a:ext cx="1400627" cy="1152128"/>
            </a:xfrm>
            <a:prstGeom prst="ellipse">
              <a:avLst/>
            </a:prstGeom>
            <a:solidFill>
              <a:srgbClr val="002B82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ko-KR" altLang="en-US" sz="1500" dirty="0" smtClean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유형별</a:t>
              </a:r>
              <a:endParaRPr lang="en-US" altLang="ko-KR" sz="15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맞춤형</a:t>
              </a:r>
              <a:endParaRPr lang="en-US" altLang="ko-KR" sz="15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buNone/>
              </a:pPr>
              <a:r>
                <a:rPr lang="ko-KR" altLang="en-US" sz="150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지원</a:t>
              </a:r>
            </a:p>
          </p:txBody>
        </p:sp>
      </p:grpSp>
      <p:sp>
        <p:nvSpPr>
          <p:cNvPr id="16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544050" cy="281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법률은 포괄적 규제 완화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조례 통해 지역 관리 필요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사업성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시급성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주택유형이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지역별 특성에 따라 다양한 차이를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가짐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법률은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사업이 작동될 수 있는 방식으로 보다 포괄적으로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규제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완화하고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조례를 통해 지역적 특징을 관리하는 방식으로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제도 운영 필요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사업성이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있는 사업은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규제 완화를 통해 자율적으로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작동되는 것이 장기적인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관점에서 사회적 이익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소규모 사업에 대한 사업성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강화 및 </a:t>
            </a:r>
            <a:r>
              <a:rPr lang="ko-KR" altLang="en-US" sz="18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리스크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축소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공익성과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연계하여 가로주택정비사업 및 소규모재건축 사업의 면적 기준을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만㎡로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확대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일반분양분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매입 지원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비용 보조 및 융자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금융규제 완화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혹은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임대주택 및 기반시설 공급으로 대체하는 방안 등 다각적인 사업성 개선 방안 검토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필요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gray">
          <a:xfrm>
            <a:off x="5090241" y="3820315"/>
            <a:ext cx="4701458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시급성과 지역 특성에 따른 노후 주택 정비 수단과 지원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방식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다양화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사업이 작동되는 않는 원인에 대해 보다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철저히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검토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소규모와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대규모로 나누어진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정비 수단을 세분화하여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중규모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정비사업도 검토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가능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693258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0" y="1931574"/>
            <a:ext cx="9005777" cy="861238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gray">
          <a:xfrm>
            <a:off x="1238120" y="1729137"/>
            <a:ext cx="7661349" cy="355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marL="712788" indent="-7127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1196975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681163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2165350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649538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31067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35639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40211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44783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500" dirty="0" smtClean="0">
                <a:solidFill>
                  <a:srgbClr val="112038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주택의 현황</a:t>
            </a:r>
            <a:endParaRPr lang="en-US" altLang="ko-KR" sz="3500" dirty="0" smtClean="0">
              <a:solidFill>
                <a:srgbClr val="112038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 정비 수단과 한계</a:t>
            </a:r>
            <a:endParaRPr lang="en-US" altLang="ko-KR" sz="3000" dirty="0" smtClean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발전방향</a:t>
            </a:r>
            <a:endParaRPr lang="en-US" altLang="ko-KR" sz="3000" dirty="0" smtClean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74138" y="649254"/>
            <a:ext cx="9351963" cy="552217"/>
          </a:xfrm>
          <a:prstGeom prst="rect">
            <a:avLst/>
          </a:prstGeom>
        </p:spPr>
        <p:txBody>
          <a:bodyPr/>
          <a:lstStyle>
            <a:lvl1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2pPr>
            <a:lvl3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3pPr>
            <a:lvl4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4pPr>
            <a:lvl5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5pPr>
            <a:lvl6pPr marL="4572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6pPr>
            <a:lvl7pPr marL="9144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7pPr>
            <a:lvl8pPr marL="13716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8pPr>
            <a:lvl9pPr marL="18288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9pPr>
          </a:lstStyle>
          <a:p>
            <a:pPr>
              <a:buNone/>
            </a:pPr>
            <a:r>
              <a:rPr lang="en-US" altLang="ko-KR" sz="3000" dirty="0" smtClean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Table of Contents</a:t>
            </a:r>
          </a:p>
        </p:txBody>
      </p:sp>
      <p:cxnSp>
        <p:nvCxnSpPr>
          <p:cNvPr id="3" name="직선 연결선 2"/>
          <p:cNvCxnSpPr/>
          <p:nvPr/>
        </p:nvCxnSpPr>
        <p:spPr bwMode="auto">
          <a:xfrm>
            <a:off x="374138" y="1275907"/>
            <a:ext cx="9056941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73266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도시재생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생활밀착형 인프라 확대와 연계 필요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325703" y="-95693"/>
            <a:ext cx="787396" cy="766921"/>
            <a:chOff x="325703" y="-95693"/>
            <a:chExt cx="787396" cy="766921"/>
          </a:xfrm>
        </p:grpSpPr>
        <p:pic>
          <p:nvPicPr>
            <p:cNvPr id="4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25703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연계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6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24975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소규모 정비사업과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도시재생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뉴딜사업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생활밀착형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SOC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확대를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연계 시행할 경우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공공성 제공에 따라 사업성을 제고시킬 수 있는 추가적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혜택 검토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사업성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강화와 공공성이 연계되어야 윈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윈이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가능하며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공공성을 가지고 있는 사업이라고 전제된다면 사업의 스펙트럼을 넓힐 수 있음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주택 정비사업을 통해 공급되는 기반시설 대부분이 대표적인 생활밀착형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SOC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사업이라는 점을 고려하여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예산을 통한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SOC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선공급도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가능할 것으로 판단됨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정비사업지는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저층 주거지 내에서는 비교적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규모가 있는 사업이기 때문에 지역에서 필요로 하는 다양한 기능을 수용하여 일종의 거점으로 활용될 수 있음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주차장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복합시설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임대주택 공급과 연계가 가능하며 이 경우 사업성이 확보될 수 있는 충분한 지원이 필요함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복합시설로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활용하는 경우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커뮤니티 시설 등을 제공하면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추가적인 층수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및 용적률 완화를 통해 사업성을 높여주는 방식으로 접근할 수 있음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주차장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보육센터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어린이집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작은도서관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판매시설 등 다양한 커뮤니티시설 계획</a:t>
            </a:r>
          </a:p>
          <a:p>
            <a:pPr lvl="2" algn="l" eaLnBrk="1" hangingPunct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청년 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스타트업과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연계하여 청년 주택으로 활용하는 방안도 검토할 수 있으며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청년 창업 공간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청년 임대주택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공공 임대 상가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정부의 지원센터 등 다양한 기능이 한 곳에 입지한 복합 앵커시설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조성 가능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9808669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black">
          <a:xfrm>
            <a:off x="8162642" y="6537325"/>
            <a:ext cx="15068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 eaLnBrk="1" hangingPunct="1">
              <a:spcBef>
                <a:spcPct val="0"/>
              </a:spcBef>
              <a:buNone/>
            </a:pPr>
            <a:r>
              <a:rPr kumimoji="0" lang="en-US" altLang="ko-KR" sz="1000" b="1" dirty="0">
                <a:solidFill>
                  <a:schemeClr val="tx1"/>
                </a:solidFill>
                <a:ea typeface="굴림" pitchFamily="50" charset="-127"/>
              </a:rPr>
              <a:t>© Copyright </a:t>
            </a:r>
            <a:r>
              <a:rPr kumimoji="0" lang="en-US" altLang="ko-KR" sz="1000" b="1" dirty="0" smtClean="0">
                <a:solidFill>
                  <a:srgbClr val="FC1C04"/>
                </a:solidFill>
                <a:ea typeface="굴림" pitchFamily="50" charset="-127"/>
              </a:rPr>
              <a:t>CERIK</a:t>
            </a:r>
            <a:r>
              <a:rPr kumimoji="0" lang="en-US" altLang="ko-KR" sz="1000" b="1" dirty="0" smtClean="0">
                <a:solidFill>
                  <a:schemeClr val="tx1"/>
                </a:solidFill>
                <a:ea typeface="굴림" pitchFamily="50" charset="-127"/>
              </a:rPr>
              <a:t> 2019</a:t>
            </a:r>
            <a:endParaRPr kumimoji="0" lang="en-US" altLang="ko-KR" sz="1000" b="1" dirty="0">
              <a:solidFill>
                <a:schemeClr val="tx1"/>
              </a:solidFill>
              <a:ea typeface="굴림" pitchFamily="50" charset="-127"/>
            </a:endParaRPr>
          </a:p>
        </p:txBody>
      </p:sp>
      <p:pic>
        <p:nvPicPr>
          <p:cNvPr id="4" name="Picture 21" descr="연구원로고(원안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5296290"/>
            <a:ext cx="3157466" cy="100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1"/>
          <p:cNvPicPr>
            <a:picLocks noChangeAspect="1" noChangeArrowheads="1"/>
          </p:cNvPicPr>
          <p:nvPr/>
        </p:nvPicPr>
        <p:blipFill>
          <a:blip r:embed="rId5" cstate="email"/>
          <a:srcRect b="-131"/>
          <a:stretch>
            <a:fillRect/>
          </a:stretch>
        </p:blipFill>
        <p:spPr bwMode="auto">
          <a:xfrm>
            <a:off x="5805392" y="5216864"/>
            <a:ext cx="236309" cy="108431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24061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18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이상 된 주택 비중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50%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넘어서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7566" y="6160051"/>
            <a:ext cx="20249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통계청</a:t>
            </a:r>
            <a:r>
              <a:rPr lang="en-US" altLang="ko-KR" dirty="0" smtClean="0"/>
              <a:t>, 2017, </a:t>
            </a:r>
            <a:r>
              <a:rPr lang="ko-KR" altLang="en-US" dirty="0" err="1" smtClean="0"/>
              <a:t>주택총조사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 bwMode="gray">
          <a:xfrm>
            <a:off x="3510058" y="3090320"/>
            <a:ext cx="308417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err="1" smtClean="0">
                <a:solidFill>
                  <a:srgbClr val="000000"/>
                </a:solidFill>
              </a:rPr>
              <a:t>경과연수별</a:t>
            </a:r>
            <a:r>
              <a:rPr lang="ko-KR" altLang="en-US" b="1" dirty="0" smtClean="0">
                <a:solidFill>
                  <a:srgbClr val="000000"/>
                </a:solidFill>
              </a:rPr>
              <a:t> 주택재고 현황</a:t>
            </a:r>
            <a:r>
              <a:rPr lang="en-US" altLang="ko-KR" b="1" dirty="0" smtClean="0">
                <a:solidFill>
                  <a:srgbClr val="000000"/>
                </a:solidFill>
              </a:rPr>
              <a:t>(2017</a:t>
            </a:r>
            <a:r>
              <a:rPr lang="ko-KR" altLang="en-US" b="1" dirty="0" smtClean="0">
                <a:solidFill>
                  <a:srgbClr val="000000"/>
                </a:solidFill>
              </a:rPr>
              <a:t>년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28942" y="3737892"/>
            <a:ext cx="8627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단위 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만 호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45576" cy="239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전체 주택 재고에서 경과연수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주택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905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비중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52.9%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이름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경과연수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18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아파트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476.8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아파트외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428.3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아파트는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18~27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경과된 재고 많으나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단독은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38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sz="18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이상된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주택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142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만호에 달해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경과연수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18~27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아파트는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374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만호로 전체 재고 중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21.9%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수준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단독주택은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주택이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142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만호에 달하고 전체 재고 중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8.3%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지역적 차이는 존재하여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18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아파트는 수도권과 지방에 고루 분포되어 있으나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단독주택은 대부분 지방에 입지하고 있음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5701" y="-95693"/>
            <a:ext cx="787396" cy="766921"/>
            <a:chOff x="325701" y="-95693"/>
            <a:chExt cx="787396" cy="766921"/>
          </a:xfrm>
        </p:grpSpPr>
        <p:pic>
          <p:nvPicPr>
            <p:cNvPr id="16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325701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재고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44756"/>
              </p:ext>
            </p:extLst>
          </p:nvPr>
        </p:nvGraphicFramePr>
        <p:xfrm>
          <a:off x="409576" y="3982881"/>
          <a:ext cx="9086855" cy="2124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048"/>
                <a:gridCol w="1391533"/>
                <a:gridCol w="1095290"/>
                <a:gridCol w="1257556"/>
                <a:gridCol w="1135857"/>
                <a:gridCol w="1135857"/>
                <a:gridCol w="1135857"/>
                <a:gridCol w="1135857"/>
              </a:tblGrid>
              <a:tr h="5154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준공연도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미만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(2005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이후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13~17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(2000~2004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18~27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(1990~1999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28~37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(1980~1989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38</a:t>
                      </a:r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이상</a:t>
                      </a:r>
                      <a:endParaRPr lang="en-US" altLang="ko-KR" sz="12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(1979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이전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09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전국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7938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7938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545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549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196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160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1,712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09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938" marR="7938" marT="79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단독주택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7938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66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92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68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396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4274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938" marR="7938" marT="793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연립주택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50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4274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938" marR="7938" marT="793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다세대주택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79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51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59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207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4094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938" marR="7938" marT="79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비거주용 건물내 주택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7938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09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938" marR="7938" marT="79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아파트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7938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385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175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374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91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</a:t>
                      </a:r>
                      <a:r>
                        <a:rPr lang="en-US" altLang="ko-KR" sz="12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 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</a:t>
                      </a:r>
                      <a:r>
                        <a:rPr lang="en-US" altLang="ko-KR" sz="12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1,038 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38" marR="180000" marT="793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 bwMode="auto">
          <a:xfrm>
            <a:off x="4886326" y="3900933"/>
            <a:ext cx="3505200" cy="2290317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사각형 설명선 6"/>
          <p:cNvSpPr/>
          <p:nvPr/>
        </p:nvSpPr>
        <p:spPr bwMode="auto">
          <a:xfrm>
            <a:off x="7419975" y="2905125"/>
            <a:ext cx="1876425" cy="832767"/>
          </a:xfrm>
          <a:prstGeom prst="wedgeRectCallout">
            <a:avLst>
              <a:gd name="adj1" fmla="val -148752"/>
              <a:gd name="adj2" fmla="val 7965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1990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년대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b="1" dirty="0" smtClean="0"/>
              <a:t>대규모 주택공급시기</a:t>
            </a:r>
            <a:endParaRPr lang="en-US" altLang="ko-KR" sz="1200" b="1" dirty="0" smtClean="0"/>
          </a:p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(200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만호 주택공급 등</a:t>
            </a: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62655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8879880"/>
              </p:ext>
            </p:extLst>
          </p:nvPr>
        </p:nvGraphicFramePr>
        <p:xfrm>
          <a:off x="375325" y="3181349"/>
          <a:ext cx="9216353" cy="3124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0"/>
          <p:cNvSpPr>
            <a:spLocks noChangeArrowheads="1"/>
          </p:cNvSpPr>
          <p:nvPr/>
        </p:nvSpPr>
        <p:spPr bwMode="gray">
          <a:xfrm>
            <a:off x="2892101" y="2537870"/>
            <a:ext cx="43200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경과연수 </a:t>
            </a:r>
            <a:r>
              <a:rPr lang="en-US" altLang="ko-KR" b="1" dirty="0" smtClean="0">
                <a:solidFill>
                  <a:srgbClr val="000000"/>
                </a:solidFill>
              </a:rPr>
              <a:t>30</a:t>
            </a:r>
            <a:r>
              <a:rPr lang="ko-KR" altLang="en-US" b="1" dirty="0" smtClean="0">
                <a:solidFill>
                  <a:srgbClr val="000000"/>
                </a:solidFill>
              </a:rPr>
              <a:t>년 이상 주택재고 추정치</a:t>
            </a:r>
            <a:r>
              <a:rPr lang="en-US" altLang="ko-KR" b="1" dirty="0" smtClean="0">
                <a:solidFill>
                  <a:srgbClr val="000000"/>
                </a:solidFill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</a:rPr>
              <a:t>멸실 </a:t>
            </a:r>
            <a:r>
              <a:rPr lang="ko-KR" altLang="en-US" b="1" dirty="0" err="1" smtClean="0">
                <a:solidFill>
                  <a:srgbClr val="000000"/>
                </a:solidFill>
              </a:rPr>
              <a:t>미반영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28942" y="2950517"/>
            <a:ext cx="8627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단위 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만 호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6219069"/>
            <a:ext cx="979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marL="266700" indent="-266700"/>
            <a:r>
              <a:rPr lang="ko-KR" altLang="en-US" dirty="0" smtClean="0"/>
              <a:t>주 </a:t>
            </a:r>
            <a:r>
              <a:rPr lang="en-US" altLang="ko-KR" dirty="0" smtClean="0"/>
              <a:t>: 2017</a:t>
            </a:r>
            <a:r>
              <a:rPr lang="ko-KR" altLang="en-US" dirty="0" smtClean="0"/>
              <a:t>년 인구주택 </a:t>
            </a:r>
            <a:r>
              <a:rPr lang="ko-KR" altLang="en-US" dirty="0" err="1" smtClean="0"/>
              <a:t>총조사</a:t>
            </a:r>
            <a:r>
              <a:rPr lang="ko-KR" altLang="en-US" dirty="0" smtClean="0"/>
              <a:t> 자료를 기준으로 멸실 물량 추정의 어려움으로 멸실 발생하지 않고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건축물의 노후화만 발생한다고 가정할 때 추정치임</a:t>
            </a:r>
            <a:r>
              <a:rPr lang="en-US" altLang="ko-KR" dirty="0" smtClean="0"/>
              <a:t>.</a:t>
            </a:r>
            <a:r>
              <a:rPr lang="ko-KR" altLang="en-US" dirty="0" smtClean="0"/>
              <a:t> 실질 노후 주택물량은 이보다 적을 것으로 판단됨</a:t>
            </a:r>
            <a:r>
              <a:rPr lang="en-US" altLang="ko-KR" dirty="0" smtClean="0"/>
              <a:t>. 1987~1998</a:t>
            </a:r>
            <a:r>
              <a:rPr lang="ko-KR" altLang="en-US" dirty="0" smtClean="0"/>
              <a:t>년 준공은 과거 인구주택 </a:t>
            </a:r>
            <a:r>
              <a:rPr lang="ko-KR" altLang="en-US" dirty="0" err="1" smtClean="0"/>
              <a:t>총조사상</a:t>
            </a:r>
            <a:r>
              <a:rPr lang="ko-KR" altLang="en-US" dirty="0" smtClean="0"/>
              <a:t> 준공연도가 명기된 물량을 표기함</a:t>
            </a:r>
            <a:r>
              <a:rPr lang="en-US" altLang="ko-KR" dirty="0" smtClean="0"/>
              <a:t>. 1990</a:t>
            </a:r>
            <a:r>
              <a:rPr lang="ko-KR" altLang="en-US" dirty="0" smtClean="0"/>
              <a:t>년과 같이 조사기간 중 물량은 </a:t>
            </a:r>
            <a:r>
              <a:rPr lang="ko-KR" altLang="en-US" dirty="0" err="1" smtClean="0"/>
              <a:t>다음번</a:t>
            </a:r>
            <a:r>
              <a:rPr lang="en-US" altLang="ko-KR" dirty="0" smtClean="0"/>
              <a:t>(5</a:t>
            </a:r>
            <a:r>
              <a:rPr lang="ko-KR" altLang="en-US" dirty="0" smtClean="0"/>
              <a:t>년 뒤</a:t>
            </a:r>
            <a:r>
              <a:rPr lang="en-US" altLang="ko-KR" dirty="0" smtClean="0"/>
              <a:t>)</a:t>
            </a:r>
            <a:r>
              <a:rPr lang="ko-KR" altLang="en-US" dirty="0" smtClean="0"/>
              <a:t> 발표 물량으로 표기함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통계청</a:t>
            </a:r>
            <a:r>
              <a:rPr lang="en-US" altLang="ko-KR" dirty="0" smtClean="0"/>
              <a:t>, 1990~2017</a:t>
            </a:r>
            <a:r>
              <a:rPr lang="ko-KR" altLang="en-US" dirty="0" smtClean="0"/>
              <a:t>년까지 각 연도 인구주택 </a:t>
            </a:r>
            <a:r>
              <a:rPr lang="ko-KR" altLang="en-US" dirty="0" err="1" smtClean="0"/>
              <a:t>총조사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cxnSp>
        <p:nvCxnSpPr>
          <p:cNvPr id="10" name="직선 연결선 9"/>
          <p:cNvCxnSpPr/>
          <p:nvPr/>
        </p:nvCxnSpPr>
        <p:spPr bwMode="auto">
          <a:xfrm flipH="1">
            <a:off x="971550" y="4514850"/>
            <a:ext cx="812208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직선 화살표 연결선 12"/>
          <p:cNvCxnSpPr/>
          <p:nvPr/>
        </p:nvCxnSpPr>
        <p:spPr bwMode="auto">
          <a:xfrm flipV="1">
            <a:off x="2809875" y="5124451"/>
            <a:ext cx="269713" cy="28574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890192" y="4562475"/>
            <a:ext cx="700833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1987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43641" y="3228974"/>
            <a:ext cx="700834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1990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37308" y="2793062"/>
            <a:ext cx="700834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1995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544050" cy="170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1990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년대 대량주택 공급의 영향으로 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2020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이후 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주택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빠르게 증가 예상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1990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주택 공급 등 대량 주택 공급시기로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연간 준공 물량이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만호로 상회함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1995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76.5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만호에 달하는 물량이 준공되었던 것으로 추정됨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일부 멸실 발생했겠지만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재고 물량의 다수 차지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최대치 가정 시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2020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년에는 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이상 된 </a:t>
            </a: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주택 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400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상회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2025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700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만호 육박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멸실 반영 시 감소 가능성 존재하나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2018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건축물 기준 전체 재고 대비 멸실 비율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1.0%(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동수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0.4%(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연면적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2020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 이후 노후 주택 급속 증가 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25701" y="-95693"/>
            <a:ext cx="787396" cy="766921"/>
            <a:chOff x="325701" y="-95693"/>
            <a:chExt cx="787396" cy="766921"/>
          </a:xfrm>
        </p:grpSpPr>
        <p:pic>
          <p:nvPicPr>
            <p:cNvPr id="25" name="Picture 7" descr="1"/>
            <p:cNvPicPr>
              <a:picLocks noChangeAspect="1" noChangeArrowheads="1"/>
            </p:cNvPicPr>
            <p:nvPr/>
          </p:nvPicPr>
          <p:blipFill>
            <a:blip r:embed="rId4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5701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시기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454333" y="4792724"/>
            <a:ext cx="604653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ko-KR" sz="1200" spc="-150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1998</a:t>
            </a:r>
            <a:r>
              <a:rPr lang="ko-KR" altLang="en-US" sz="1200" spc="-150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</a:t>
            </a:r>
            <a:endParaRPr lang="en-US" altLang="ko-KR" sz="1200" spc="-150" dirty="0" smtClean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sz="1200" spc="-150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준</a:t>
            </a:r>
            <a:r>
              <a:rPr lang="ko-KR" altLang="en-US" sz="1200" spc="-15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</a:t>
            </a:r>
          </a:p>
        </p:txBody>
      </p:sp>
    </p:spTree>
    <p:extLst>
      <p:ext uri="{BB962C8B-B14F-4D97-AF65-F5344CB8AC3E}">
        <p14:creationId xmlns:p14="http://schemas.microsoft.com/office/powerpoint/2010/main" val="41804288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42878864" descr="EMB000085dc135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522" r="24449" b="5914"/>
          <a:stretch/>
        </p:blipFill>
        <p:spPr bwMode="auto">
          <a:xfrm>
            <a:off x="504826" y="1428751"/>
            <a:ext cx="4248150" cy="490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0"/>
          <p:cNvSpPr>
            <a:spLocks noChangeArrowheads="1"/>
          </p:cNvSpPr>
          <p:nvPr/>
        </p:nvSpPr>
        <p:spPr bwMode="gray">
          <a:xfrm>
            <a:off x="85988" y="743002"/>
            <a:ext cx="4401312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시도별 경과연수 </a:t>
            </a:r>
            <a:r>
              <a:rPr lang="en-US" altLang="ko-KR" b="1" dirty="0" smtClean="0">
                <a:solidFill>
                  <a:srgbClr val="000000"/>
                </a:solidFill>
              </a:rPr>
              <a:t>30</a:t>
            </a:r>
            <a:r>
              <a:rPr lang="ko-KR" altLang="en-US" b="1" dirty="0" smtClean="0">
                <a:solidFill>
                  <a:srgbClr val="000000"/>
                </a:solidFill>
              </a:rPr>
              <a:t>년 이상 </a:t>
            </a:r>
            <a:endParaRPr lang="en-US" altLang="ko-KR" b="1" dirty="0" smtClean="0">
              <a:solidFill>
                <a:srgbClr val="000000"/>
              </a:solidFill>
            </a:endParaRPr>
          </a:p>
          <a:p>
            <a:pPr eaLnBrk="0" hangingPunct="0">
              <a:buNone/>
            </a:pPr>
            <a:r>
              <a:rPr lang="ko-KR" altLang="en-US" b="1" dirty="0" smtClean="0">
                <a:solidFill>
                  <a:srgbClr val="000000"/>
                </a:solidFill>
              </a:rPr>
              <a:t>주거용 건축물 비율</a:t>
            </a:r>
            <a:r>
              <a:rPr lang="en-US" altLang="ko-KR" b="1" dirty="0" smtClean="0">
                <a:solidFill>
                  <a:srgbClr val="000000"/>
                </a:solidFill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</a:rPr>
              <a:t>분포</a:t>
            </a:r>
            <a:r>
              <a:rPr lang="en-US" altLang="ko-KR" b="1" dirty="0" smtClean="0">
                <a:solidFill>
                  <a:srgbClr val="000000"/>
                </a:solidFill>
              </a:rPr>
              <a:t>(2018</a:t>
            </a:r>
            <a:r>
              <a:rPr lang="ko-KR" altLang="en-US" b="1" dirty="0" smtClean="0">
                <a:solidFill>
                  <a:srgbClr val="000000"/>
                </a:solidFill>
              </a:rPr>
              <a:t>년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842" y="6361944"/>
            <a:ext cx="3651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 smtClean="0"/>
              <a:t>자료 </a:t>
            </a:r>
            <a:r>
              <a:rPr lang="en-US" altLang="ko-KR" dirty="0"/>
              <a:t>: </a:t>
            </a:r>
            <a:r>
              <a:rPr lang="ko-KR" altLang="en-US" dirty="0" smtClean="0"/>
              <a:t>국토교통부</a:t>
            </a:r>
            <a:r>
              <a:rPr lang="en-US" altLang="ko-KR" dirty="0" smtClean="0"/>
              <a:t>, 2019, </a:t>
            </a:r>
            <a:r>
              <a:rPr lang="ko-KR" altLang="en-US" dirty="0" smtClean="0"/>
              <a:t>전국 건축물 현황 보도자료</a:t>
            </a:r>
            <a:r>
              <a:rPr lang="en-US" altLang="ko-KR" dirty="0" smtClean="0"/>
              <a:t>, p15.</a:t>
            </a:r>
            <a:endParaRPr lang="ko-KR" altLang="en-US" dirty="0"/>
          </a:p>
        </p:txBody>
      </p:sp>
      <p:pic>
        <p:nvPicPr>
          <p:cNvPr id="13" name="_x242878864" descr="EMB000085dc135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76" t="10388" r="394" b="51873"/>
          <a:stretch/>
        </p:blipFill>
        <p:spPr bwMode="auto">
          <a:xfrm>
            <a:off x="85987" y="1330601"/>
            <a:ext cx="1266825" cy="206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전국적 현상 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지방 많지만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수도권도 다수 분포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325702" y="-95693"/>
            <a:ext cx="787396" cy="766921"/>
            <a:chOff x="325702" y="-95693"/>
            <a:chExt cx="787396" cy="766921"/>
          </a:xfrm>
        </p:grpSpPr>
        <p:pic>
          <p:nvPicPr>
            <p:cNvPr id="16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325702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지역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9" name="_x242878864" descr="EMB000085dc135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18" t="49386" r="395" b="8353"/>
          <a:stretch/>
        </p:blipFill>
        <p:spPr bwMode="auto">
          <a:xfrm>
            <a:off x="152538" y="3400424"/>
            <a:ext cx="723625" cy="137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783" y="1063901"/>
            <a:ext cx="2310133" cy="3050033"/>
          </a:xfrm>
          <a:prstGeom prst="rect">
            <a:avLst/>
          </a:prstGeom>
        </p:spPr>
      </p:pic>
      <p:sp>
        <p:nvSpPr>
          <p:cNvPr id="23" name="Rectangle 50"/>
          <p:cNvSpPr>
            <a:spLocks noChangeArrowheads="1"/>
          </p:cNvSpPr>
          <p:nvPr/>
        </p:nvSpPr>
        <p:spPr bwMode="gray">
          <a:xfrm>
            <a:off x="4787025" y="704902"/>
            <a:ext cx="389369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경기도 노후 건축물</a:t>
            </a:r>
            <a:r>
              <a:rPr lang="en-US" altLang="ko-KR" b="1" dirty="0" smtClean="0">
                <a:solidFill>
                  <a:srgbClr val="000000"/>
                </a:solidFill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</a:rPr>
              <a:t>경과연구 </a:t>
            </a:r>
            <a:r>
              <a:rPr lang="en-US" altLang="ko-KR" b="1" dirty="0" smtClean="0">
                <a:solidFill>
                  <a:srgbClr val="000000"/>
                </a:solidFill>
              </a:rPr>
              <a:t>20</a:t>
            </a:r>
            <a:r>
              <a:rPr lang="ko-KR" altLang="en-US" b="1" dirty="0" smtClean="0">
                <a:solidFill>
                  <a:srgbClr val="000000"/>
                </a:solidFill>
              </a:rPr>
              <a:t>년 이상</a:t>
            </a:r>
            <a:r>
              <a:rPr lang="en-US" altLang="ko-KR" b="1" dirty="0" smtClean="0">
                <a:solidFill>
                  <a:srgbClr val="000000"/>
                </a:solidFill>
              </a:rPr>
              <a:t>)</a:t>
            </a:r>
            <a:r>
              <a:rPr lang="ko-KR" altLang="en-US" b="1" dirty="0" smtClean="0">
                <a:solidFill>
                  <a:srgbClr val="000000"/>
                </a:solidFill>
              </a:rPr>
              <a:t> 비율 </a:t>
            </a:r>
            <a:endParaRPr lang="en-US" altLang="ko-KR" b="1" dirty="0" smtClean="0">
              <a:solidFill>
                <a:srgbClr val="000000"/>
              </a:solidFill>
            </a:endParaRPr>
          </a:p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50% </a:t>
            </a:r>
            <a:r>
              <a:rPr lang="ko-KR" altLang="en-US" b="1" dirty="0" smtClean="0">
                <a:solidFill>
                  <a:srgbClr val="000000"/>
                </a:solidFill>
              </a:rPr>
              <a:t>이상 </a:t>
            </a:r>
            <a:r>
              <a:rPr lang="ko-KR" altLang="en-US" b="1" dirty="0" err="1" smtClean="0">
                <a:solidFill>
                  <a:srgbClr val="000000"/>
                </a:solidFill>
              </a:rPr>
              <a:t>시군구</a:t>
            </a:r>
            <a:r>
              <a:rPr lang="en-US" altLang="ko-KR" b="1" dirty="0" smtClean="0">
                <a:solidFill>
                  <a:srgbClr val="000000"/>
                </a:solidFill>
              </a:rPr>
              <a:t>(2015</a:t>
            </a:r>
            <a:r>
              <a:rPr lang="ko-KR" altLang="en-US" b="1" dirty="0" smtClean="0">
                <a:solidFill>
                  <a:srgbClr val="000000"/>
                </a:solidFill>
              </a:rPr>
              <a:t>년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37768" y="2875031"/>
            <a:ext cx="1834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marL="361950" indent="-361950"/>
            <a:r>
              <a:rPr lang="ko-KR" altLang="en-US" dirty="0" smtClean="0"/>
              <a:t>자료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장윤배 외</a:t>
            </a:r>
            <a:r>
              <a:rPr lang="en-US" altLang="ko-KR" dirty="0" smtClean="0"/>
              <a:t>, 2017, </a:t>
            </a:r>
            <a:r>
              <a:rPr lang="ko-KR" altLang="en-US" dirty="0" smtClean="0"/>
              <a:t>경기도의 노후 주택 맞춤형 정비사업의 활성화 방안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경기연구원</a:t>
            </a:r>
            <a:r>
              <a:rPr lang="en-US" altLang="ko-KR" dirty="0" smtClean="0"/>
              <a:t>, p12.</a:t>
            </a:r>
            <a:endParaRPr lang="ko-KR" altLang="en-US" dirty="0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08" y="4256809"/>
            <a:ext cx="3124682" cy="2493923"/>
          </a:xfrm>
          <a:prstGeom prst="rect">
            <a:avLst/>
          </a:prstGeom>
        </p:spPr>
      </p:pic>
      <p:sp>
        <p:nvSpPr>
          <p:cNvPr id="26" name="Rectangle 50"/>
          <p:cNvSpPr>
            <a:spLocks noChangeArrowheads="1"/>
          </p:cNvSpPr>
          <p:nvPr/>
        </p:nvSpPr>
        <p:spPr bwMode="gray">
          <a:xfrm>
            <a:off x="4858523" y="4063362"/>
            <a:ext cx="338874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서울시 주택의 건축 연한 분포</a:t>
            </a:r>
            <a:r>
              <a:rPr lang="en-US" altLang="ko-KR" b="1" dirty="0" smtClean="0">
                <a:solidFill>
                  <a:srgbClr val="000000"/>
                </a:solidFill>
              </a:rPr>
              <a:t>(2016</a:t>
            </a:r>
            <a:r>
              <a:rPr lang="ko-KR" altLang="en-US" b="1" dirty="0" smtClean="0">
                <a:solidFill>
                  <a:srgbClr val="000000"/>
                </a:solidFill>
              </a:rPr>
              <a:t>년</a:t>
            </a:r>
            <a:r>
              <a:rPr lang="en-US" altLang="ko-KR" b="1" dirty="0" smtClean="0">
                <a:solidFill>
                  <a:srgbClr val="000000"/>
                </a:solidFill>
              </a:rPr>
              <a:t>)&gt;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03042" y="5885676"/>
            <a:ext cx="1834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marL="361950" indent="-361950"/>
            <a:r>
              <a:rPr lang="ko-KR" altLang="en-US" dirty="0" smtClean="0"/>
              <a:t>자료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맹다미</a:t>
            </a:r>
            <a:r>
              <a:rPr lang="ko-KR" altLang="en-US" dirty="0" smtClean="0"/>
              <a:t> 외</a:t>
            </a:r>
            <a:r>
              <a:rPr lang="en-US" altLang="ko-KR" dirty="0" smtClean="0"/>
              <a:t>, 2016, </a:t>
            </a:r>
            <a:r>
              <a:rPr lang="ko-KR" altLang="en-US" dirty="0" smtClean="0"/>
              <a:t>서울시 저층주거지의 현황분석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서울연구원</a:t>
            </a:r>
            <a:r>
              <a:rPr lang="en-US" altLang="ko-KR" dirty="0" smtClean="0"/>
              <a:t>, p37.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703169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259999" y="44450"/>
            <a:ext cx="76604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주택 노후화와 기반시설 부족 문제 동시 나타나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25703" y="-95693"/>
            <a:ext cx="787396" cy="766921"/>
            <a:chOff x="325703" y="-95693"/>
            <a:chExt cx="787396" cy="766921"/>
          </a:xfrm>
        </p:grpSpPr>
        <p:pic>
          <p:nvPicPr>
            <p:cNvPr id="25" name="Picture 7" descr="1"/>
            <p:cNvPicPr>
              <a:picLocks noChangeAspect="1" noChangeArrowheads="1"/>
            </p:cNvPicPr>
            <p:nvPr/>
          </p:nvPicPr>
          <p:blipFill>
            <a:blip r:embed="rId2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5703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문제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8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345576" cy="183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주택 노후화는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물리적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사회적 노후화로 동시에 나타나</a:t>
            </a:r>
            <a:endParaRPr lang="en-US" altLang="ko-KR" sz="18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물리적 노후화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수도배관 등 설비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사회적 노후화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소득 및 주거수준 향상 욕구 </a:t>
            </a:r>
            <a:r>
              <a:rPr lang="ko-KR" altLang="en-US" sz="14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불충족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자산가치 하락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등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저층주거지의 주택 노후화는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기반시설 부족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비효율적 토지이용 형태 보여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도로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공원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주차장 등 기반시설 부족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최소한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이격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거리 확보 어려워 인접대지 분쟁 다수 발생</a:t>
            </a:r>
            <a:endParaRPr lang="en-US" altLang="ko-KR" sz="14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빈집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폐가가 증가하고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방치 문제로 이어질 가능성도 존재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352" y="6021824"/>
            <a:ext cx="93818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latinLnBrk="1">
              <a:buNone/>
              <a:defRPr sz="10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marL="361950" indent="-361950"/>
            <a:r>
              <a:rPr lang="ko-KR" altLang="en-US" dirty="0" smtClean="0"/>
              <a:t>자료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맹다미</a:t>
            </a:r>
            <a:r>
              <a:rPr lang="ko-KR" altLang="en-US" dirty="0" smtClean="0"/>
              <a:t> 외</a:t>
            </a:r>
            <a:r>
              <a:rPr lang="en-US" altLang="ko-KR" dirty="0" smtClean="0"/>
              <a:t>, 2016, </a:t>
            </a:r>
            <a:r>
              <a:rPr lang="ko-KR" altLang="en-US" dirty="0" smtClean="0"/>
              <a:t>서울시 저층주거지의 현황분석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서울연구원</a:t>
            </a:r>
            <a:r>
              <a:rPr lang="en-US" altLang="ko-KR" dirty="0" smtClean="0"/>
              <a:t>, </a:t>
            </a:r>
          </a:p>
          <a:p>
            <a:pPr marL="361950" indent="-361950"/>
            <a:r>
              <a:rPr lang="en-US" altLang="ko-KR" dirty="0"/>
              <a:t> </a:t>
            </a:r>
            <a:r>
              <a:rPr lang="en-US" altLang="ko-KR" dirty="0" smtClean="0"/>
              <a:t>         </a:t>
            </a:r>
            <a:r>
              <a:rPr lang="ko-KR" altLang="en-US" dirty="0" smtClean="0"/>
              <a:t>윤영선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이승우</a:t>
            </a:r>
            <a:r>
              <a:rPr lang="en-US" altLang="ko-KR" dirty="0" smtClean="0"/>
              <a:t>, 2012, </a:t>
            </a:r>
            <a:r>
              <a:rPr lang="ko-KR" altLang="en-US" dirty="0" smtClean="0"/>
              <a:t>공동주택 </a:t>
            </a:r>
            <a:r>
              <a:rPr lang="ko-KR" altLang="en-US" dirty="0" err="1" smtClean="0"/>
              <a:t>리모델링</a:t>
            </a:r>
            <a:r>
              <a:rPr lang="ko-KR" altLang="en-US" dirty="0" smtClean="0"/>
              <a:t> 활성화를 위한 정책 방안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한국건설산업연구원</a:t>
            </a:r>
            <a:r>
              <a:rPr lang="en-US" altLang="ko-KR" dirty="0" smtClean="0"/>
              <a:t>.</a:t>
            </a:r>
          </a:p>
          <a:p>
            <a:pPr marL="361950" indent="-361950"/>
            <a:r>
              <a:rPr lang="ko-KR" altLang="en-US" dirty="0" smtClean="0"/>
              <a:t>          이왕기</a:t>
            </a:r>
            <a:r>
              <a:rPr lang="en-US" altLang="ko-KR" dirty="0" smtClean="0"/>
              <a:t>, 2016, </a:t>
            </a:r>
            <a:r>
              <a:rPr lang="ko-KR" altLang="en-US" dirty="0" smtClean="0"/>
              <a:t>인천 원도심 저층주택의 노후화 실태와 대응 방안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인천발전연구원</a:t>
            </a:r>
            <a:r>
              <a:rPr lang="en-US" altLang="ko-KR" dirty="0" smtClean="0"/>
              <a:t>.</a:t>
            </a:r>
          </a:p>
          <a:p>
            <a:pPr marL="361950" indent="-361950"/>
            <a:r>
              <a:rPr lang="en-US" altLang="ko-KR" dirty="0" smtClean="0"/>
              <a:t>          </a:t>
            </a:r>
            <a:r>
              <a:rPr lang="ko-KR" altLang="en-US" dirty="0" smtClean="0"/>
              <a:t>이주영</a:t>
            </a:r>
            <a:r>
              <a:rPr lang="en-US" altLang="ko-KR" dirty="0" smtClean="0"/>
              <a:t>, </a:t>
            </a:r>
            <a:r>
              <a:rPr lang="en-US" altLang="ko-KR" dirty="0"/>
              <a:t>2017, </a:t>
            </a:r>
            <a:r>
              <a:rPr lang="ko-KR" altLang="en-US" dirty="0"/>
              <a:t>노후불량저층주거지 정비방안 연구</a:t>
            </a:r>
            <a:r>
              <a:rPr lang="en-US" altLang="ko-KR" dirty="0"/>
              <a:t>, </a:t>
            </a:r>
            <a:r>
              <a:rPr lang="ko-KR" altLang="en-US" dirty="0"/>
              <a:t>울산발전연구원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960697" y="2702107"/>
            <a:ext cx="2115878" cy="698318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건축물 노후화</a:t>
            </a:r>
            <a:endParaRPr lang="ko-KR" altLang="en-US" b="1" dirty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960697" y="3521257"/>
            <a:ext cx="2115878" cy="698318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기반시설 부족</a:t>
            </a:r>
            <a:endParaRPr lang="ko-KR" altLang="en-US" b="1" dirty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 bwMode="auto">
          <a:xfrm>
            <a:off x="960697" y="4352925"/>
            <a:ext cx="2115878" cy="698318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비효율적 토지이용</a:t>
            </a:r>
            <a:endParaRPr lang="ko-KR" altLang="en-US" b="1" dirty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960697" y="5172075"/>
            <a:ext cx="2115878" cy="698318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11203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39800">
              <a:buFontTx/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빈집</a:t>
            </a:r>
            <a:r>
              <a:rPr lang="en-US" altLang="ko-KR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폐가 </a:t>
            </a:r>
            <a:endParaRPr lang="en-US" altLang="ko-KR" b="1" dirty="0" smtClean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defTabSz="939800">
              <a:buFontTx/>
              <a:buNone/>
            </a:pPr>
            <a:r>
              <a:rPr lang="ko-KR" altLang="en-US" b="1" dirty="0" smtClean="0">
                <a:solidFill>
                  <a:srgbClr val="112038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증가 및 방치</a:t>
            </a:r>
            <a:endParaRPr lang="ko-KR" altLang="en-US" b="1" dirty="0">
              <a:solidFill>
                <a:srgbClr val="112038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0707" y="2786491"/>
            <a:ext cx="6447599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물리적 노후화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수도배관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엘리베이터 등 설비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층간 소음 문제 심화 등</a:t>
            </a:r>
            <a:endParaRPr lang="en-US" altLang="ko-KR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사회적 노후화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주거의 질적 변화에 따른 상대적 노후화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자산가치 하락 등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70707" y="3606311"/>
            <a:ext cx="6550191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도로 및 주차장 여건 열악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좁은 도로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열악한 접도 조건</a:t>
            </a:r>
            <a:r>
              <a:rPr lang="en-US" altLang="ko-KR" dirty="0" smtClean="0"/>
              <a:t>,</a:t>
            </a:r>
            <a:r>
              <a:rPr lang="ko-KR" altLang="en-US" dirty="0" smtClean="0"/>
              <a:t> 무질서한 주차환경</a:t>
            </a:r>
            <a:endParaRPr lang="en-US" altLang="ko-KR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공원 </a:t>
            </a:r>
            <a:r>
              <a:rPr lang="ko-KR" altLang="en-US" dirty="0" err="1" smtClean="0"/>
              <a:t>접근성</a:t>
            </a:r>
            <a:r>
              <a:rPr lang="ko-KR" altLang="en-US" dirty="0" smtClean="0"/>
              <a:t> </a:t>
            </a:r>
            <a:r>
              <a:rPr lang="ko-KR" altLang="en-US" dirty="0"/>
              <a:t> </a:t>
            </a:r>
            <a:r>
              <a:rPr lang="ko-KR" altLang="en-US" dirty="0" smtClean="0"/>
              <a:t>열악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도보로 접근 가능한 소형 공원도 없는 경우 다수 존재</a:t>
            </a:r>
            <a:endParaRPr lang="en-US" altLang="ko-KR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170707" y="4418929"/>
            <a:ext cx="5564344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주거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상업 등 기능의 혼재 현장 다수 발생</a:t>
            </a:r>
            <a:endParaRPr lang="en-US" altLang="ko-KR" dirty="0" smtClean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공지의 주차장화 현상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일조권 분쟁 등 인접대지 분쟁 다수 발생</a:t>
            </a:r>
            <a:endParaRPr lang="en-US" altLang="ko-KR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170708" y="5276179"/>
            <a:ext cx="6659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ko-KR" altLang="en-US" dirty="0" smtClean="0"/>
              <a:t>노후 주택지 중심으로 공가 다수 발생 가능성 높고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장기적으로는 폐가 증가 및 방치에 따른 범죄 위험을 증가시킬 가능성도 내포</a:t>
            </a:r>
            <a:endParaRPr lang="en-US" altLang="ko-KR" dirty="0" smtClean="0"/>
          </a:p>
        </p:txBody>
      </p:sp>
      <p:sp>
        <p:nvSpPr>
          <p:cNvPr id="3" name="직사각형 2"/>
          <p:cNvSpPr/>
          <p:nvPr/>
        </p:nvSpPr>
        <p:spPr bwMode="auto">
          <a:xfrm>
            <a:off x="192352" y="2673532"/>
            <a:ext cx="9528546" cy="756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192352" y="3483156"/>
            <a:ext cx="9528546" cy="246044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183" y="4423132"/>
            <a:ext cx="689612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저층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buNone/>
            </a:pP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주거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지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9183" y="2889607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ko-KR" altLang="en-US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아파트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6925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0"/>
          <p:cNvSpPr>
            <a:spLocks noChangeArrowheads="1"/>
          </p:cNvSpPr>
          <p:nvPr/>
        </p:nvSpPr>
        <p:spPr bwMode="gray">
          <a:xfrm>
            <a:off x="1525221" y="2458369"/>
            <a:ext cx="218008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자가점유 주택의 노후도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4378344" y="2600667"/>
            <a:ext cx="543417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en-US" altLang="ko-KR" sz="900" dirty="0" smtClean="0">
                <a:solidFill>
                  <a:srgbClr val="000000"/>
                </a:solidFill>
              </a:rPr>
              <a:t>%) </a:t>
            </a:r>
            <a:endParaRPr lang="en-US" altLang="ko-KR" sz="900" b="1" dirty="0"/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419135"/>
              </p:ext>
            </p:extLst>
          </p:nvPr>
        </p:nvGraphicFramePr>
        <p:xfrm>
          <a:off x="329263" y="2758215"/>
          <a:ext cx="4572000" cy="3614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688" y="6377772"/>
            <a:ext cx="4535348" cy="389489"/>
          </a:xfrm>
          <a:prstGeom prst="rect">
            <a:avLst/>
          </a:prstGeom>
          <a:noFill/>
        </p:spPr>
        <p:txBody>
          <a:bodyPr wrap="square" lIns="83969" tIns="41985" rIns="83969" bIns="41985" rtlCol="0">
            <a:spAutoFit/>
          </a:bodyPr>
          <a:lstStyle/>
          <a:p>
            <a:pPr algn="l">
              <a:buNone/>
            </a:pP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 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2016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년 주거실태조사상의 주거점유형태가 자가거주인 경우의 주택 노후도임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algn="l">
              <a:buNone/>
            </a:pP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자료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국토교통부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2016,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주거실태조사 </a:t>
            </a:r>
            <a:r>
              <a:rPr lang="ko-KR" altLang="en-US" sz="9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마이크로데이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타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gray">
          <a:xfrm>
            <a:off x="361950" y="656364"/>
            <a:ext cx="9544050" cy="128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18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주택의 지속적인 노후화로 교체수요 압력 존재</a:t>
            </a:r>
            <a:endParaRPr lang="en-US" altLang="ko-KR" sz="18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자가거주자 중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된 주택에 거주하는 비율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43.5%, 30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초과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17.5%,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지방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노후 주택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자가거주 비중 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높음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경과연수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21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상회하면 주거 불만족 수준이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10%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넘어서고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26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년이 지나서는 주거불만족 비율이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육박</a:t>
            </a:r>
            <a:endParaRPr lang="en-US" altLang="ko-KR" sz="14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8064" y="6390620"/>
            <a:ext cx="4535348" cy="223289"/>
          </a:xfrm>
          <a:prstGeom prst="rect">
            <a:avLst/>
          </a:prstGeom>
          <a:noFill/>
        </p:spPr>
        <p:txBody>
          <a:bodyPr wrap="square" lIns="83969" tIns="41985" rIns="83969" bIns="41985" rtlCol="0">
            <a:spAutoFit/>
          </a:bodyPr>
          <a:lstStyle/>
          <a:p>
            <a:pPr algn="l">
              <a:buNone/>
            </a:pP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자료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국토교통부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2016,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주거실태조사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마이크로데이타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 bwMode="gray">
          <a:xfrm>
            <a:off x="6063587" y="2462265"/>
            <a:ext cx="278121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 smtClean="0">
                <a:solidFill>
                  <a:srgbClr val="000000"/>
                </a:solidFill>
              </a:rPr>
              <a:t>주택의 </a:t>
            </a:r>
            <a:r>
              <a:rPr lang="ko-KR" altLang="en-US" b="1" dirty="0" err="1" smtClean="0">
                <a:solidFill>
                  <a:srgbClr val="000000"/>
                </a:solidFill>
              </a:rPr>
              <a:t>경과연수별</a:t>
            </a:r>
            <a:r>
              <a:rPr lang="ko-KR" altLang="en-US" b="1" dirty="0" smtClean="0">
                <a:solidFill>
                  <a:srgbClr val="000000"/>
                </a:solidFill>
              </a:rPr>
              <a:t> 주택 만족도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9217271" y="2604563"/>
            <a:ext cx="543417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en-US" altLang="ko-KR" sz="900" dirty="0" smtClean="0">
                <a:solidFill>
                  <a:srgbClr val="000000"/>
                </a:solidFill>
              </a:rPr>
              <a:t>%) </a:t>
            </a:r>
            <a:endParaRPr lang="en-US" altLang="ko-KR" sz="900" b="1" dirty="0"/>
          </a:p>
        </p:txBody>
      </p:sp>
      <p:grpSp>
        <p:nvGrpSpPr>
          <p:cNvPr id="16" name="그룹 15"/>
          <p:cNvGrpSpPr/>
          <p:nvPr/>
        </p:nvGrpSpPr>
        <p:grpSpPr>
          <a:xfrm>
            <a:off x="325690" y="-95693"/>
            <a:ext cx="787396" cy="766921"/>
            <a:chOff x="325690" y="-95693"/>
            <a:chExt cx="787396" cy="766921"/>
          </a:xfrm>
        </p:grpSpPr>
        <p:pic>
          <p:nvPicPr>
            <p:cNvPr id="17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325690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수요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1260000" y="44450"/>
            <a:ext cx="989012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 거주 만족도 낮아</a:t>
            </a:r>
            <a:endParaRPr lang="ko-KR" altLang="en-US" sz="30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022895"/>
              </p:ext>
            </p:extLst>
          </p:nvPr>
        </p:nvGraphicFramePr>
        <p:xfrm>
          <a:off x="5018064" y="2774164"/>
          <a:ext cx="4742624" cy="3598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786949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162972"/>
              </p:ext>
            </p:extLst>
          </p:nvPr>
        </p:nvGraphicFramePr>
        <p:xfrm>
          <a:off x="5067299" y="2966502"/>
          <a:ext cx="4760643" cy="3657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8221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</a:tblGrid>
              <a:tr h="411668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100</a:t>
                      </a:r>
                      <a:r>
                        <a:rPr lang="ko-KR" alt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만원미만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900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1000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만원초과</a:t>
                      </a:r>
                    </a:p>
                  </a:txBody>
                  <a:tcPr marL="0" marR="0" marT="0" marB="0" anchor="ctr">
                    <a:noFill/>
                  </a:tcPr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1986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</a:t>
                      </a:r>
                      <a:r>
                        <a:rPr lang="ko-KR" altLang="en-US" sz="10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년초과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8" gridSpan="9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1987~1991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26~30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1992~1996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21~25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1997~2001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16~20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2002~2006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11~15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2007~2011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6~10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2012~2014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3~5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월 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미만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 Box 4"/>
          <p:cNvSpPr txBox="1">
            <a:spLocks noChangeArrowheads="1"/>
          </p:cNvSpPr>
          <p:nvPr/>
        </p:nvSpPr>
        <p:spPr bwMode="gray">
          <a:xfrm>
            <a:off x="361950" y="698896"/>
            <a:ext cx="9544050" cy="192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360363" indent="-180975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715963" indent="-176213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71463" algn="l"/>
                <a:tab pos="896938" algn="l"/>
              </a:tabLs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된 주택에 거주하는 가구주의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78.9%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이상임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sz="14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이상된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주택에 거주하는 가구주는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27.8%, 80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25.8%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달함</a:t>
            </a:r>
            <a:r>
              <a:rPr lang="en-US" altLang="ko-KR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신축 주택은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이하 가구주 비중이 높고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20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이상 된 주택은 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 이상 비중이 높음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algn="l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초과 주택에 거주하는 가구주의 다수가 소득이 낮은 것으로 조사됨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2" algn="l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초과 주택 거주자의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76.4%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 월간 경상소득이 </a:t>
            </a:r>
            <a:r>
              <a:rPr lang="en-US" altLang="ko-KR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r>
              <a:rPr lang="ko-KR" altLang="en-US" sz="14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만원 대 </a:t>
            </a:r>
            <a:r>
              <a:rPr lang="ko-KR" altLang="en-US" sz="14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이하로 조사됨</a:t>
            </a:r>
            <a:r>
              <a:rPr lang="en-US" altLang="ko-KR" sz="18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259998" y="44450"/>
            <a:ext cx="85126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l" eaLnBrk="1" latinLnBrk="1" hangingPunct="1">
              <a:spcBef>
                <a:spcPct val="0"/>
              </a:spcBef>
              <a:buFontTx/>
              <a:buNone/>
              <a:defRPr/>
            </a:pP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 거주자 다수 고령자</a:t>
            </a:r>
            <a:r>
              <a:rPr lang="en-US" altLang="ko-KR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3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소득 여건도 나빠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25703" y="-95693"/>
            <a:ext cx="787396" cy="766921"/>
            <a:chOff x="325703" y="-95693"/>
            <a:chExt cx="787396" cy="766921"/>
          </a:xfrm>
        </p:grpSpPr>
        <p:pic>
          <p:nvPicPr>
            <p:cNvPr id="25" name="Picture 7" descr="1"/>
            <p:cNvPicPr>
              <a:picLocks noChangeAspect="1" noChangeArrowheads="1"/>
            </p:cNvPicPr>
            <p:nvPr/>
          </p:nvPicPr>
          <p:blipFill>
            <a:blip r:embed="rId3" cstate="email"/>
            <a:srcRect b="-131"/>
            <a:stretch>
              <a:fillRect/>
            </a:stretch>
          </p:blipFill>
          <p:spPr bwMode="auto">
            <a:xfrm>
              <a:off x="350884" y="-95693"/>
              <a:ext cx="733638" cy="76692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5703" y="75107"/>
              <a:ext cx="78739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ko-KR" altLang="en-US" sz="2500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수요</a:t>
              </a:r>
              <a:endParaRPr lang="ko-KR" altLang="en-US" sz="2500" b="1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549376"/>
              </p:ext>
            </p:extLst>
          </p:nvPr>
        </p:nvGraphicFramePr>
        <p:xfrm>
          <a:off x="154256" y="3056261"/>
          <a:ext cx="4760643" cy="3548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8221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  <a:gridCol w="409158"/>
              </a:tblGrid>
              <a:tr h="254954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60</a:t>
                      </a:r>
                      <a:r>
                        <a:rPr lang="ko-KR" altLang="en-US" sz="1000" u="none" strike="noStrike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100</a:t>
                      </a:r>
                      <a:r>
                        <a:rPr lang="ko-KR" altLang="en-US" sz="1000" u="none" strike="noStrike" dirty="0" err="1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세이상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1986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30</a:t>
                      </a:r>
                      <a:r>
                        <a:rPr lang="ko-KR" altLang="en-US" sz="1000" u="none" strike="noStrike" dirty="0" err="1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년초과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8" gridSpan="9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1987~1991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26~30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1992~1996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21~25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1997~2001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16~20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2002~2006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11~15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2007~2011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6~10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2012~2014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3~5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550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2015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월 </a:t>
                      </a:r>
                      <a:r>
                        <a:rPr lang="ko-KR" altLang="en-US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이후</a:t>
                      </a:r>
                      <a:endParaRPr lang="en-US" altLang="ko-KR" sz="1000" u="none" strike="noStrike" dirty="0" smtClean="0"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건축연도 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미만</a:t>
                      </a:r>
                      <a:r>
                        <a:rPr lang="en-US" altLang="ko-KR" sz="1000" u="none" strike="noStrike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9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차트 7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4DA87DF6-B4B7-425C-8EFC-CA8615A3EF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11457"/>
              </p:ext>
            </p:extLst>
          </p:nvPr>
        </p:nvGraphicFramePr>
        <p:xfrm>
          <a:off x="1266135" y="3361062"/>
          <a:ext cx="3571873" cy="3244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9238" y="6605109"/>
            <a:ext cx="4535348" cy="223289"/>
          </a:xfrm>
          <a:prstGeom prst="rect">
            <a:avLst/>
          </a:prstGeom>
          <a:noFill/>
        </p:spPr>
        <p:txBody>
          <a:bodyPr wrap="square" lIns="83969" tIns="41985" rIns="83969" bIns="41985" rtlCol="0">
            <a:spAutoFit/>
          </a:bodyPr>
          <a:lstStyle/>
          <a:p>
            <a:pPr algn="l">
              <a:buNone/>
            </a:pP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자료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국토교통부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2017,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주거실태조사 </a:t>
            </a:r>
            <a:r>
              <a:rPr lang="ko-KR" altLang="en-US" sz="9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마이크로데이타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기초로 가공함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gray">
          <a:xfrm>
            <a:off x="1251991" y="2731612"/>
            <a:ext cx="320280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>
                <a:solidFill>
                  <a:srgbClr val="000000"/>
                </a:solidFill>
              </a:rPr>
              <a:t>주택의 준공연도별 가구주 </a:t>
            </a:r>
            <a:r>
              <a:rPr lang="ko-KR" altLang="en-US" b="1" dirty="0" smtClean="0">
                <a:solidFill>
                  <a:srgbClr val="000000"/>
                </a:solidFill>
              </a:rPr>
              <a:t>연령 분포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4539519" y="2828004"/>
            <a:ext cx="543417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>
                <a:solidFill>
                  <a:srgbClr val="000000"/>
                </a:solidFill>
              </a:rPr>
              <a:t>(</a:t>
            </a:r>
            <a:r>
              <a:rPr lang="ko-KR" altLang="en-US" sz="900" dirty="0">
                <a:solidFill>
                  <a:srgbClr val="000000"/>
                </a:solidFill>
              </a:rPr>
              <a:t>단위 </a:t>
            </a:r>
            <a:r>
              <a:rPr lang="en-US" altLang="ko-KR" sz="900" dirty="0">
                <a:solidFill>
                  <a:srgbClr val="000000"/>
                </a:solidFill>
              </a:rPr>
              <a:t>: </a:t>
            </a:r>
            <a:r>
              <a:rPr lang="en-US" altLang="ko-KR" sz="900" dirty="0" smtClean="0">
                <a:solidFill>
                  <a:srgbClr val="000000"/>
                </a:solidFill>
              </a:rPr>
              <a:t>%) </a:t>
            </a:r>
            <a:endParaRPr lang="en-US" altLang="ko-KR" sz="900" b="1" dirty="0"/>
          </a:p>
        </p:txBody>
      </p:sp>
      <p:sp>
        <p:nvSpPr>
          <p:cNvPr id="12" name="Rectangle 50"/>
          <p:cNvSpPr>
            <a:spLocks noChangeArrowheads="1"/>
          </p:cNvSpPr>
          <p:nvPr/>
        </p:nvSpPr>
        <p:spPr bwMode="gray">
          <a:xfrm>
            <a:off x="5760729" y="2706868"/>
            <a:ext cx="320280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hangingPunct="0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&lt;</a:t>
            </a:r>
            <a:r>
              <a:rPr lang="ko-KR" altLang="en-US" b="1" dirty="0">
                <a:solidFill>
                  <a:srgbClr val="000000"/>
                </a:solidFill>
              </a:rPr>
              <a:t>주택의 준공연도별 가구주 </a:t>
            </a:r>
            <a:r>
              <a:rPr lang="ko-KR" altLang="en-US" b="1" dirty="0" smtClean="0">
                <a:solidFill>
                  <a:srgbClr val="000000"/>
                </a:solidFill>
              </a:rPr>
              <a:t>소득 분포</a:t>
            </a:r>
            <a:r>
              <a:rPr lang="en-US" altLang="ko-KR" b="1" dirty="0" smtClean="0">
                <a:solidFill>
                  <a:srgbClr val="000000"/>
                </a:solidFill>
              </a:rPr>
              <a:t>&gt;</a:t>
            </a:r>
            <a:endParaRPr lang="en-US" altLang="ko-KR" b="1" dirty="0">
              <a:solidFill>
                <a:srgbClr val="000000"/>
              </a:solidFill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gray">
          <a:xfrm>
            <a:off x="9350131" y="2841360"/>
            <a:ext cx="51776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eaLnBrk="0" hangingPunct="0">
              <a:buFontTx/>
              <a:buNone/>
            </a:pPr>
            <a:r>
              <a:rPr lang="en-US" altLang="ko-KR" sz="900" dirty="0" smtClean="0">
                <a:solidFill>
                  <a:srgbClr val="000000"/>
                </a:solidFill>
              </a:rPr>
              <a:t>= 1.000</a:t>
            </a:r>
            <a:r>
              <a:rPr lang="ko-KR" altLang="en-US" sz="900" dirty="0" smtClean="0">
                <a:solidFill>
                  <a:srgbClr val="000000"/>
                </a:solidFill>
              </a:rPr>
              <a:t>명</a:t>
            </a:r>
            <a:endParaRPr lang="en-US" altLang="ko-KR" sz="900" b="1" dirty="0"/>
          </a:p>
        </p:txBody>
      </p:sp>
      <p:graphicFrame>
        <p:nvGraphicFramePr>
          <p:cNvPr id="21" name="차트 20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41BFA29-8AF3-40D3-839C-E194AEFBB3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078954"/>
              </p:ext>
            </p:extLst>
          </p:nvPr>
        </p:nvGraphicFramePr>
        <p:xfrm>
          <a:off x="6201449" y="3380112"/>
          <a:ext cx="3571200" cy="32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054361" y="6605108"/>
            <a:ext cx="4535348" cy="223289"/>
          </a:xfrm>
          <a:prstGeom prst="rect">
            <a:avLst/>
          </a:prstGeom>
          <a:noFill/>
        </p:spPr>
        <p:txBody>
          <a:bodyPr wrap="square" lIns="83969" tIns="41985" rIns="83969" bIns="41985" rtlCol="0">
            <a:spAutoFit/>
          </a:bodyPr>
          <a:lstStyle/>
          <a:p>
            <a:pPr algn="l">
              <a:buNone/>
            </a:pP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자료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국토교통부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2017,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주거실태조사 </a:t>
            </a:r>
            <a:r>
              <a:rPr lang="ko-KR" altLang="en-US" sz="9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마이크로데이타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기초로 가공함</a:t>
            </a:r>
            <a:r>
              <a:rPr lang="en-US" altLang="ko-KR" sz="9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타원 2"/>
          <p:cNvSpPr/>
          <p:nvPr/>
        </p:nvSpPr>
        <p:spPr bwMode="auto">
          <a:xfrm>
            <a:off x="9101801" y="2814590"/>
            <a:ext cx="190500" cy="1905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3720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0" y="3188874"/>
            <a:ext cx="9005777" cy="861238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39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gray">
          <a:xfrm>
            <a:off x="1238120" y="1729137"/>
            <a:ext cx="7661349" cy="359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marL="712788" indent="-712788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1pPr>
            <a:lvl2pPr marL="1196975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2pPr>
            <a:lvl3pPr marL="1681163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3pPr>
            <a:lvl4pPr marL="2165350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4pPr>
            <a:lvl5pPr marL="2649538" indent="-304800" eaLnBrk="0" hangingPunct="0"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5pPr>
            <a:lvl6pPr marL="31067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6pPr>
            <a:lvl7pPr marL="35639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7pPr>
            <a:lvl8pPr marL="40211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8pPr>
            <a:lvl9pPr marL="4478338" indent="-3048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윤고딕130" pitchFamily="18" charset="-127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주택의 현황</a:t>
            </a:r>
            <a:endParaRPr lang="en-US" altLang="ko-KR" sz="3000" dirty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500" dirty="0">
                <a:solidFill>
                  <a:srgbClr val="112038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노후 주택 정비 수단과 한계</a:t>
            </a:r>
            <a:endParaRPr lang="en-US" altLang="ko-KR" sz="3500" dirty="0">
              <a:solidFill>
                <a:srgbClr val="112038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just" eaLnBrk="1" hangingPunct="1">
              <a:lnSpc>
                <a:spcPct val="200000"/>
              </a:lnSpc>
              <a:spcBef>
                <a:spcPct val="60000"/>
              </a:spcBef>
              <a:buFont typeface="+mj-lt"/>
              <a:buAutoNum type="romanUcPeriod"/>
            </a:pPr>
            <a:r>
              <a:rPr lang="ko-KR" altLang="en-US" sz="30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발전방향</a:t>
            </a:r>
            <a:endParaRPr lang="en-US" altLang="ko-KR" sz="3000" dirty="0" smtClean="0">
              <a:solidFill>
                <a:schemeClr val="bg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74138" y="649254"/>
            <a:ext cx="9351963" cy="552217"/>
          </a:xfrm>
          <a:prstGeom prst="rect">
            <a:avLst/>
          </a:prstGeom>
        </p:spPr>
        <p:txBody>
          <a:bodyPr/>
          <a:lstStyle>
            <a:lvl1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2pPr>
            <a:lvl3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3pPr>
            <a:lvl4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4pPr>
            <a:lvl5pPr algn="l" defTabSz="939800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5pPr>
            <a:lvl6pPr marL="4572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6pPr>
            <a:lvl7pPr marL="9144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7pPr>
            <a:lvl8pPr marL="13716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8pPr>
            <a:lvl9pPr marL="1828800" algn="l" defTabSz="939800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2"/>
                </a:solidFill>
                <a:latin typeface="Arial" pitchFamily="34" charset="0"/>
                <a:ea typeface="-윤고딕140" pitchFamily="18" charset="-127"/>
              </a:defRPr>
            </a:lvl9pPr>
          </a:lstStyle>
          <a:p>
            <a:pPr>
              <a:buNone/>
            </a:pPr>
            <a:r>
              <a:rPr lang="en-US" altLang="ko-KR" sz="3000" dirty="0" smtClean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Table of Contents</a:t>
            </a:r>
          </a:p>
        </p:txBody>
      </p:sp>
      <p:cxnSp>
        <p:nvCxnSpPr>
          <p:cNvPr id="3" name="직선 연결선 2"/>
          <p:cNvCxnSpPr/>
          <p:nvPr/>
        </p:nvCxnSpPr>
        <p:spPr bwMode="auto">
          <a:xfrm>
            <a:off x="374138" y="1275907"/>
            <a:ext cx="9056941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397955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506.5;33.5;756"/>
  <p:tag name="MMCOA_POSITION_M" val="0;506.5;33.5;756"/>
  <p:tag name="MMCOA_POSITION_S" val="0;506.5;33.5;756"/>
  <p:tag name="MMCOA_HIDEONCOLOUR" val="N"/>
  <p:tag name="MMCOA_HIDEONWHITE" val="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158.625;222.75;756"/>
  <p:tag name="MMCOA_POSITION_M" val="0;158.625;222.75;756"/>
  <p:tag name="MMCOA_POSITION_S" val="0;158.625;222.75;756"/>
  <p:tag name="MMCOA_HIDEONCOLOUR" val="N"/>
  <p:tag name="MMCOA_HIDEONWHITE" val="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DISPLAYMASTERSHAPES" val="N"/>
  <p:tag name="MMCOA_FOLLOWMASTERBACKGROUND" val="Y"/>
  <p:tag name="MMCOA_FORCESCHEME" val="N"/>
  <p:tag name="MMCOA_SLIDECOLOURSCHEME" val=""/>
</p:tagLst>
</file>

<file path=ppt/theme/theme1.xml><?xml version="1.0" encoding="utf-8"?>
<a:theme xmlns:a="http://schemas.openxmlformats.org/drawingml/2006/main" name="MMC Standard">
  <a:themeElements>
    <a:clrScheme name="MMC Standard 13">
      <a:dk1>
        <a:srgbClr val="000000"/>
      </a:dk1>
      <a:lt1>
        <a:srgbClr val="FFFFFF"/>
      </a:lt1>
      <a:dk2>
        <a:srgbClr val="00A2DF"/>
      </a:dk2>
      <a:lt2>
        <a:srgbClr val="0057A6"/>
      </a:lt2>
      <a:accent1>
        <a:srgbClr val="00A2DF"/>
      </a:accent1>
      <a:accent2>
        <a:srgbClr val="FF6400"/>
      </a:accent2>
      <a:accent3>
        <a:srgbClr val="FFFFFF"/>
      </a:accent3>
      <a:accent4>
        <a:srgbClr val="000000"/>
      </a:accent4>
      <a:accent5>
        <a:srgbClr val="AACEEC"/>
      </a:accent5>
      <a:accent6>
        <a:srgbClr val="E75A00"/>
      </a:accent6>
      <a:hlink>
        <a:srgbClr val="FCC917"/>
      </a:hlink>
      <a:folHlink>
        <a:srgbClr val="86C100"/>
      </a:folHlink>
    </a:clrScheme>
    <a:fontScheme name="MMC Standard">
      <a:majorFont>
        <a:latin typeface="Arial"/>
        <a:ea typeface="-윤고딕140"/>
        <a:cs typeface=""/>
      </a:majorFont>
      <a:minorFont>
        <a:latin typeface="윤고딕130"/>
        <a:ea typeface="윤고딕130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398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398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윤고딕130" pitchFamily="18" charset="-127"/>
          </a:defRPr>
        </a:defPPr>
      </a:lstStyle>
    </a:lnDef>
  </a:objectDefaults>
  <a:extraClrSchemeLst>
    <a:extraClrScheme>
      <a:clrScheme name="MMC Standard 1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2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FFFFFF"/>
        </a:accent3>
        <a:accent4>
          <a:srgbClr val="343434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3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4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FFFFFF"/>
        </a:accent3>
        <a:accent4>
          <a:srgbClr val="343434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5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6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7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8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AFAFAF"/>
        </a:accent3>
        <a:accent4>
          <a:srgbClr val="DADADA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9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0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AFAFAF"/>
        </a:accent3>
        <a:accent4>
          <a:srgbClr val="DADADA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1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2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3">
        <a:dk1>
          <a:srgbClr val="000000"/>
        </a:dk1>
        <a:lt1>
          <a:srgbClr val="FFFFFF"/>
        </a:lt1>
        <a:dk2>
          <a:srgbClr val="00A2D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FFFFFF"/>
        </a:accent3>
        <a:accent4>
          <a:srgbClr val="000000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65578</TotalTime>
  <Words>3345</Words>
  <Application>Microsoft Office PowerPoint</Application>
  <PresentationFormat>A4 용지(210x297mm)</PresentationFormat>
  <Paragraphs>978</Paragraphs>
  <Slides>21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2" baseType="lpstr">
      <vt:lpstr>굴림</vt:lpstr>
      <vt:lpstr>Arial</vt:lpstr>
      <vt:lpstr>나눔고딕 ExtraBold</vt:lpstr>
      <vt:lpstr>맑은 고딕</vt:lpstr>
      <vt:lpstr>윤고딕130</vt:lpstr>
      <vt:lpstr>돋움</vt:lpstr>
      <vt:lpstr>Wingdings</vt:lpstr>
      <vt:lpstr>나눔스퀘어 ExtraBold</vt:lpstr>
      <vt:lpstr>-윤고딕140</vt:lpstr>
      <vt:lpstr>나눔고딕</vt:lpstr>
      <vt:lpstr>MMC Standard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CERIK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2012년 주택부동산 전망</dc:title>
  <dc:creator>YKHUR</dc:creator>
  <cp:lastModifiedBy>허윤경</cp:lastModifiedBy>
  <cp:revision>3898</cp:revision>
  <cp:lastPrinted>2017-11-06T01:35:12Z</cp:lastPrinted>
  <dcterms:created xsi:type="dcterms:W3CDTF">2006-05-30T01:27:20Z</dcterms:created>
  <dcterms:modified xsi:type="dcterms:W3CDTF">2019-03-06T08:06:28Z</dcterms:modified>
</cp:coreProperties>
</file>