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71" r:id="rId7"/>
    <p:sldId id="269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99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6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1454B-8B88-4799-8093-47899242EEF4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954DD-233D-4F0E-8DDD-6FFE600DEB7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C18FE-AFED-4240-9DA1-82AB8DA31A12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F605-80A4-4E31-9C28-E80143014A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9ED27-5875-429A-976D-F867CEE8C52F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DD0FE-E30F-469A-B2F0-18D8458AC2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1D4D-4E4E-4AEF-9FFA-3BACFFE1669F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E500D-F0A7-4DDB-A72A-93CC7BD0578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728C7-ECB2-4248-B1E2-D324D8559BB5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6070D-1650-4F53-A468-E47B87F2729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BBED4-7D0A-4985-B525-A026D913389D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C1744-4A2E-4746-B388-B3613F1AD3F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0260-94F2-4A47-BD1F-544A597E35FB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73A9A-5C82-45D1-9650-5DE812AD0C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D955-C48E-4469-ADF2-0CD4C9C2D0EC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1C91B-AC1B-4D74-9E4B-40B368031EF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BCCC3-83A2-4955-801B-6E412BBB95B7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472F7-3C1D-4D28-AB1E-C9EB1277AEA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ACB60-9087-42C9-8CC5-D031C61EAC57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F02F5-5590-45AE-8D65-F54E81EF6E6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F53D5-4574-45CE-9BC2-43683BBFFC8B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6A0DD-3F3E-4ED1-B7F9-11089C8A9C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B5EFC91-9928-4A5E-8EF3-5A33F8621816}" type="datetimeFigureOut">
              <a:rPr lang="ko-KR" altLang="en-US"/>
              <a:pPr>
                <a:defRPr/>
              </a:pPr>
              <a:t>2011-11-04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B936AB-B167-42E6-80A5-CC8F902DC9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radeepchakraborty.files.wordpress.com/2010/12/stefan-dehaan.jpg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7.jpe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6402388"/>
            <a:ext cx="16160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C:\Users\최미영\Desktop\renewable_energ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3375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제목 1"/>
          <p:cNvSpPr>
            <a:spLocks noGrp="1"/>
          </p:cNvSpPr>
          <p:nvPr>
            <p:ph type="ctrTitle"/>
          </p:nvPr>
        </p:nvSpPr>
        <p:spPr>
          <a:xfrm>
            <a:off x="2124075" y="44450"/>
            <a:ext cx="7056438" cy="1470025"/>
          </a:xfrm>
        </p:spPr>
        <p:txBody>
          <a:bodyPr/>
          <a:lstStyle/>
          <a:p>
            <a:pPr algn="dist" eaLnBrk="1" hangingPunct="1"/>
            <a:r>
              <a:rPr lang="en-US" altLang="ko-KR" sz="3200" b="1" smtClean="0">
                <a:solidFill>
                  <a:srgbClr val="FFC000"/>
                </a:solidFill>
              </a:rPr>
              <a:t>Green Revolution Leaders Forum </a:t>
            </a:r>
            <a:endParaRPr lang="ko-KR" altLang="en-US" sz="3200" smtClean="0">
              <a:solidFill>
                <a:srgbClr val="FFC000"/>
              </a:solidFill>
            </a:endParaRPr>
          </a:p>
        </p:txBody>
      </p:sp>
      <p:sp>
        <p:nvSpPr>
          <p:cNvPr id="13317" name="TextBox 3"/>
          <p:cNvSpPr txBox="1">
            <a:spLocks noChangeArrowheads="1"/>
          </p:cNvSpPr>
          <p:nvPr/>
        </p:nvSpPr>
        <p:spPr bwMode="auto">
          <a:xfrm>
            <a:off x="3419475" y="1127125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kumimoji="0" lang="en-US" altLang="ko-KR" b="1">
                <a:solidFill>
                  <a:srgbClr val="FFC000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b="1">
                <a:solidFill>
                  <a:srgbClr val="FFC000"/>
                </a:solidFill>
                <a:latin typeface="맑은 고딕" pitchFamily="50" charset="-127"/>
                <a:ea typeface="맑은 고딕" pitchFamily="50" charset="-127"/>
              </a:rPr>
              <a:t>신재생 에너지 사업의 새로운 도전과 성공 조건</a:t>
            </a:r>
            <a:r>
              <a:rPr kumimoji="0" lang="en-US" altLang="ko-KR" b="1">
                <a:solidFill>
                  <a:srgbClr val="FFC000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endParaRPr kumimoji="0" lang="ko-KR" altLang="en-US">
              <a:solidFill>
                <a:srgbClr val="FFC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dist"/>
            <a:endParaRPr kumimoji="0" lang="ko-KR" altLang="en-US">
              <a:solidFill>
                <a:srgbClr val="FFC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6875463" y="0"/>
            <a:ext cx="2268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kumimoji="0" lang="en-US" altLang="ko-KR" b="1">
                <a:solidFill>
                  <a:srgbClr val="FFC000"/>
                </a:solidFill>
                <a:latin typeface="맑은 고딕" pitchFamily="50" charset="-127"/>
                <a:ea typeface="맑은 고딕" pitchFamily="50" charset="-127"/>
              </a:rPr>
              <a:t>[Proposal]</a:t>
            </a:r>
            <a:endParaRPr kumimoji="0" lang="ko-KR" altLang="en-US">
              <a:solidFill>
                <a:srgbClr val="FFC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최미영\Desktop\solar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3"/>
            <a:ext cx="9115425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직사각형 4"/>
          <p:cNvSpPr>
            <a:spLocks noChangeArrowheads="1"/>
          </p:cNvSpPr>
          <p:nvPr/>
        </p:nvSpPr>
        <p:spPr bwMode="auto">
          <a:xfrm>
            <a:off x="2339975" y="1412875"/>
            <a:ext cx="2447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 algn="dist">
              <a:spcBef>
                <a:spcPct val="20000"/>
              </a:spcBef>
            </a:pPr>
            <a:r>
              <a:rPr kumimoji="0" lang="en-US" altLang="ko-KR" sz="1400" b="1">
                <a:latin typeface="맑은 고딕" pitchFamily="50" charset="-127"/>
                <a:ea typeface="맑은 고딕" pitchFamily="50" charset="-127"/>
              </a:rPr>
              <a:t>I. </a:t>
            </a:r>
            <a:r>
              <a:rPr kumimoji="0" lang="ko-KR" altLang="en-US" sz="1400" b="1">
                <a:latin typeface="맑은 고딕" pitchFamily="50" charset="-127"/>
                <a:ea typeface="맑은 고딕" pitchFamily="50" charset="-127"/>
              </a:rPr>
              <a:t>개최 배경</a:t>
            </a:r>
            <a:endParaRPr kumimoji="0" lang="en-US" altLang="ko-KR" sz="14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40" name="직사각형 5"/>
          <p:cNvSpPr>
            <a:spLocks noChangeArrowheads="1"/>
          </p:cNvSpPr>
          <p:nvPr/>
        </p:nvSpPr>
        <p:spPr bwMode="auto">
          <a:xfrm>
            <a:off x="2339975" y="1947863"/>
            <a:ext cx="24876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 algn="dist">
              <a:spcBef>
                <a:spcPct val="20000"/>
              </a:spcBef>
            </a:pPr>
            <a:r>
              <a:rPr kumimoji="0" lang="en-US" altLang="ko-KR" sz="1400" b="1">
                <a:latin typeface="맑은 고딕" pitchFamily="50" charset="-127"/>
                <a:ea typeface="맑은 고딕" pitchFamily="50" charset="-127"/>
              </a:rPr>
              <a:t>II. </a:t>
            </a:r>
            <a:r>
              <a:rPr kumimoji="0" lang="ko-KR" altLang="en-US" sz="1400" b="1">
                <a:latin typeface="맑은 고딕" pitchFamily="50" charset="-127"/>
                <a:ea typeface="맑은 고딕" pitchFamily="50" charset="-127"/>
              </a:rPr>
              <a:t>행사 소개</a:t>
            </a:r>
            <a:endParaRPr kumimoji="0" lang="en-US" altLang="ko-KR" sz="14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41" name="직사각형 6"/>
          <p:cNvSpPr>
            <a:spLocks noChangeArrowheads="1"/>
          </p:cNvSpPr>
          <p:nvPr/>
        </p:nvSpPr>
        <p:spPr bwMode="auto">
          <a:xfrm>
            <a:off x="2916238" y="2481263"/>
            <a:ext cx="33845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71550" lvl="1" indent="-571500">
              <a:spcBef>
                <a:spcPct val="20000"/>
              </a:spcBef>
              <a:buFontTx/>
              <a:buChar char="-"/>
            </a:pPr>
            <a:r>
              <a:rPr kumimoji="0" lang="ko-KR" altLang="en-US" sz="1200" b="1">
                <a:latin typeface="맑은 고딕" pitchFamily="50" charset="-127"/>
                <a:ea typeface="맑은 고딕" pitchFamily="50" charset="-127"/>
              </a:rPr>
              <a:t>행사 개요</a:t>
            </a:r>
            <a:endParaRPr kumimoji="0" lang="en-US" altLang="ko-KR" sz="1200" b="1">
              <a:latin typeface="맑은 고딕" pitchFamily="50" charset="-127"/>
              <a:ea typeface="맑은 고딕" pitchFamily="50" charset="-127"/>
            </a:endParaRPr>
          </a:p>
          <a:p>
            <a:pPr marL="971550" lvl="1" indent="-571500">
              <a:spcBef>
                <a:spcPct val="20000"/>
              </a:spcBef>
              <a:buFontTx/>
              <a:buChar char="-"/>
            </a:pPr>
            <a:r>
              <a:rPr kumimoji="0" lang="ko-KR" altLang="en-US" sz="1200" b="1">
                <a:latin typeface="맑은 고딕" pitchFamily="50" charset="-127"/>
                <a:ea typeface="맑은 고딕" pitchFamily="50" charset="-127"/>
              </a:rPr>
              <a:t>연사 소개</a:t>
            </a:r>
            <a:endParaRPr kumimoji="0" lang="en-US" altLang="ko-KR" sz="1200" b="1">
              <a:latin typeface="맑은 고딕" pitchFamily="50" charset="-127"/>
              <a:ea typeface="맑은 고딕" pitchFamily="50" charset="-127"/>
            </a:endParaRPr>
          </a:p>
          <a:p>
            <a:pPr marL="971550" lvl="1" indent="-571500">
              <a:spcBef>
                <a:spcPct val="20000"/>
              </a:spcBef>
              <a:buFontTx/>
              <a:buChar char="-"/>
            </a:pPr>
            <a:r>
              <a:rPr kumimoji="0" lang="en-US" altLang="ko-KR" sz="1200" b="1">
                <a:latin typeface="맑은 고딕" pitchFamily="50" charset="-127"/>
                <a:ea typeface="맑은 고딕" pitchFamily="50" charset="-127"/>
              </a:rPr>
              <a:t>Program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84213" y="765175"/>
            <a:ext cx="22225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dist" fontAlgn="auto">
              <a:spcAft>
                <a:spcPts val="0"/>
              </a:spcAft>
              <a:defRPr/>
            </a:pPr>
            <a:r>
              <a:rPr kumimoji="0" lang="en-US" altLang="ko-KR" sz="2800" dirty="0">
                <a:latin typeface="+mn-lt"/>
                <a:ea typeface="+mn-ea"/>
                <a:cs typeface="+mj-cs"/>
              </a:rPr>
              <a:t>Contents</a:t>
            </a:r>
            <a:endParaRPr kumimoji="0" lang="ko-KR" altLang="en-US" sz="2800" dirty="0">
              <a:latin typeface="+mn-lt"/>
              <a:ea typeface="+mn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직선 연결선 45"/>
          <p:cNvCxnSpPr>
            <a:stCxn id="36" idx="3"/>
          </p:cNvCxnSpPr>
          <p:nvPr/>
        </p:nvCxnSpPr>
        <p:spPr>
          <a:xfrm>
            <a:off x="5580063" y="2420938"/>
            <a:ext cx="576262" cy="576262"/>
          </a:xfrm>
          <a:prstGeom prst="line">
            <a:avLst/>
          </a:prstGeom>
          <a:ln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>
            <a:endCxn id="38" idx="7"/>
          </p:cNvCxnSpPr>
          <p:nvPr/>
        </p:nvCxnSpPr>
        <p:spPr>
          <a:xfrm flipV="1">
            <a:off x="7451725" y="1928813"/>
            <a:ext cx="1427163" cy="985837"/>
          </a:xfrm>
          <a:prstGeom prst="line">
            <a:avLst/>
          </a:prstGeom>
          <a:ln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flipH="1" flipV="1">
            <a:off x="7308850" y="3789363"/>
            <a:ext cx="935038" cy="4318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323850" y="1201738"/>
            <a:ext cx="4992688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9" tIns="43635" rIns="87269" bIns="43635">
            <a:spAutoFit/>
          </a:bodyPr>
          <a:lstStyle/>
          <a:p>
            <a:r>
              <a:rPr kumimoji="0" lang="en-US" altLang="ko-KR" sz="1200">
                <a:solidFill>
                  <a:srgbClr val="0070C0"/>
                </a:solidFill>
                <a:latin typeface="-윤고딕140"/>
                <a:ea typeface="-윤고딕140"/>
                <a:cs typeface="-윤고딕140"/>
              </a:rPr>
              <a:t>▶ </a:t>
            </a:r>
            <a:r>
              <a:rPr kumimoji="0" lang="ko-KR" altLang="en-US" sz="1200">
                <a:solidFill>
                  <a:srgbClr val="0070C0"/>
                </a:solidFill>
                <a:latin typeface="-윤고딕140"/>
                <a:ea typeface="-윤고딕140"/>
                <a:cs typeface="-윤고딕140"/>
              </a:rPr>
              <a:t>신재생 에너지의 현 주소 점검과 기업 성장 동력 방향 제시 </a:t>
            </a:r>
            <a:endParaRPr kumimoji="0" lang="en-US" altLang="ko-KR" sz="1200">
              <a:solidFill>
                <a:srgbClr val="0070C0"/>
              </a:solidFill>
              <a:latin typeface="-윤고딕140"/>
              <a:ea typeface="-윤고딕140"/>
              <a:cs typeface="-윤고딕140"/>
            </a:endParaRPr>
          </a:p>
        </p:txBody>
      </p:sp>
      <p:sp>
        <p:nvSpPr>
          <p:cNvPr id="34" name="Text Box 62"/>
          <p:cNvSpPr txBox="1">
            <a:spLocks noChangeArrowheads="1"/>
          </p:cNvSpPr>
          <p:nvPr/>
        </p:nvSpPr>
        <p:spPr bwMode="auto">
          <a:xfrm>
            <a:off x="442913" y="2379663"/>
            <a:ext cx="4003675" cy="27146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87254" tIns="43628" rIns="87254" bIns="43628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ko-KR" altLang="en-US" sz="1200" dirty="0" err="1">
                <a:solidFill>
                  <a:schemeClr val="bg1">
                    <a:lumMod val="95000"/>
                  </a:schemeClr>
                </a:solidFill>
                <a:latin typeface="-윤고딕140" pitchFamily="18" charset="-127"/>
                <a:ea typeface="-윤고딕140" pitchFamily="18" charset="-127"/>
              </a:rPr>
              <a:t>신재생에너지</a:t>
            </a:r>
            <a:r>
              <a:rPr kumimoji="0" lang="ko-KR" altLang="en-US" sz="1200" dirty="0">
                <a:solidFill>
                  <a:schemeClr val="bg1">
                    <a:lumMod val="95000"/>
                  </a:schemeClr>
                </a:solidFill>
                <a:latin typeface="-윤고딕140" pitchFamily="18" charset="-127"/>
                <a:ea typeface="-윤고딕140" pitchFamily="18" charset="-127"/>
              </a:rPr>
              <a:t> 산업의 잠재력에 기업 참여활성화 </a:t>
            </a:r>
          </a:p>
        </p:txBody>
      </p:sp>
      <p:sp>
        <p:nvSpPr>
          <p:cNvPr id="35" name="모서리가 둥근 직사각형 34"/>
          <p:cNvSpPr/>
          <p:nvPr/>
        </p:nvSpPr>
        <p:spPr>
          <a:xfrm>
            <a:off x="442913" y="2049463"/>
            <a:ext cx="4003675" cy="323850"/>
          </a:xfrm>
          <a:prstGeom prst="roundRect">
            <a:avLst>
              <a:gd name="adj" fmla="val 0"/>
            </a:avLst>
          </a:prstGeom>
          <a:solidFill>
            <a:schemeClr val="accent6">
              <a:lumMod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9" tIns="43635" rIns="87269" bIns="43635" anchor="ctr"/>
          <a:lstStyle/>
          <a:p>
            <a:pPr algn="ctr">
              <a:defRPr/>
            </a:pPr>
            <a:r>
              <a:rPr kumimoji="0" lang="ko-KR" altLang="en-US" sz="1600">
                <a:solidFill>
                  <a:srgbClr val="FFC000"/>
                </a:solidFill>
                <a:latin typeface="-윤고딕140"/>
                <a:ea typeface="-윤고딕140"/>
                <a:cs typeface="-윤고딕140"/>
              </a:rPr>
              <a:t>신재생 에너지 사업 무한경쟁시대</a:t>
            </a:r>
          </a:p>
        </p:txBody>
      </p:sp>
      <p:sp>
        <p:nvSpPr>
          <p:cNvPr id="37" name="오른쪽 화살표 36"/>
          <p:cNvSpPr/>
          <p:nvPr/>
        </p:nvSpPr>
        <p:spPr>
          <a:xfrm rot="5400000">
            <a:off x="2163763" y="3048000"/>
            <a:ext cx="428625" cy="428625"/>
          </a:xfrm>
          <a:prstGeom prst="rightArrow">
            <a:avLst>
              <a:gd name="adj1" fmla="val 50000"/>
              <a:gd name="adj2" fmla="val 57159"/>
            </a:avLst>
          </a:pr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9" tIns="43635" rIns="87269" bIns="4363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5368" name="직사각형 39"/>
          <p:cNvSpPr>
            <a:spLocks noChangeArrowheads="1"/>
          </p:cNvSpPr>
          <p:nvPr/>
        </p:nvSpPr>
        <p:spPr bwMode="auto">
          <a:xfrm>
            <a:off x="430213" y="2722563"/>
            <a:ext cx="41878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9" tIns="43635" rIns="87269" bIns="43635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900">
                <a:latin typeface="-윤고딕130"/>
                <a:ea typeface="-윤고딕130"/>
                <a:cs typeface="-윤고딕130"/>
              </a:rPr>
              <a:t>* </a:t>
            </a:r>
            <a:r>
              <a:rPr kumimoji="0" lang="ko-KR" altLang="en-US" sz="900">
                <a:latin typeface="-윤고딕130"/>
                <a:ea typeface="-윤고딕130"/>
                <a:cs typeface="-윤고딕130"/>
              </a:rPr>
              <a:t>미래의 부가가치 창출을 위한 기업과 국가의 참여와 지원 활성화</a:t>
            </a:r>
            <a:endParaRPr kumimoji="0" lang="en-US" altLang="ko-KR" sz="900">
              <a:latin typeface="-윤고딕130"/>
              <a:ea typeface="-윤고딕130"/>
              <a:cs typeface="-윤고딕130"/>
            </a:endParaRPr>
          </a:p>
        </p:txBody>
      </p:sp>
      <p:sp>
        <p:nvSpPr>
          <p:cNvPr id="15369" name="직사각형 41"/>
          <p:cNvSpPr>
            <a:spLocks noChangeArrowheads="1"/>
          </p:cNvSpPr>
          <p:nvPr/>
        </p:nvSpPr>
        <p:spPr bwMode="auto">
          <a:xfrm>
            <a:off x="409575" y="4316413"/>
            <a:ext cx="4291013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9" tIns="43635" rIns="87269" bIns="43635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900">
                <a:latin typeface="-윤고딕130"/>
                <a:ea typeface="-윤고딕130"/>
                <a:cs typeface="-윤고딕130"/>
              </a:rPr>
              <a:t>* </a:t>
            </a:r>
            <a:r>
              <a:rPr kumimoji="0" lang="ko-KR" altLang="en-US" sz="900">
                <a:latin typeface="-윤고딕130"/>
                <a:ea typeface="-윤고딕130"/>
                <a:cs typeface="-윤고딕130"/>
              </a:rPr>
              <a:t>기업의 경쟁력 확보를 위한 산업환경</a:t>
            </a:r>
            <a:r>
              <a:rPr kumimoji="0" lang="en-US" altLang="ko-KR" sz="900">
                <a:latin typeface="-윤고딕130"/>
                <a:ea typeface="-윤고딕130"/>
                <a:cs typeface="-윤고딕130"/>
              </a:rPr>
              <a:t>, </a:t>
            </a:r>
            <a:r>
              <a:rPr kumimoji="0" lang="ko-KR" altLang="en-US" sz="900">
                <a:latin typeface="-윤고딕130"/>
                <a:ea typeface="-윤고딕130"/>
                <a:cs typeface="-윤고딕130"/>
              </a:rPr>
              <a:t>시장흐름에 따른 자구책 필요</a:t>
            </a:r>
            <a:endParaRPr kumimoji="0" lang="en-US" altLang="ko-KR" sz="900">
              <a:latin typeface="-윤고딕130"/>
              <a:ea typeface="-윤고딕130"/>
              <a:cs typeface="-윤고딕130"/>
            </a:endParaRPr>
          </a:p>
        </p:txBody>
      </p:sp>
      <p:sp>
        <p:nvSpPr>
          <p:cNvPr id="15370" name="직사각형 46"/>
          <p:cNvSpPr>
            <a:spLocks noChangeArrowheads="1"/>
          </p:cNvSpPr>
          <p:nvPr/>
        </p:nvSpPr>
        <p:spPr bwMode="auto">
          <a:xfrm>
            <a:off x="323850" y="5938838"/>
            <a:ext cx="45910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9" tIns="43635" rIns="87269" bIns="43635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900">
                <a:latin typeface="-윤고딕130"/>
                <a:ea typeface="-윤고딕130"/>
                <a:cs typeface="-윤고딕130"/>
              </a:rPr>
              <a:t>* </a:t>
            </a:r>
            <a:r>
              <a:rPr kumimoji="0" lang="ko-KR" altLang="en-US" sz="900">
                <a:latin typeface="-윤고딕130"/>
                <a:ea typeface="-윤고딕130"/>
                <a:cs typeface="-윤고딕130"/>
              </a:rPr>
              <a:t>정확한 산업의 현황 이해를 통해  신패러다임과 시장 개척을 통해</a:t>
            </a:r>
            <a:endParaRPr kumimoji="0" lang="en-US" altLang="ko-KR" sz="900">
              <a:latin typeface="-윤고딕130"/>
              <a:ea typeface="-윤고딕130"/>
              <a:cs typeface="-윤고딕130"/>
            </a:endParaRPr>
          </a:p>
          <a:p>
            <a:pPr>
              <a:spcBef>
                <a:spcPct val="50000"/>
              </a:spcBef>
            </a:pPr>
            <a:r>
              <a:rPr kumimoji="0" lang="en-US" altLang="ko-KR" sz="900">
                <a:latin typeface="-윤고딕130"/>
                <a:ea typeface="-윤고딕130"/>
                <a:cs typeface="-윤고딕130"/>
              </a:rPr>
              <a:t>Global Market</a:t>
            </a:r>
            <a:r>
              <a:rPr kumimoji="0" lang="ko-KR" altLang="en-US" sz="900">
                <a:latin typeface="-윤고딕130"/>
                <a:ea typeface="-윤고딕130"/>
                <a:cs typeface="-윤고딕130"/>
              </a:rPr>
              <a:t>에서 경쟁우위와 성장동력원 확보</a:t>
            </a:r>
            <a:endParaRPr kumimoji="0" lang="en-US" altLang="ko-KR" sz="900">
              <a:latin typeface="-윤고딕130"/>
              <a:ea typeface="-윤고딕130"/>
              <a:cs typeface="-윤고딕13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30225" y="688975"/>
            <a:ext cx="8613775" cy="2698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72" tIns="40636" rIns="81272" bIns="40636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536575" y="684213"/>
            <a:ext cx="996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272" tIns="40636" rIns="81272" bIns="4063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bg1"/>
                </a:solidFill>
                <a:latin typeface="+mn-ea"/>
                <a:ea typeface="+mn-ea"/>
              </a:rPr>
              <a:t>I. </a:t>
            </a:r>
            <a:r>
              <a:rPr kumimoji="0" lang="ko-KR" altLang="en-US" sz="1200" b="1" dirty="0">
                <a:solidFill>
                  <a:schemeClr val="bg1"/>
                </a:solidFill>
                <a:latin typeface="+mn-ea"/>
                <a:ea typeface="+mn-ea"/>
              </a:rPr>
              <a:t>개최 배경</a:t>
            </a:r>
            <a:endParaRPr kumimoji="0" lang="en-US" altLang="ko-KR" sz="12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5" name="Text Box 62"/>
          <p:cNvSpPr txBox="1">
            <a:spLocks noChangeArrowheads="1"/>
          </p:cNvSpPr>
          <p:nvPr/>
        </p:nvSpPr>
        <p:spPr bwMode="auto">
          <a:xfrm>
            <a:off x="442913" y="3971925"/>
            <a:ext cx="4003675" cy="2730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87254" tIns="43628" rIns="87254" bIns="43628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ko-KR" altLang="en-US" sz="1200" dirty="0">
                <a:solidFill>
                  <a:schemeClr val="bg1">
                    <a:lumMod val="95000"/>
                  </a:schemeClr>
                </a:solidFill>
                <a:latin typeface="-윤고딕140" pitchFamily="18" charset="-127"/>
                <a:ea typeface="-윤고딕140" pitchFamily="18" charset="-127"/>
              </a:rPr>
              <a:t>기업들의 지속가능성을 위한 현황과 산업의 이해 필요</a:t>
            </a:r>
          </a:p>
        </p:txBody>
      </p:sp>
      <p:sp>
        <p:nvSpPr>
          <p:cNvPr id="57" name="Text Box 62"/>
          <p:cNvSpPr txBox="1">
            <a:spLocks noChangeArrowheads="1"/>
          </p:cNvSpPr>
          <p:nvPr/>
        </p:nvSpPr>
        <p:spPr bwMode="auto">
          <a:xfrm>
            <a:off x="442913" y="5599113"/>
            <a:ext cx="4003675" cy="2682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87254" tIns="43628" rIns="87254" bIns="436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0" lang="ko-KR" altLang="en-US" sz="1200">
                <a:solidFill>
                  <a:srgbClr val="F2F2F2"/>
                </a:solidFill>
                <a:latin typeface="-윤고딕140"/>
                <a:ea typeface="-윤고딕140"/>
                <a:cs typeface="-윤고딕140"/>
              </a:rPr>
              <a:t>신시장 이해와 새로운 패러다임 확립 필요</a:t>
            </a:r>
          </a:p>
        </p:txBody>
      </p:sp>
      <p:sp>
        <p:nvSpPr>
          <p:cNvPr id="87" name="모서리가 둥근 직사각형 86"/>
          <p:cNvSpPr/>
          <p:nvPr/>
        </p:nvSpPr>
        <p:spPr>
          <a:xfrm>
            <a:off x="442913" y="3633788"/>
            <a:ext cx="4003675" cy="322262"/>
          </a:xfrm>
          <a:prstGeom prst="roundRect">
            <a:avLst>
              <a:gd name="adj" fmla="val 0"/>
            </a:avLst>
          </a:prstGeom>
          <a:solidFill>
            <a:schemeClr val="accent6">
              <a:lumMod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9" tIns="43635" rIns="87269" bIns="43635" anchor="ctr"/>
          <a:lstStyle/>
          <a:p>
            <a:pPr algn="ctr">
              <a:defRPr/>
            </a:pPr>
            <a:r>
              <a:rPr kumimoji="0" lang="ko-KR" altLang="en-US" sz="1600">
                <a:solidFill>
                  <a:srgbClr val="FFC000"/>
                </a:solidFill>
                <a:latin typeface="-윤고딕140"/>
                <a:ea typeface="-윤고딕140"/>
                <a:cs typeface="-윤고딕140"/>
              </a:rPr>
              <a:t>기업 생존을 위한 경쟁력 확보</a:t>
            </a:r>
          </a:p>
        </p:txBody>
      </p:sp>
      <p:sp>
        <p:nvSpPr>
          <p:cNvPr id="88" name="모서리가 둥근 직사각형 87"/>
          <p:cNvSpPr/>
          <p:nvPr/>
        </p:nvSpPr>
        <p:spPr>
          <a:xfrm>
            <a:off x="442913" y="5259388"/>
            <a:ext cx="4003675" cy="323850"/>
          </a:xfrm>
          <a:prstGeom prst="roundRect">
            <a:avLst>
              <a:gd name="adj" fmla="val 0"/>
            </a:avLst>
          </a:prstGeom>
          <a:solidFill>
            <a:schemeClr val="accent6">
              <a:lumMod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9" tIns="43635" rIns="87269" bIns="4363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rgbClr val="FFC000"/>
                </a:solidFill>
                <a:latin typeface="-윤고딕140" pitchFamily="18" charset="-127"/>
                <a:ea typeface="-윤고딕140" pitchFamily="18" charset="-127"/>
              </a:rPr>
              <a:t>새로운 패러다임과 시장개척</a:t>
            </a:r>
          </a:p>
        </p:txBody>
      </p:sp>
      <p:sp>
        <p:nvSpPr>
          <p:cNvPr id="89" name="오른쪽 화살표 88"/>
          <p:cNvSpPr/>
          <p:nvPr/>
        </p:nvSpPr>
        <p:spPr>
          <a:xfrm rot="5400000">
            <a:off x="2163763" y="4664075"/>
            <a:ext cx="428625" cy="428625"/>
          </a:xfrm>
          <a:prstGeom prst="rightArrow">
            <a:avLst>
              <a:gd name="adj1" fmla="val 50000"/>
              <a:gd name="adj2" fmla="val 57159"/>
            </a:avLst>
          </a:pr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9" tIns="43635" rIns="87269" bIns="4363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5378" name="Text Box 163"/>
          <p:cNvSpPr txBox="1">
            <a:spLocks noChangeArrowheads="1"/>
          </p:cNvSpPr>
          <p:nvPr/>
        </p:nvSpPr>
        <p:spPr bwMode="auto">
          <a:xfrm>
            <a:off x="4427538" y="5445125"/>
            <a:ext cx="471646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6565" tIns="33282" rIns="66565" bIns="33282">
            <a:spAutoFit/>
          </a:bodyPr>
          <a:lstStyle/>
          <a:p>
            <a:pPr algn="ctr" defTabSz="665163">
              <a:spcBef>
                <a:spcPct val="50000"/>
              </a:spcBef>
            </a:pPr>
            <a:r>
              <a:rPr kumimoji="0" lang="en-US" altLang="ko-KR" sz="1300">
                <a:latin typeface="-윤고딕130"/>
                <a:ea typeface="-윤고딕130"/>
                <a:cs typeface="-윤고딕130"/>
              </a:rPr>
              <a:t>‘Green Revolution Leaders Forum’</a:t>
            </a:r>
            <a:r>
              <a:rPr kumimoji="0" lang="ko-KR" altLang="en-US" sz="1300">
                <a:latin typeface="-윤고딕130"/>
                <a:ea typeface="-윤고딕130"/>
                <a:cs typeface="-윤고딕130"/>
              </a:rPr>
              <a:t>을 통해 </a:t>
            </a:r>
            <a:endParaRPr kumimoji="0" lang="en-US" altLang="ko-KR" sz="1300">
              <a:latin typeface="-윤고딕130"/>
              <a:ea typeface="-윤고딕130"/>
              <a:cs typeface="-윤고딕130"/>
            </a:endParaRPr>
          </a:p>
          <a:p>
            <a:pPr algn="ctr" defTabSz="665163">
              <a:spcBef>
                <a:spcPct val="50000"/>
              </a:spcBef>
            </a:pPr>
            <a:r>
              <a:rPr kumimoji="0" lang="ko-KR" altLang="en-US" sz="1300">
                <a:latin typeface="-윤고딕130"/>
                <a:ea typeface="-윤고딕130"/>
                <a:cs typeface="-윤고딕130"/>
              </a:rPr>
              <a:t>대한민국</a:t>
            </a:r>
            <a:r>
              <a:rPr kumimoji="0" lang="en-US" altLang="ko-KR" sz="1300">
                <a:latin typeface="-윤고딕130"/>
                <a:ea typeface="-윤고딕130"/>
                <a:cs typeface="-윤고딕130"/>
              </a:rPr>
              <a:t> </a:t>
            </a:r>
            <a:r>
              <a:rPr kumimoji="0" lang="ko-KR" altLang="en-US" sz="1300">
                <a:latin typeface="-윤고딕130"/>
                <a:ea typeface="-윤고딕130"/>
                <a:cs typeface="-윤고딕130"/>
              </a:rPr>
              <a:t>대표 경제방송으로써 </a:t>
            </a:r>
            <a:endParaRPr kumimoji="0" lang="en-US" altLang="ko-KR" sz="1300">
              <a:latin typeface="-윤고딕130"/>
              <a:ea typeface="-윤고딕130"/>
              <a:cs typeface="-윤고딕130"/>
            </a:endParaRPr>
          </a:p>
          <a:p>
            <a:pPr algn="ctr" defTabSz="665163">
              <a:spcBef>
                <a:spcPct val="50000"/>
              </a:spcBef>
            </a:pPr>
            <a:r>
              <a:rPr kumimoji="0" lang="ko-KR" altLang="en-US" sz="1600" u="sng">
                <a:solidFill>
                  <a:srgbClr val="FF6600"/>
                </a:solidFill>
                <a:latin typeface="-윤고딕130"/>
                <a:ea typeface="-윤고딕130"/>
                <a:cs typeface="-윤고딕130"/>
              </a:rPr>
              <a:t>우리 기업의 나아갈 방향 제시</a:t>
            </a:r>
            <a:endParaRPr kumimoji="0" lang="en-US" altLang="ko-KR" sz="1600" u="sng">
              <a:solidFill>
                <a:srgbClr val="FF6600"/>
              </a:solidFill>
              <a:latin typeface="-윤고딕130"/>
              <a:ea typeface="-윤고딕130"/>
              <a:cs typeface="-윤고딕130"/>
            </a:endParaRPr>
          </a:p>
        </p:txBody>
      </p:sp>
      <p:sp>
        <p:nvSpPr>
          <p:cNvPr id="93" name="Text Box 8"/>
          <p:cNvSpPr txBox="1">
            <a:spLocks noChangeArrowheads="1"/>
          </p:cNvSpPr>
          <p:nvPr/>
        </p:nvSpPr>
        <p:spPr bwMode="auto">
          <a:xfrm>
            <a:off x="611188" y="1700213"/>
            <a:ext cx="658812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272" tIns="40636" rIns="81272" bIns="4063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-윤고딕140" pitchFamily="18" charset="-127"/>
                <a:ea typeface="-윤고딕140" pitchFamily="18" charset="-127"/>
              </a:rPr>
              <a:t>▶ </a:t>
            </a:r>
            <a:r>
              <a:rPr kumimoji="0" lang="ko-KR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-윤고딕140" pitchFamily="18" charset="-127"/>
                <a:ea typeface="-윤고딕140" pitchFamily="18" charset="-127"/>
              </a:rPr>
              <a:t>환경</a:t>
            </a:r>
            <a:endParaRPr kumimoji="0" lang="en-US" altLang="ko-KR" sz="1100" dirty="0">
              <a:solidFill>
                <a:schemeClr val="tx1">
                  <a:lumMod val="85000"/>
                  <a:lumOff val="15000"/>
                </a:schemeClr>
              </a:solidFill>
              <a:latin typeface="-윤고딕140" pitchFamily="18" charset="-127"/>
              <a:ea typeface="-윤고딕140" pitchFamily="18" charset="-127"/>
            </a:endParaRPr>
          </a:p>
        </p:txBody>
      </p:sp>
      <p:sp>
        <p:nvSpPr>
          <p:cNvPr id="22" name="이등변 삼각형 21"/>
          <p:cNvSpPr/>
          <p:nvPr/>
        </p:nvSpPr>
        <p:spPr>
          <a:xfrm rot="5400000">
            <a:off x="2735263" y="3825875"/>
            <a:ext cx="3960812" cy="28733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5724525" y="2420938"/>
            <a:ext cx="2014538" cy="2087562"/>
          </a:xfrm>
          <a:prstGeom prst="ellipse">
            <a:avLst/>
          </a:prstGeom>
          <a:solidFill>
            <a:srgbClr val="008000"/>
          </a:solidFill>
          <a:ln w="952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5382" name="TextBox 23"/>
          <p:cNvSpPr txBox="1">
            <a:spLocks noChangeArrowheads="1"/>
          </p:cNvSpPr>
          <p:nvPr/>
        </p:nvSpPr>
        <p:spPr bwMode="auto">
          <a:xfrm>
            <a:off x="5884863" y="2478088"/>
            <a:ext cx="1800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kumimoji="0" lang="en-US" altLang="ko-KR" sz="4000">
                <a:solidFill>
                  <a:schemeClr val="bg1"/>
                </a:solidFill>
                <a:latin typeface="Impact" pitchFamily="34" charset="0"/>
                <a:ea typeface="맑은 고딕" pitchFamily="50" charset="-127"/>
              </a:rPr>
              <a:t>Green</a:t>
            </a:r>
            <a:endParaRPr kumimoji="0" lang="ko-KR" altLang="en-US" sz="4000">
              <a:solidFill>
                <a:schemeClr val="bg1"/>
              </a:solidFill>
              <a:latin typeface="Impact" pitchFamily="34" charset="0"/>
              <a:ea typeface="맑은 고딕" pitchFamily="50" charset="-127"/>
            </a:endParaRPr>
          </a:p>
        </p:txBody>
      </p:sp>
      <p:sp>
        <p:nvSpPr>
          <p:cNvPr id="15383" name="TextBox 24"/>
          <p:cNvSpPr txBox="1">
            <a:spLocks noChangeArrowheads="1"/>
          </p:cNvSpPr>
          <p:nvPr/>
        </p:nvSpPr>
        <p:spPr bwMode="auto">
          <a:xfrm>
            <a:off x="5651500" y="2924175"/>
            <a:ext cx="230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kumimoji="0" lang="en-US" altLang="ko-KR" sz="3600">
                <a:solidFill>
                  <a:srgbClr val="FFC000"/>
                </a:solidFill>
                <a:latin typeface="Impact" pitchFamily="34" charset="0"/>
                <a:ea typeface="맑은 고딕" pitchFamily="50" charset="-127"/>
              </a:rPr>
              <a:t>Revolution</a:t>
            </a:r>
            <a:endParaRPr kumimoji="0" lang="ko-KR" altLang="en-US" sz="3600">
              <a:solidFill>
                <a:srgbClr val="FFC000"/>
              </a:solidFill>
              <a:latin typeface="Impact" pitchFamily="34" charset="0"/>
              <a:ea typeface="맑은 고딕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24525" y="3357563"/>
            <a:ext cx="2100263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itchFamily="34" charset="0"/>
                <a:ea typeface="+mn-ea"/>
              </a:rPr>
              <a:t>Leaders</a:t>
            </a:r>
            <a:endParaRPr kumimoji="0" lang="ko-KR" altLang="en-US" sz="4000" dirty="0">
              <a:solidFill>
                <a:schemeClr val="tx1">
                  <a:lumMod val="95000"/>
                  <a:lumOff val="5000"/>
                </a:schemeClr>
              </a:solidFill>
              <a:latin typeface="Impact" pitchFamily="34" charset="0"/>
              <a:ea typeface="+mn-ea"/>
            </a:endParaRPr>
          </a:p>
        </p:txBody>
      </p:sp>
      <p:sp>
        <p:nvSpPr>
          <p:cNvPr id="15385" name="TextBox 29"/>
          <p:cNvSpPr txBox="1">
            <a:spLocks noChangeArrowheads="1"/>
          </p:cNvSpPr>
          <p:nvPr/>
        </p:nvSpPr>
        <p:spPr bwMode="auto">
          <a:xfrm>
            <a:off x="5940425" y="3789363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kumimoji="0" lang="en-US" altLang="ko-KR" sz="4000">
                <a:solidFill>
                  <a:schemeClr val="bg1"/>
                </a:solidFill>
                <a:latin typeface="Impact" pitchFamily="34" charset="0"/>
                <a:ea typeface="맑은 고딕" pitchFamily="50" charset="-127"/>
              </a:rPr>
              <a:t>Forum</a:t>
            </a:r>
            <a:endParaRPr kumimoji="0" lang="ko-KR" altLang="en-US" sz="4000">
              <a:solidFill>
                <a:schemeClr val="bg1"/>
              </a:solidFill>
              <a:latin typeface="Impact" pitchFamily="34" charset="0"/>
              <a:ea typeface="맑은 고딕" pitchFamily="50" charset="-127"/>
            </a:endParaRPr>
          </a:p>
        </p:txBody>
      </p:sp>
      <p:pic>
        <p:nvPicPr>
          <p:cNvPr id="1538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581525"/>
            <a:ext cx="17240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타원 31"/>
          <p:cNvSpPr/>
          <p:nvPr/>
        </p:nvSpPr>
        <p:spPr>
          <a:xfrm>
            <a:off x="4859338" y="1989138"/>
            <a:ext cx="720725" cy="7191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859338" y="2132013"/>
            <a:ext cx="720725" cy="576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rgbClr val="FFC000"/>
                </a:solidFill>
                <a:latin typeface="+mn-ea"/>
                <a:ea typeface="+mn-ea"/>
              </a:rPr>
              <a:t>새로운</a:t>
            </a:r>
            <a:endParaRPr kumimoji="0" lang="en-US" altLang="ko-KR" sz="1050" b="1" dirty="0">
              <a:solidFill>
                <a:srgbClr val="FFC000"/>
              </a:solidFill>
              <a:latin typeface="+mn-ea"/>
              <a:ea typeface="+mn-ea"/>
            </a:endParaRPr>
          </a:p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rgbClr val="FFC000"/>
                </a:solidFill>
                <a:latin typeface="+mn-ea"/>
                <a:ea typeface="+mn-ea"/>
              </a:rPr>
              <a:t>패러다임</a:t>
            </a:r>
            <a:endParaRPr kumimoji="0" lang="en-US" altLang="ko-KR" sz="1050" b="1" dirty="0">
              <a:solidFill>
                <a:srgbClr val="FFC000"/>
              </a:solidFill>
              <a:latin typeface="+mn-ea"/>
              <a:ea typeface="+mn-ea"/>
            </a:endParaRPr>
          </a:p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050" b="1" dirty="0">
              <a:solidFill>
                <a:srgbClr val="FFC000"/>
              </a:solidFill>
              <a:latin typeface="+mn-ea"/>
              <a:ea typeface="+mn-ea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8388350" y="1844675"/>
            <a:ext cx="574675" cy="57467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/>
          </a:p>
        </p:txBody>
      </p:sp>
      <p:sp>
        <p:nvSpPr>
          <p:cNvPr id="39" name="TextBox 38"/>
          <p:cNvSpPr txBox="1"/>
          <p:nvPr/>
        </p:nvSpPr>
        <p:spPr>
          <a:xfrm>
            <a:off x="8388350" y="1989138"/>
            <a:ext cx="5746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900" b="1" dirty="0">
                <a:solidFill>
                  <a:schemeClr val="bg1"/>
                </a:solidFill>
                <a:latin typeface="+mn-ea"/>
                <a:ea typeface="+mn-ea"/>
              </a:rPr>
              <a:t>신시장</a:t>
            </a:r>
            <a:endParaRPr kumimoji="0" lang="en-US" altLang="ko-KR" sz="900" b="1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900" b="1" dirty="0">
                <a:solidFill>
                  <a:schemeClr val="bg1"/>
                </a:solidFill>
                <a:latin typeface="+mn-ea"/>
                <a:ea typeface="+mn-ea"/>
              </a:rPr>
              <a:t>개척</a:t>
            </a:r>
          </a:p>
        </p:txBody>
      </p:sp>
      <p:sp>
        <p:nvSpPr>
          <p:cNvPr id="53" name="타원 52"/>
          <p:cNvSpPr/>
          <p:nvPr/>
        </p:nvSpPr>
        <p:spPr>
          <a:xfrm>
            <a:off x="7956550" y="3860800"/>
            <a:ext cx="576263" cy="576263"/>
          </a:xfrm>
          <a:prstGeom prst="ellipse">
            <a:avLst/>
          </a:prstGeom>
          <a:solidFill>
            <a:srgbClr val="0070C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/>
          </a:p>
        </p:txBody>
      </p:sp>
      <p:sp>
        <p:nvSpPr>
          <p:cNvPr id="54" name="TextBox 53"/>
          <p:cNvSpPr txBox="1"/>
          <p:nvPr/>
        </p:nvSpPr>
        <p:spPr>
          <a:xfrm>
            <a:off x="7956550" y="3973513"/>
            <a:ext cx="57626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900" b="1" dirty="0">
                <a:solidFill>
                  <a:srgbClr val="FFC000"/>
                </a:solidFill>
                <a:latin typeface="+mn-ea"/>
                <a:ea typeface="+mn-ea"/>
              </a:rPr>
              <a:t>현 시장</a:t>
            </a:r>
            <a:endParaRPr kumimoji="0" lang="en-US" altLang="ko-KR" sz="900" b="1" dirty="0">
              <a:solidFill>
                <a:srgbClr val="FFC000"/>
              </a:solidFill>
              <a:latin typeface="+mn-ea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900" b="1" dirty="0">
                <a:solidFill>
                  <a:srgbClr val="FFC000"/>
                </a:solidFill>
                <a:latin typeface="+mn-ea"/>
                <a:ea typeface="+mn-ea"/>
              </a:rPr>
              <a:t>현황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1"/>
          <p:cNvSpPr>
            <a:spLocks noChangeArrowheads="1"/>
          </p:cNvSpPr>
          <p:nvPr/>
        </p:nvSpPr>
        <p:spPr bwMode="auto">
          <a:xfrm>
            <a:off x="755650" y="1169988"/>
            <a:ext cx="1295400" cy="56880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DDDDDD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0" name="Picture 2" descr="http://www.jw-marriott.co.kr/UploadFactory/PhotoTour/SDJCYIU6VH94A2FL.jpg"/>
          <p:cNvPicPr>
            <a:picLocks noChangeAspect="1" noChangeArrowheads="1"/>
          </p:cNvPicPr>
          <p:nvPr/>
        </p:nvPicPr>
        <p:blipFill>
          <a:blip r:embed="rId2" cstate="print">
            <a:lum bright="58000" contrast="40000"/>
          </a:blip>
          <a:srcRect/>
          <a:stretch>
            <a:fillRect/>
          </a:stretch>
        </p:blipFill>
        <p:spPr bwMode="auto">
          <a:xfrm>
            <a:off x="5659809" y="1566317"/>
            <a:ext cx="3171826" cy="303847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6387" name="Rectangle 51"/>
          <p:cNvSpPr>
            <a:spLocks noChangeArrowheads="1"/>
          </p:cNvSpPr>
          <p:nvPr/>
        </p:nvSpPr>
        <p:spPr bwMode="auto">
          <a:xfrm>
            <a:off x="755650" y="908050"/>
            <a:ext cx="1295400" cy="568801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DDDDDD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539750" y="1139825"/>
            <a:ext cx="499268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9" tIns="43635" rIns="87269" bIns="43635">
            <a:spAutoFit/>
          </a:bodyPr>
          <a:lstStyle/>
          <a:p>
            <a:r>
              <a:rPr kumimoji="0" lang="en-US" altLang="ko-KR" sz="1200">
                <a:latin typeface="-윤고딕140"/>
                <a:ea typeface="-윤고딕140"/>
                <a:cs typeface="-윤고딕140"/>
              </a:rPr>
              <a:t> -  </a:t>
            </a:r>
            <a:r>
              <a:rPr kumimoji="0" lang="ko-KR" altLang="en-US" sz="1200">
                <a:latin typeface="-윤고딕140"/>
                <a:ea typeface="-윤고딕140"/>
                <a:cs typeface="-윤고딕140"/>
              </a:rPr>
              <a:t>행사 개요</a:t>
            </a:r>
            <a:endParaRPr kumimoji="0" lang="en-US" altLang="ko-KR" sz="1200">
              <a:latin typeface="-윤고딕140"/>
              <a:ea typeface="-윤고딕140"/>
              <a:cs typeface="-윤고딕14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30225" y="688975"/>
            <a:ext cx="8613775" cy="26987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72" tIns="40636" rIns="81272" bIns="40636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536575" y="684213"/>
            <a:ext cx="10318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272" tIns="40636" rIns="81272" bIns="40636">
            <a:spAutoFit/>
          </a:bodyPr>
          <a:lstStyle/>
          <a:p>
            <a:r>
              <a:rPr kumimoji="0" lang="en-US" altLang="ko-KR" sz="1200" b="1">
                <a:solidFill>
                  <a:schemeClr val="bg1"/>
                </a:solidFill>
                <a:latin typeface="-윤고딕110"/>
                <a:ea typeface="-윤고딕110"/>
                <a:cs typeface="-윤고딕110"/>
              </a:rPr>
              <a:t>II. </a:t>
            </a:r>
            <a:r>
              <a:rPr kumimoji="0" lang="ko-KR" altLang="en-US" sz="1200" b="1">
                <a:solidFill>
                  <a:schemeClr val="bg1"/>
                </a:solidFill>
                <a:latin typeface="-윤고딕110"/>
                <a:ea typeface="-윤고딕110"/>
                <a:cs typeface="-윤고딕110"/>
              </a:rPr>
              <a:t>행사 소개</a:t>
            </a:r>
            <a:endParaRPr kumimoji="0" lang="en-US" altLang="ko-KR" sz="1200" b="1">
              <a:solidFill>
                <a:schemeClr val="bg1"/>
              </a:solidFill>
              <a:latin typeface="-윤고딕110"/>
              <a:ea typeface="-윤고딕110"/>
              <a:cs typeface="-윤고딕110"/>
            </a:endParaRPr>
          </a:p>
        </p:txBody>
      </p:sp>
      <p:grpSp>
        <p:nvGrpSpPr>
          <p:cNvPr id="16391" name="그룹 76"/>
          <p:cNvGrpSpPr>
            <a:grpSpLocks/>
          </p:cNvGrpSpPr>
          <p:nvPr/>
        </p:nvGrpSpPr>
        <p:grpSpPr bwMode="auto">
          <a:xfrm>
            <a:off x="1187450" y="1557338"/>
            <a:ext cx="5830888" cy="287337"/>
            <a:chOff x="1187376" y="1844550"/>
            <a:chExt cx="5830887" cy="287338"/>
          </a:xfrm>
        </p:grpSpPr>
        <p:sp>
          <p:nvSpPr>
            <p:cNvPr id="16432" name="AutoShape 83"/>
            <p:cNvSpPr>
              <a:spLocks noChangeArrowheads="1"/>
            </p:cNvSpPr>
            <p:nvPr/>
          </p:nvSpPr>
          <p:spPr bwMode="auto">
            <a:xfrm>
              <a:off x="1187376" y="1844551"/>
              <a:ext cx="1008062" cy="287337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0" lang="ko-KR" altLang="en-US" sz="1100">
                  <a:solidFill>
                    <a:schemeClr val="bg1"/>
                  </a:solidFill>
                  <a:latin typeface="-윤고딕330"/>
                  <a:ea typeface="-윤고딕330"/>
                  <a:cs typeface="-윤고딕330"/>
                </a:rPr>
                <a:t>행 사 명</a:t>
              </a:r>
            </a:p>
          </p:txBody>
        </p:sp>
        <p:sp>
          <p:nvSpPr>
            <p:cNvPr id="16433" name="AutoShape 84"/>
            <p:cNvSpPr>
              <a:spLocks noChangeArrowheads="1"/>
            </p:cNvSpPr>
            <p:nvPr/>
          </p:nvSpPr>
          <p:spPr bwMode="auto">
            <a:xfrm>
              <a:off x="2285926" y="1844550"/>
              <a:ext cx="4732337" cy="28733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녹색혁명 리더스 포럼 </a:t>
              </a:r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2011 [Green Revolution Leaders Forum 2011]</a:t>
              </a:r>
            </a:p>
          </p:txBody>
        </p:sp>
        <p:sp>
          <p:nvSpPr>
            <p:cNvPr id="16434" name="Line 96"/>
            <p:cNvSpPr>
              <a:spLocks noChangeShapeType="1"/>
            </p:cNvSpPr>
            <p:nvPr/>
          </p:nvSpPr>
          <p:spPr bwMode="auto">
            <a:xfrm>
              <a:off x="2409751" y="2131888"/>
              <a:ext cx="4537075" cy="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sysDot"/>
              <a:round/>
              <a:headEnd/>
              <a:tailEnd type="oval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6392" name="그룹 77"/>
          <p:cNvGrpSpPr>
            <a:grpSpLocks/>
          </p:cNvGrpSpPr>
          <p:nvPr/>
        </p:nvGrpSpPr>
        <p:grpSpPr bwMode="auto">
          <a:xfrm>
            <a:off x="1187450" y="1997075"/>
            <a:ext cx="5759450" cy="287338"/>
            <a:chOff x="1187376" y="2421607"/>
            <a:chExt cx="5759450" cy="287338"/>
          </a:xfrm>
        </p:grpSpPr>
        <p:sp>
          <p:nvSpPr>
            <p:cNvPr id="16429" name="AutoShape 85"/>
            <p:cNvSpPr>
              <a:spLocks noChangeArrowheads="1"/>
            </p:cNvSpPr>
            <p:nvPr/>
          </p:nvSpPr>
          <p:spPr bwMode="auto">
            <a:xfrm>
              <a:off x="1187376" y="2421607"/>
              <a:ext cx="1008062" cy="287338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0" lang="ko-KR" altLang="en-US" sz="1100">
                  <a:solidFill>
                    <a:schemeClr val="bg1"/>
                  </a:solidFill>
                  <a:latin typeface="-윤고딕330"/>
                  <a:ea typeface="-윤고딕330"/>
                  <a:cs typeface="-윤고딕330"/>
                </a:rPr>
                <a:t>장    소</a:t>
              </a:r>
            </a:p>
          </p:txBody>
        </p:sp>
        <p:sp>
          <p:nvSpPr>
            <p:cNvPr id="16430" name="AutoShape 86"/>
            <p:cNvSpPr>
              <a:spLocks noChangeArrowheads="1"/>
            </p:cNvSpPr>
            <p:nvPr/>
          </p:nvSpPr>
          <p:spPr bwMode="auto">
            <a:xfrm>
              <a:off x="2285926" y="2421607"/>
              <a:ext cx="4392612" cy="28733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JW </a:t>
              </a:r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메리어트 호텔</a:t>
              </a:r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(</a:t>
              </a:r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반포</a:t>
              </a:r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) </a:t>
              </a:r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그랜드 볼룸 </a:t>
              </a:r>
              <a:endParaRPr kumimoji="0" lang="en-US" altLang="ko-KR" sz="1100">
                <a:solidFill>
                  <a:srgbClr val="3F7FCD"/>
                </a:solidFill>
                <a:latin typeface="-윤고딕330"/>
                <a:ea typeface="-윤고딕330"/>
                <a:cs typeface="-윤고딕330"/>
              </a:endParaRPr>
            </a:p>
          </p:txBody>
        </p:sp>
        <p:sp>
          <p:nvSpPr>
            <p:cNvPr id="16431" name="Line 97"/>
            <p:cNvSpPr>
              <a:spLocks noChangeShapeType="1"/>
            </p:cNvSpPr>
            <p:nvPr/>
          </p:nvSpPr>
          <p:spPr bwMode="auto">
            <a:xfrm>
              <a:off x="2409751" y="2708945"/>
              <a:ext cx="4537075" cy="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sysDot"/>
              <a:round/>
              <a:headEnd/>
              <a:tailEnd type="oval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6393" name="그룹 78"/>
          <p:cNvGrpSpPr>
            <a:grpSpLocks/>
          </p:cNvGrpSpPr>
          <p:nvPr/>
        </p:nvGrpSpPr>
        <p:grpSpPr bwMode="auto">
          <a:xfrm>
            <a:off x="1187450" y="2420938"/>
            <a:ext cx="5759450" cy="287337"/>
            <a:chOff x="1187376" y="2997646"/>
            <a:chExt cx="5759450" cy="287338"/>
          </a:xfrm>
        </p:grpSpPr>
        <p:sp>
          <p:nvSpPr>
            <p:cNvPr id="16426" name="AutoShape 87"/>
            <p:cNvSpPr>
              <a:spLocks noChangeArrowheads="1"/>
            </p:cNvSpPr>
            <p:nvPr/>
          </p:nvSpPr>
          <p:spPr bwMode="auto">
            <a:xfrm>
              <a:off x="1187376" y="2997646"/>
              <a:ext cx="1008062" cy="287338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0" lang="ko-KR" altLang="en-US" sz="1100">
                  <a:solidFill>
                    <a:schemeClr val="bg1"/>
                  </a:solidFill>
                  <a:latin typeface="-윤고딕330"/>
                  <a:ea typeface="-윤고딕330"/>
                  <a:cs typeface="-윤고딕330"/>
                </a:rPr>
                <a:t>일   시</a:t>
              </a:r>
            </a:p>
          </p:txBody>
        </p:sp>
        <p:sp>
          <p:nvSpPr>
            <p:cNvPr id="16427" name="AutoShape 88"/>
            <p:cNvSpPr>
              <a:spLocks noChangeArrowheads="1"/>
            </p:cNvSpPr>
            <p:nvPr/>
          </p:nvSpPr>
          <p:spPr bwMode="auto">
            <a:xfrm>
              <a:off x="2285926" y="2997646"/>
              <a:ext cx="4392612" cy="28733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2011</a:t>
              </a:r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년 </a:t>
              </a:r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11</a:t>
              </a:r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월 </a:t>
              </a:r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18</a:t>
              </a:r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일 </a:t>
              </a:r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(</a:t>
              </a:r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금</a:t>
              </a:r>
              <a:r>
                <a:rPr kumimoji="0" lang="en-US" altLang="ko-KR" sz="1100">
                  <a:latin typeface="-윤고딕330"/>
                  <a:ea typeface="-윤고딕330"/>
                  <a:cs typeface="-윤고딕330"/>
                </a:rPr>
                <a:t>) 09:00-16:30</a:t>
              </a:r>
              <a:endParaRPr kumimoji="0" lang="en-US" altLang="ko-KR" sz="1100">
                <a:solidFill>
                  <a:srgbClr val="3F7FCD"/>
                </a:solidFill>
                <a:latin typeface="-윤고딕330"/>
                <a:ea typeface="-윤고딕330"/>
                <a:cs typeface="-윤고딕330"/>
              </a:endParaRPr>
            </a:p>
          </p:txBody>
        </p:sp>
        <p:sp>
          <p:nvSpPr>
            <p:cNvPr id="16428" name="Line 98"/>
            <p:cNvSpPr>
              <a:spLocks noChangeShapeType="1"/>
            </p:cNvSpPr>
            <p:nvPr/>
          </p:nvSpPr>
          <p:spPr bwMode="auto">
            <a:xfrm>
              <a:off x="2409751" y="3284984"/>
              <a:ext cx="4537075" cy="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sysDot"/>
              <a:round/>
              <a:headEnd/>
              <a:tailEnd type="oval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6394" name="그룹 79"/>
          <p:cNvGrpSpPr>
            <a:grpSpLocks/>
          </p:cNvGrpSpPr>
          <p:nvPr/>
        </p:nvGrpSpPr>
        <p:grpSpPr bwMode="auto">
          <a:xfrm>
            <a:off x="1187450" y="2879725"/>
            <a:ext cx="5759450" cy="287338"/>
            <a:chOff x="1187376" y="2997646"/>
            <a:chExt cx="5759450" cy="287338"/>
          </a:xfrm>
        </p:grpSpPr>
        <p:sp>
          <p:nvSpPr>
            <p:cNvPr id="16423" name="AutoShape 87"/>
            <p:cNvSpPr>
              <a:spLocks noChangeArrowheads="1"/>
            </p:cNvSpPr>
            <p:nvPr/>
          </p:nvSpPr>
          <p:spPr bwMode="auto">
            <a:xfrm>
              <a:off x="1187376" y="2997646"/>
              <a:ext cx="1008062" cy="287338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0" lang="ko-KR" altLang="en-US" sz="1100">
                  <a:solidFill>
                    <a:schemeClr val="bg1"/>
                  </a:solidFill>
                  <a:latin typeface="-윤고딕330"/>
                  <a:ea typeface="-윤고딕330"/>
                  <a:cs typeface="-윤고딕330"/>
                </a:rPr>
                <a:t>주   최</a:t>
              </a:r>
            </a:p>
          </p:txBody>
        </p:sp>
        <p:sp>
          <p:nvSpPr>
            <p:cNvPr id="16424" name="AutoShape 88"/>
            <p:cNvSpPr>
              <a:spLocks noChangeArrowheads="1"/>
            </p:cNvSpPr>
            <p:nvPr/>
          </p:nvSpPr>
          <p:spPr bwMode="auto">
            <a:xfrm>
              <a:off x="2285926" y="2997646"/>
              <a:ext cx="4392612" cy="28733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kumimoji="0" lang="en-US" altLang="ko-KR" sz="1100">
                  <a:solidFill>
                    <a:srgbClr val="3F7FCD"/>
                  </a:solidFill>
                  <a:latin typeface="-윤고딕330"/>
                  <a:ea typeface="-윤고딕330"/>
                  <a:cs typeface="-윤고딕330"/>
                </a:rPr>
                <a:t> </a:t>
              </a:r>
            </a:p>
          </p:txBody>
        </p:sp>
        <p:sp>
          <p:nvSpPr>
            <p:cNvPr id="16425" name="Line 98"/>
            <p:cNvSpPr>
              <a:spLocks noChangeShapeType="1"/>
            </p:cNvSpPr>
            <p:nvPr/>
          </p:nvSpPr>
          <p:spPr bwMode="auto">
            <a:xfrm>
              <a:off x="2409751" y="3284984"/>
              <a:ext cx="4537075" cy="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sysDot"/>
              <a:round/>
              <a:headEnd/>
              <a:tailEnd type="oval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6396" name="그룹 91"/>
          <p:cNvGrpSpPr>
            <a:grpSpLocks/>
          </p:cNvGrpSpPr>
          <p:nvPr/>
        </p:nvGrpSpPr>
        <p:grpSpPr bwMode="auto">
          <a:xfrm>
            <a:off x="1187450" y="4149725"/>
            <a:ext cx="5759450" cy="287338"/>
            <a:chOff x="1187376" y="2997646"/>
            <a:chExt cx="5759450" cy="287338"/>
          </a:xfrm>
        </p:grpSpPr>
        <p:sp>
          <p:nvSpPr>
            <p:cNvPr id="16417" name="AutoShape 87"/>
            <p:cNvSpPr>
              <a:spLocks noChangeArrowheads="1"/>
            </p:cNvSpPr>
            <p:nvPr/>
          </p:nvSpPr>
          <p:spPr bwMode="auto">
            <a:xfrm>
              <a:off x="1187376" y="2997646"/>
              <a:ext cx="1008062" cy="287338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0" lang="ko-KR" altLang="en-US" sz="1100">
                  <a:solidFill>
                    <a:schemeClr val="bg1"/>
                  </a:solidFill>
                  <a:latin typeface="-윤고딕330"/>
                  <a:ea typeface="-윤고딕330"/>
                  <a:cs typeface="-윤고딕330"/>
                </a:rPr>
                <a:t>참여연사</a:t>
              </a:r>
            </a:p>
          </p:txBody>
        </p:sp>
        <p:sp>
          <p:nvSpPr>
            <p:cNvPr id="16418" name="AutoShape 88"/>
            <p:cNvSpPr>
              <a:spLocks noChangeArrowheads="1"/>
            </p:cNvSpPr>
            <p:nvPr/>
          </p:nvSpPr>
          <p:spPr bwMode="auto">
            <a:xfrm>
              <a:off x="2285926" y="2997646"/>
              <a:ext cx="4392612" cy="28733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kumimoji="0" lang="en-US" altLang="ko-KR" sz="1100">
                <a:solidFill>
                  <a:srgbClr val="3F7FCD"/>
                </a:solidFill>
                <a:latin typeface="-윤고딕330"/>
                <a:ea typeface="-윤고딕330"/>
                <a:cs typeface="-윤고딕330"/>
              </a:endParaRPr>
            </a:p>
          </p:txBody>
        </p:sp>
        <p:sp>
          <p:nvSpPr>
            <p:cNvPr id="16419" name="Line 98"/>
            <p:cNvSpPr>
              <a:spLocks noChangeShapeType="1"/>
            </p:cNvSpPr>
            <p:nvPr/>
          </p:nvSpPr>
          <p:spPr bwMode="auto">
            <a:xfrm>
              <a:off x="2409751" y="3284984"/>
              <a:ext cx="4537075" cy="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sysDot"/>
              <a:round/>
              <a:headEnd/>
              <a:tailEnd type="oval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6397" name="TextBox 96"/>
          <p:cNvSpPr txBox="1">
            <a:spLocks noChangeArrowheads="1"/>
          </p:cNvSpPr>
          <p:nvPr/>
        </p:nvSpPr>
        <p:spPr bwMode="auto">
          <a:xfrm>
            <a:off x="611188" y="6121400"/>
            <a:ext cx="1403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ko-KR" altLang="en-US" sz="1000">
                <a:latin typeface="맑은 고딕" pitchFamily="50" charset="-127"/>
                <a:ea typeface="맑은 고딕" pitchFamily="50" charset="-127"/>
              </a:rPr>
              <a:t>최중경 </a:t>
            </a:r>
            <a:endParaRPr kumimoji="0" lang="en-US" altLang="ko-KR" sz="100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ko-KR" altLang="en-US" sz="1000">
                <a:latin typeface="맑은 고딕" pitchFamily="50" charset="-127"/>
                <a:ea typeface="맑은 고딕" pitchFamily="50" charset="-127"/>
              </a:rPr>
              <a:t>지식경제부 장관</a:t>
            </a:r>
          </a:p>
        </p:txBody>
      </p:sp>
      <p:sp>
        <p:nvSpPr>
          <p:cNvPr id="16398" name="TextBox 97"/>
          <p:cNvSpPr txBox="1">
            <a:spLocks noChangeArrowheads="1"/>
          </p:cNvSpPr>
          <p:nvPr/>
        </p:nvSpPr>
        <p:spPr bwMode="auto">
          <a:xfrm>
            <a:off x="2124075" y="6092825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ko-KR" altLang="en-US" sz="1000">
                <a:latin typeface="맑은 고딕" pitchFamily="50" charset="-127"/>
                <a:ea typeface="맑은 고딕" pitchFamily="50" charset="-127"/>
              </a:rPr>
              <a:t>김형국 </a:t>
            </a:r>
            <a:endParaRPr kumimoji="0" lang="en-US" altLang="ko-KR" sz="100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ko-KR" altLang="en-US" sz="1000">
                <a:latin typeface="맑은 고딕" pitchFamily="50" charset="-127"/>
                <a:ea typeface="맑은 고딕" pitchFamily="50" charset="-127"/>
              </a:rPr>
              <a:t>前 녹색성장위원장</a:t>
            </a:r>
          </a:p>
        </p:txBody>
      </p:sp>
      <p:pic>
        <p:nvPicPr>
          <p:cNvPr id="16399" name="Picture 2" descr="http://micimpact.com/speaker/file/image/id/19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063" y="4872038"/>
            <a:ext cx="8636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0" name="TextBox 100"/>
          <p:cNvSpPr txBox="1">
            <a:spLocks noChangeArrowheads="1"/>
          </p:cNvSpPr>
          <p:nvPr/>
        </p:nvSpPr>
        <p:spPr bwMode="auto">
          <a:xfrm>
            <a:off x="3563938" y="6165850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ko-KR" altLang="en-US" sz="1000">
                <a:latin typeface="맑은 고딕" pitchFamily="50" charset="-127"/>
                <a:ea typeface="맑은 고딕" pitchFamily="50" charset="-127"/>
              </a:rPr>
              <a:t>김영환 </a:t>
            </a:r>
            <a:endParaRPr kumimoji="0" lang="en-US" altLang="ko-KR" sz="100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ko-KR" altLang="en-US" sz="1000">
                <a:latin typeface="맑은 고딕" pitchFamily="50" charset="-127"/>
                <a:ea typeface="맑은 고딕" pitchFamily="50" charset="-127"/>
              </a:rPr>
              <a:t>국회 지식경제위원장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804025" y="6021388"/>
            <a:ext cx="2339975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dirty="0" err="1">
                <a:latin typeface="+mn-lt"/>
                <a:ea typeface="+mn-ea"/>
              </a:rPr>
              <a:t>Ph.D</a:t>
            </a:r>
            <a:r>
              <a:rPr kumimoji="0" lang="en-US" altLang="ko-KR" sz="1050" dirty="0">
                <a:latin typeface="+mn-lt"/>
                <a:ea typeface="+mn-ea"/>
              </a:rPr>
              <a:t> David G. Loomis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dirty="0">
                <a:latin typeface="+mn-lt"/>
                <a:ea typeface="+mn-ea"/>
              </a:rPr>
              <a:t>Executive Director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dirty="0">
                <a:latin typeface="+mn-lt"/>
                <a:ea typeface="+mn-ea"/>
              </a:rPr>
              <a:t>Center for renewable energy,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dirty="0">
                <a:latin typeface="+mn-lt"/>
                <a:ea typeface="+mn-ea"/>
              </a:rPr>
              <a:t>Illinois State University</a:t>
            </a:r>
          </a:p>
        </p:txBody>
      </p:sp>
      <p:pic>
        <p:nvPicPr>
          <p:cNvPr id="16402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67150" y="4872038"/>
            <a:ext cx="906463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3" descr="http://www.irps.ilstu.edu/aboutUs/images/DaveLoomisResize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2213" y="4824413"/>
            <a:ext cx="863600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2" descr="Stefan de Haan, senior analyst, Photovoltaics, iSuppli Corp.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10225" y="4872038"/>
            <a:ext cx="73183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" name="TextBox 106"/>
          <p:cNvSpPr txBox="1"/>
          <p:nvPr/>
        </p:nvSpPr>
        <p:spPr>
          <a:xfrm>
            <a:off x="4859338" y="6075363"/>
            <a:ext cx="2233612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dirty="0">
                <a:latin typeface="+mn-lt"/>
                <a:ea typeface="+mn-ea"/>
              </a:rPr>
              <a:t>Stefan de </a:t>
            </a:r>
            <a:r>
              <a:rPr kumimoji="0" lang="en-US" altLang="ko-KR" sz="1050" dirty="0" err="1">
                <a:latin typeface="+mn-lt"/>
                <a:ea typeface="+mn-ea"/>
              </a:rPr>
              <a:t>Haan</a:t>
            </a:r>
            <a:endParaRPr kumimoji="0" lang="en-US" altLang="ko-KR" sz="1050" dirty="0"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dirty="0">
                <a:latin typeface="+mn-lt"/>
                <a:ea typeface="+mn-ea"/>
              </a:rPr>
              <a:t>Senior Analyst Photovoltaic,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dirty="0" err="1">
                <a:latin typeface="+mn-lt"/>
                <a:ea typeface="+mn-ea"/>
              </a:rPr>
              <a:t>iSuppli</a:t>
            </a:r>
            <a:r>
              <a:rPr kumimoji="0" lang="en-US" altLang="ko-KR" sz="1050" dirty="0">
                <a:latin typeface="+mn-lt"/>
                <a:ea typeface="+mn-ea"/>
              </a:rPr>
              <a:t> Corp.,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dirty="0">
                <a:latin typeface="+mn-lt"/>
                <a:ea typeface="+mn-ea"/>
              </a:rPr>
              <a:t> </a:t>
            </a:r>
            <a:endParaRPr kumimoji="0" lang="ko-KR" altLang="en-US" sz="1050" dirty="0">
              <a:latin typeface="+mn-lt"/>
              <a:ea typeface="+mn-ea"/>
            </a:endParaRPr>
          </a:p>
        </p:txBody>
      </p:sp>
      <p:pic>
        <p:nvPicPr>
          <p:cNvPr id="1640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3950" y="2852738"/>
            <a:ext cx="1106488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44" descr="인물사진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90763" y="4868863"/>
            <a:ext cx="912812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410" name="그룹 77"/>
          <p:cNvGrpSpPr>
            <a:grpSpLocks/>
          </p:cNvGrpSpPr>
          <p:nvPr/>
        </p:nvGrpSpPr>
        <p:grpSpPr bwMode="auto">
          <a:xfrm>
            <a:off x="1187450" y="3357563"/>
            <a:ext cx="5759450" cy="287337"/>
            <a:chOff x="1187376" y="2421607"/>
            <a:chExt cx="5759450" cy="287338"/>
          </a:xfrm>
        </p:grpSpPr>
        <p:sp>
          <p:nvSpPr>
            <p:cNvPr id="16411" name="AutoShape 85"/>
            <p:cNvSpPr>
              <a:spLocks noChangeArrowheads="1"/>
            </p:cNvSpPr>
            <p:nvPr/>
          </p:nvSpPr>
          <p:spPr bwMode="auto">
            <a:xfrm>
              <a:off x="1187376" y="2421607"/>
              <a:ext cx="1008062" cy="287338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0" lang="ko-KR" altLang="en-US" sz="1100">
                  <a:solidFill>
                    <a:schemeClr val="bg1"/>
                  </a:solidFill>
                  <a:latin typeface="-윤고딕330"/>
                  <a:ea typeface="-윤고딕330"/>
                  <a:cs typeface="-윤고딕330"/>
                </a:rPr>
                <a:t>후   원</a:t>
              </a:r>
            </a:p>
          </p:txBody>
        </p:sp>
        <p:sp>
          <p:nvSpPr>
            <p:cNvPr id="16412" name="AutoShape 86"/>
            <p:cNvSpPr>
              <a:spLocks noChangeArrowheads="1"/>
            </p:cNvSpPr>
            <p:nvPr/>
          </p:nvSpPr>
          <p:spPr bwMode="auto">
            <a:xfrm>
              <a:off x="2285926" y="2421607"/>
              <a:ext cx="4392612" cy="28733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kumimoji="0" lang="ko-KR" altLang="en-US" sz="1100">
                  <a:latin typeface="-윤고딕330"/>
                  <a:ea typeface="-윤고딕330"/>
                  <a:cs typeface="-윤고딕330"/>
                </a:rPr>
                <a:t> </a:t>
              </a:r>
              <a:endParaRPr kumimoji="0" lang="ko-KR" altLang="en-US" sz="1100">
                <a:solidFill>
                  <a:srgbClr val="3F7FCD"/>
                </a:solidFill>
                <a:latin typeface="-윤고딕330"/>
                <a:ea typeface="-윤고딕330"/>
                <a:cs typeface="-윤고딕330"/>
              </a:endParaRPr>
            </a:p>
          </p:txBody>
        </p:sp>
        <p:sp>
          <p:nvSpPr>
            <p:cNvPr id="16413" name="Line 97"/>
            <p:cNvSpPr>
              <a:spLocks noChangeShapeType="1"/>
            </p:cNvSpPr>
            <p:nvPr/>
          </p:nvSpPr>
          <p:spPr bwMode="auto">
            <a:xfrm>
              <a:off x="2409751" y="2708945"/>
              <a:ext cx="4537075" cy="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sysDot"/>
              <a:round/>
              <a:headEnd/>
              <a:tailEnd type="oval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pic>
        <p:nvPicPr>
          <p:cNvPr id="16436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5000" b="25000"/>
          <a:stretch>
            <a:fillRect/>
          </a:stretch>
        </p:blipFill>
        <p:spPr bwMode="auto">
          <a:xfrm>
            <a:off x="2268538" y="3284538"/>
            <a:ext cx="12541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7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2F2E9"/>
              </a:clrFrom>
              <a:clrTo>
                <a:srgbClr val="F2F2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3357563"/>
            <a:ext cx="9144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8" name="Picture 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3284538"/>
            <a:ext cx="14763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51"/>
          <p:cNvSpPr>
            <a:spLocks noChangeArrowheads="1"/>
          </p:cNvSpPr>
          <p:nvPr/>
        </p:nvSpPr>
        <p:spPr bwMode="auto">
          <a:xfrm>
            <a:off x="755650" y="908050"/>
            <a:ext cx="1295400" cy="568801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DDDDDD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410" name="Text Box 8"/>
          <p:cNvSpPr txBox="1">
            <a:spLocks noChangeArrowheads="1"/>
          </p:cNvSpPr>
          <p:nvPr/>
        </p:nvSpPr>
        <p:spPr bwMode="auto">
          <a:xfrm>
            <a:off x="539750" y="1139825"/>
            <a:ext cx="499268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9" tIns="43635" rIns="87269" bIns="43635">
            <a:spAutoFit/>
          </a:bodyPr>
          <a:lstStyle/>
          <a:p>
            <a:r>
              <a:rPr kumimoji="0" lang="en-US" altLang="ko-KR" sz="1200">
                <a:latin typeface="-윤고딕140"/>
                <a:ea typeface="-윤고딕140"/>
                <a:cs typeface="-윤고딕140"/>
              </a:rPr>
              <a:t> -  Program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530225" y="688975"/>
            <a:ext cx="8613775" cy="26987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72" tIns="40636" rIns="81272" bIns="40636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7412" name="Text Box 8"/>
          <p:cNvSpPr txBox="1">
            <a:spLocks noChangeArrowheads="1"/>
          </p:cNvSpPr>
          <p:nvPr/>
        </p:nvSpPr>
        <p:spPr bwMode="auto">
          <a:xfrm>
            <a:off x="536575" y="684213"/>
            <a:ext cx="10318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272" tIns="40636" rIns="81272" bIns="40636">
            <a:spAutoFit/>
          </a:bodyPr>
          <a:lstStyle/>
          <a:p>
            <a:r>
              <a:rPr kumimoji="0" lang="en-US" altLang="ko-KR" sz="1200" b="1">
                <a:solidFill>
                  <a:schemeClr val="bg1"/>
                </a:solidFill>
                <a:latin typeface="-윤고딕110"/>
                <a:ea typeface="-윤고딕110"/>
                <a:cs typeface="-윤고딕110"/>
              </a:rPr>
              <a:t>II. </a:t>
            </a:r>
            <a:r>
              <a:rPr kumimoji="0" lang="ko-KR" altLang="en-US" sz="1200" b="1">
                <a:solidFill>
                  <a:schemeClr val="bg1"/>
                </a:solidFill>
                <a:latin typeface="-윤고딕110"/>
                <a:ea typeface="-윤고딕110"/>
                <a:cs typeface="-윤고딕110"/>
              </a:rPr>
              <a:t>행사 소개</a:t>
            </a:r>
            <a:endParaRPr kumimoji="0" lang="en-US" altLang="ko-KR" sz="1200" b="1">
              <a:solidFill>
                <a:schemeClr val="bg1"/>
              </a:solidFill>
              <a:latin typeface="-윤고딕110"/>
              <a:ea typeface="-윤고딕110"/>
              <a:cs typeface="-윤고딕110"/>
            </a:endParaRPr>
          </a:p>
        </p:txBody>
      </p:sp>
      <p:sp>
        <p:nvSpPr>
          <p:cNvPr id="42" name="AutoShape 83"/>
          <p:cNvSpPr>
            <a:spLocks noChangeArrowheads="1"/>
          </p:cNvSpPr>
          <p:nvPr/>
        </p:nvSpPr>
        <p:spPr bwMode="auto">
          <a:xfrm>
            <a:off x="1060450" y="1916113"/>
            <a:ext cx="1208088" cy="287337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11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09:30-10:40</a:t>
            </a:r>
            <a:endParaRPr kumimoji="0" lang="ko-KR" altLang="en-US" sz="110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AutoShape 84"/>
          <p:cNvSpPr>
            <a:spLocks noChangeArrowheads="1"/>
          </p:cNvSpPr>
          <p:nvPr/>
        </p:nvSpPr>
        <p:spPr bwMode="auto">
          <a:xfrm>
            <a:off x="2503488" y="1916113"/>
            <a:ext cx="5668962" cy="28733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kumimoji="0" lang="en-US" altLang="ko-KR" sz="1400" b="1">
                <a:latin typeface="맑은 고딕" pitchFamily="50" charset="-127"/>
                <a:ea typeface="맑은 고딕" pitchFamily="50" charset="-127"/>
              </a:rPr>
              <a:t>  * </a:t>
            </a:r>
            <a:r>
              <a:rPr kumimoji="0" lang="ko-KR" altLang="en-US" sz="1400" b="1">
                <a:latin typeface="맑은 고딕" pitchFamily="50" charset="-127"/>
                <a:ea typeface="맑은 고딕" pitchFamily="50" charset="-127"/>
              </a:rPr>
              <a:t>개막행사 및 기조연설</a:t>
            </a:r>
            <a:endParaRPr kumimoji="0" lang="en-US" altLang="ko-KR" sz="14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415" name="Line 96"/>
          <p:cNvSpPr>
            <a:spLocks noChangeShapeType="1"/>
          </p:cNvSpPr>
          <p:nvPr/>
        </p:nvSpPr>
        <p:spPr bwMode="auto">
          <a:xfrm>
            <a:off x="2651125" y="2203450"/>
            <a:ext cx="5435600" cy="0"/>
          </a:xfrm>
          <a:prstGeom prst="line">
            <a:avLst/>
          </a:prstGeom>
          <a:noFill/>
          <a:ln w="9525">
            <a:solidFill>
              <a:srgbClr val="B2B2B2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7416" name="직사각형 45"/>
          <p:cNvSpPr>
            <a:spLocks noChangeArrowheads="1"/>
          </p:cNvSpPr>
          <p:nvPr/>
        </p:nvSpPr>
        <p:spPr bwMode="auto">
          <a:xfrm>
            <a:off x="2339975" y="2276475"/>
            <a:ext cx="6462713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개막선언  </a:t>
            </a:r>
            <a:endParaRPr kumimoji="0" lang="en-US" altLang="ko-KR" sz="110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ctr"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환영사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최종천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한국경제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TV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대표이사 사장 </a:t>
            </a:r>
            <a:b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축사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김영환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국회 지식경제위원회 위원장 </a:t>
            </a:r>
            <a:b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기조연설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b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최중경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지식경제부 장관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신재생 에너지 성장을 위한 정부의 정책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b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김형국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전 녹색성장위원회 위원장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서울대 환경대학원 교수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: </a:t>
            </a:r>
            <a:r>
              <a:rPr kumimoji="0" lang="ko-KR" altLang="en-US" sz="12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녹색혁명을 위한 국내기업의 과제  </a:t>
            </a:r>
            <a:endParaRPr kumimoji="0" lang="ko-KR" altLang="en-US" sz="11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AutoShape 83"/>
          <p:cNvSpPr>
            <a:spLocks noChangeArrowheads="1"/>
          </p:cNvSpPr>
          <p:nvPr/>
        </p:nvSpPr>
        <p:spPr bwMode="auto">
          <a:xfrm>
            <a:off x="1042988" y="1412875"/>
            <a:ext cx="1208087" cy="287338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ko-KR" sz="11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09:00-09:30</a:t>
            </a:r>
            <a:endParaRPr kumimoji="0" lang="ko-KR" altLang="en-US" sz="110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2555875" y="1422400"/>
            <a:ext cx="2185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altLang="ko-KR" sz="1200" b="1"/>
              <a:t>* </a:t>
            </a:r>
            <a:r>
              <a:rPr kumimoji="0" lang="ko-KR" altLang="en-US" sz="1200" b="1"/>
              <a:t>참가등록 및 입장 </a:t>
            </a:r>
            <a:r>
              <a:rPr kumimoji="0" lang="en-US" altLang="ko-KR" sz="1200" b="1"/>
              <a:t>/ VIP </a:t>
            </a:r>
            <a:r>
              <a:rPr kumimoji="0" lang="ko-KR" altLang="en-US" sz="1200" b="1"/>
              <a:t>환담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51"/>
          <p:cNvSpPr>
            <a:spLocks noChangeArrowheads="1"/>
          </p:cNvSpPr>
          <p:nvPr/>
        </p:nvSpPr>
        <p:spPr bwMode="auto">
          <a:xfrm>
            <a:off x="755650" y="908050"/>
            <a:ext cx="1295400" cy="568801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DDDDDD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30225" y="688975"/>
            <a:ext cx="8613775" cy="26987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72" tIns="40636" rIns="81272" bIns="40636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8435" name="Text Box 8"/>
          <p:cNvSpPr txBox="1">
            <a:spLocks noChangeArrowheads="1"/>
          </p:cNvSpPr>
          <p:nvPr/>
        </p:nvSpPr>
        <p:spPr bwMode="auto">
          <a:xfrm>
            <a:off x="536575" y="684213"/>
            <a:ext cx="10318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272" tIns="40636" rIns="81272" bIns="40636">
            <a:spAutoFit/>
          </a:bodyPr>
          <a:lstStyle/>
          <a:p>
            <a:r>
              <a:rPr kumimoji="0" lang="en-US" altLang="ko-KR" sz="1200" b="1">
                <a:solidFill>
                  <a:schemeClr val="bg1"/>
                </a:solidFill>
                <a:latin typeface="-윤고딕110"/>
                <a:ea typeface="-윤고딕110"/>
                <a:cs typeface="-윤고딕110"/>
              </a:rPr>
              <a:t>II. </a:t>
            </a:r>
            <a:r>
              <a:rPr kumimoji="0" lang="ko-KR" altLang="en-US" sz="1200" b="1">
                <a:solidFill>
                  <a:schemeClr val="bg1"/>
                </a:solidFill>
                <a:latin typeface="-윤고딕110"/>
                <a:ea typeface="-윤고딕110"/>
                <a:cs typeface="-윤고딕110"/>
              </a:rPr>
              <a:t>행사 소개</a:t>
            </a:r>
            <a:endParaRPr kumimoji="0" lang="en-US" altLang="ko-KR" sz="1200" b="1">
              <a:solidFill>
                <a:schemeClr val="bg1"/>
              </a:solidFill>
              <a:latin typeface="-윤고딕110"/>
              <a:ea typeface="-윤고딕110"/>
              <a:cs typeface="-윤고딕110"/>
            </a:endParaRPr>
          </a:p>
        </p:txBody>
      </p:sp>
      <p:sp>
        <p:nvSpPr>
          <p:cNvPr id="42" name="AutoShape 83"/>
          <p:cNvSpPr>
            <a:spLocks noChangeArrowheads="1"/>
          </p:cNvSpPr>
          <p:nvPr/>
        </p:nvSpPr>
        <p:spPr bwMode="auto">
          <a:xfrm>
            <a:off x="1060450" y="3284538"/>
            <a:ext cx="1208088" cy="287337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12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11:30~12:20</a:t>
            </a:r>
            <a:endParaRPr kumimoji="0" lang="ko-KR" altLang="en-US" sz="120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AutoShape 84"/>
          <p:cNvSpPr>
            <a:spLocks noChangeArrowheads="1"/>
          </p:cNvSpPr>
          <p:nvPr/>
        </p:nvSpPr>
        <p:spPr bwMode="auto">
          <a:xfrm>
            <a:off x="2503488" y="3284538"/>
            <a:ext cx="5668962" cy="28733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latin typeface="+mn-ea"/>
                <a:ea typeface="+mn-ea"/>
              </a:rPr>
              <a:t>  * </a:t>
            </a:r>
            <a:r>
              <a:rPr kumimoji="0" lang="ko-KR" altLang="en-US" sz="1400" b="1" dirty="0">
                <a:latin typeface="+mn-ea"/>
                <a:ea typeface="+mn-ea"/>
              </a:rPr>
              <a:t>토론 </a:t>
            </a:r>
            <a:r>
              <a:rPr kumimoji="0" lang="en-US" altLang="ko-KR" sz="1400" b="1" dirty="0">
                <a:latin typeface="+mn-ea"/>
                <a:ea typeface="+mn-ea"/>
              </a:rPr>
              <a:t>I</a:t>
            </a:r>
          </a:p>
        </p:txBody>
      </p:sp>
      <p:sp>
        <p:nvSpPr>
          <p:cNvPr id="18438" name="Line 96"/>
          <p:cNvSpPr>
            <a:spLocks noChangeShapeType="1"/>
          </p:cNvSpPr>
          <p:nvPr/>
        </p:nvSpPr>
        <p:spPr bwMode="auto">
          <a:xfrm>
            <a:off x="2651125" y="3571875"/>
            <a:ext cx="5435600" cy="0"/>
          </a:xfrm>
          <a:prstGeom prst="line">
            <a:avLst/>
          </a:prstGeom>
          <a:noFill/>
          <a:ln w="9525">
            <a:solidFill>
              <a:srgbClr val="B2B2B2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439" name="직사각형 45"/>
          <p:cNvSpPr>
            <a:spLocks noChangeArrowheads="1"/>
          </p:cNvSpPr>
          <p:nvPr/>
        </p:nvSpPr>
        <p:spPr bwMode="auto">
          <a:xfrm>
            <a:off x="2286000" y="3651250"/>
            <a:ext cx="685800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좌장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김만응 원장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한국선급 녹색산업기술원  </a:t>
            </a:r>
            <a:b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패널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en-US" altLang="ko-KR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David G. Loomis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Ph.D. </a:t>
            </a:r>
            <a:r>
              <a:rPr kumimoji="0" lang="en-US" altLang="ko-KR" sz="1100">
                <a:latin typeface="맑은 고딕" pitchFamily="50" charset="-127"/>
                <a:ea typeface="맑은 고딕" pitchFamily="50" charset="-127"/>
              </a:rPr>
              <a:t>Executive Director  Center for renewable energy, Illinois State University </a:t>
            </a:r>
          </a:p>
          <a:p>
            <a:pPr fontAlgn="ctr"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경남호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단장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한국에너지기술연구원 </a:t>
            </a:r>
            <a:b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박종포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수석연구원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두산중공업 </a:t>
            </a:r>
          </a:p>
          <a:p>
            <a:pPr fontAlgn="ctr">
              <a:lnSpc>
                <a:spcPct val="150000"/>
              </a:lnSpc>
            </a:pP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kumimoji="0" lang="ko-KR" altLang="en-US" sz="1100" b="1">
                <a:latin typeface="맑은 고딕" pitchFamily="50" charset="-127"/>
                <a:ea typeface="맑은 고딕" pitchFamily="50" charset="-127"/>
              </a:rPr>
              <a:t>김태형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박사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/STX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중공업</a:t>
            </a:r>
          </a:p>
          <a:p>
            <a:pPr fontAlgn="ctr">
              <a:lnSpc>
                <a:spcPct val="150000"/>
              </a:lnSpc>
            </a:pP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endParaRPr kumimoji="0" lang="ko-KR" altLang="en-US" sz="11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39750" y="1144588"/>
            <a:ext cx="4992688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9" tIns="43635" rIns="87269" bIns="43635">
            <a:spAutoFit/>
          </a:bodyPr>
          <a:lstStyle/>
          <a:p>
            <a:r>
              <a:rPr kumimoji="0" lang="en-US" altLang="ko-KR" sz="1200">
                <a:latin typeface="-윤고딕140"/>
                <a:ea typeface="-윤고딕140"/>
                <a:cs typeface="-윤고딕140"/>
              </a:rPr>
              <a:t> -  Program</a:t>
            </a:r>
          </a:p>
        </p:txBody>
      </p:sp>
      <p:sp>
        <p:nvSpPr>
          <p:cNvPr id="18" name="AutoShape 83"/>
          <p:cNvSpPr>
            <a:spLocks noChangeArrowheads="1"/>
          </p:cNvSpPr>
          <p:nvPr/>
        </p:nvSpPr>
        <p:spPr bwMode="auto">
          <a:xfrm>
            <a:off x="1042988" y="5516563"/>
            <a:ext cx="7561262" cy="360362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3175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1200" b="1">
                <a:latin typeface="맑은 고딕" pitchFamily="50" charset="-127"/>
                <a:ea typeface="맑은 고딕" pitchFamily="50" charset="-127"/>
              </a:rPr>
              <a:t>12:20-13:30 : </a:t>
            </a:r>
            <a:r>
              <a:rPr kumimoji="0" lang="ko-KR" altLang="en-US" sz="1200" b="1">
                <a:latin typeface="맑은 고딕" pitchFamily="50" charset="-127"/>
                <a:ea typeface="맑은 고딕" pitchFamily="50" charset="-127"/>
              </a:rPr>
              <a:t>오찬</a:t>
            </a:r>
          </a:p>
        </p:txBody>
      </p:sp>
      <p:sp>
        <p:nvSpPr>
          <p:cNvPr id="47" name="AutoShape 83"/>
          <p:cNvSpPr>
            <a:spLocks noChangeArrowheads="1"/>
          </p:cNvSpPr>
          <p:nvPr/>
        </p:nvSpPr>
        <p:spPr bwMode="auto">
          <a:xfrm>
            <a:off x="1060450" y="1871663"/>
            <a:ext cx="1208088" cy="287337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12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10:40-11:30</a:t>
            </a:r>
            <a:endParaRPr kumimoji="0" lang="ko-KR" altLang="en-US" sz="120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443" name="직사각형 48"/>
          <p:cNvSpPr>
            <a:spLocks noChangeArrowheads="1"/>
          </p:cNvSpPr>
          <p:nvPr/>
        </p:nvSpPr>
        <p:spPr bwMode="auto">
          <a:xfrm>
            <a:off x="2286000" y="2122488"/>
            <a:ext cx="6858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주제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ko-KR" altLang="en-US" sz="12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풍력 사업의 한계와 새로운 성장 전략</a:t>
            </a:r>
            <a:endParaRPr kumimoji="0" lang="en-US" altLang="ko-KR" sz="12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연설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David G. Loomis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Ph.D. </a:t>
            </a:r>
            <a:r>
              <a:rPr kumimoji="0" lang="en-US" altLang="ko-KR" sz="1100">
                <a:latin typeface="맑은 고딕" pitchFamily="50" charset="-127"/>
                <a:ea typeface="맑은 고딕" pitchFamily="50" charset="-127"/>
              </a:rPr>
              <a:t>Executive Director  Center for renewable energy, Illinois State University</a:t>
            </a:r>
            <a:endParaRPr kumimoji="0" lang="ko-KR" altLang="en-US" sz="11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AutoShape 84"/>
          <p:cNvSpPr>
            <a:spLocks noChangeArrowheads="1"/>
          </p:cNvSpPr>
          <p:nvPr/>
        </p:nvSpPr>
        <p:spPr bwMode="auto">
          <a:xfrm>
            <a:off x="2503488" y="1844675"/>
            <a:ext cx="5668962" cy="28733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latin typeface="+mn-ea"/>
                <a:ea typeface="+mn-ea"/>
              </a:rPr>
              <a:t>  * </a:t>
            </a:r>
            <a:r>
              <a:rPr kumimoji="0" lang="ko-KR" altLang="en-US" sz="1400" b="1" dirty="0">
                <a:latin typeface="+mn-ea"/>
                <a:ea typeface="+mn-ea"/>
              </a:rPr>
              <a:t>세션 </a:t>
            </a:r>
            <a:r>
              <a:rPr kumimoji="0" lang="en-US" altLang="ko-KR" sz="1400" b="1" dirty="0">
                <a:latin typeface="+mn-ea"/>
                <a:ea typeface="+mn-ea"/>
              </a:rPr>
              <a:t>I</a:t>
            </a:r>
          </a:p>
        </p:txBody>
      </p:sp>
      <p:sp>
        <p:nvSpPr>
          <p:cNvPr id="18445" name="Line 96"/>
          <p:cNvSpPr>
            <a:spLocks noChangeShapeType="1"/>
          </p:cNvSpPr>
          <p:nvPr/>
        </p:nvSpPr>
        <p:spPr bwMode="auto">
          <a:xfrm>
            <a:off x="2651125" y="2132013"/>
            <a:ext cx="5435600" cy="0"/>
          </a:xfrm>
          <a:prstGeom prst="line">
            <a:avLst/>
          </a:prstGeom>
          <a:noFill/>
          <a:ln w="9525">
            <a:solidFill>
              <a:srgbClr val="B2B2B2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51"/>
          <p:cNvSpPr>
            <a:spLocks noChangeArrowheads="1"/>
          </p:cNvSpPr>
          <p:nvPr/>
        </p:nvSpPr>
        <p:spPr bwMode="auto">
          <a:xfrm>
            <a:off x="755650" y="908050"/>
            <a:ext cx="1295400" cy="568801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DDDDDD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30225" y="688975"/>
            <a:ext cx="8613775" cy="26987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72" tIns="40636" rIns="81272" bIns="40636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536575" y="684213"/>
            <a:ext cx="10318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272" tIns="40636" rIns="81272" bIns="40636">
            <a:spAutoFit/>
          </a:bodyPr>
          <a:lstStyle/>
          <a:p>
            <a:r>
              <a:rPr kumimoji="0" lang="en-US" altLang="ko-KR" sz="1200" b="1">
                <a:solidFill>
                  <a:schemeClr val="bg1"/>
                </a:solidFill>
                <a:latin typeface="-윤고딕110"/>
                <a:ea typeface="-윤고딕110"/>
                <a:cs typeface="-윤고딕110"/>
              </a:rPr>
              <a:t>II. </a:t>
            </a:r>
            <a:r>
              <a:rPr kumimoji="0" lang="ko-KR" altLang="en-US" sz="1200" b="1">
                <a:solidFill>
                  <a:schemeClr val="bg1"/>
                </a:solidFill>
                <a:latin typeface="-윤고딕110"/>
                <a:ea typeface="-윤고딕110"/>
                <a:cs typeface="-윤고딕110"/>
              </a:rPr>
              <a:t>행사 소개</a:t>
            </a:r>
            <a:endParaRPr kumimoji="0" lang="en-US" altLang="ko-KR" sz="1200" b="1">
              <a:solidFill>
                <a:schemeClr val="bg1"/>
              </a:solidFill>
              <a:latin typeface="-윤고딕110"/>
              <a:ea typeface="-윤고딕110"/>
              <a:cs typeface="-윤고딕110"/>
            </a:endParaRPr>
          </a:p>
        </p:txBody>
      </p:sp>
      <p:sp>
        <p:nvSpPr>
          <p:cNvPr id="47" name="AutoShape 83"/>
          <p:cNvSpPr>
            <a:spLocks noChangeArrowheads="1"/>
          </p:cNvSpPr>
          <p:nvPr/>
        </p:nvSpPr>
        <p:spPr bwMode="auto">
          <a:xfrm>
            <a:off x="1060450" y="1866900"/>
            <a:ext cx="1208088" cy="287338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11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13:30-14:20</a:t>
            </a:r>
            <a:endParaRPr kumimoji="0" lang="ko-KR" altLang="en-US" sz="110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461" name="직사각형 48"/>
          <p:cNvSpPr>
            <a:spLocks noChangeArrowheads="1"/>
          </p:cNvSpPr>
          <p:nvPr/>
        </p:nvSpPr>
        <p:spPr bwMode="auto">
          <a:xfrm>
            <a:off x="2286000" y="2117725"/>
            <a:ext cx="6858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주제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ko-KR" altLang="en-US" sz="12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태양광 산업</a:t>
            </a:r>
            <a:r>
              <a:rPr kumimoji="0" lang="en-US" altLang="ko-KR" sz="12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구조조정 소용돌이속 새로운 돌파 전략</a:t>
            </a:r>
            <a:br>
              <a:rPr kumimoji="0" lang="ko-KR" altLang="en-US" sz="12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연설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>
                <a:latin typeface="맑은 고딕" pitchFamily="50" charset="-127"/>
                <a:ea typeface="맑은 고딕" pitchFamily="50" charset="-127"/>
              </a:rPr>
              <a:t>Stefan de Haan</a:t>
            </a:r>
            <a:r>
              <a:rPr kumimoji="0" lang="en-US" altLang="ko-KR" sz="1100">
                <a:latin typeface="맑은 고딕" pitchFamily="50" charset="-127"/>
                <a:ea typeface="맑은 고딕" pitchFamily="50" charset="-127"/>
              </a:rPr>
              <a:t>, Senior Analyst Photovoltaic, iSuppli Corp</a:t>
            </a:r>
            <a:endParaRPr kumimoji="0" lang="ko-KR" altLang="en-US" sz="11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AutoShape 84"/>
          <p:cNvSpPr>
            <a:spLocks noChangeArrowheads="1"/>
          </p:cNvSpPr>
          <p:nvPr/>
        </p:nvSpPr>
        <p:spPr bwMode="auto">
          <a:xfrm>
            <a:off x="2503488" y="1844675"/>
            <a:ext cx="5668962" cy="28733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latin typeface="+mn-ea"/>
                <a:ea typeface="+mn-ea"/>
              </a:rPr>
              <a:t>  * </a:t>
            </a:r>
            <a:r>
              <a:rPr kumimoji="0" lang="ko-KR" altLang="en-US" sz="1400" b="1" dirty="0">
                <a:latin typeface="+mn-ea"/>
                <a:ea typeface="+mn-ea"/>
              </a:rPr>
              <a:t>세션 </a:t>
            </a:r>
            <a:r>
              <a:rPr kumimoji="0" lang="en-US" altLang="ko-KR" sz="1400" b="1" dirty="0">
                <a:latin typeface="+mn-ea"/>
                <a:ea typeface="+mn-ea"/>
              </a:rPr>
              <a:t>II</a:t>
            </a:r>
          </a:p>
        </p:txBody>
      </p:sp>
      <p:sp>
        <p:nvSpPr>
          <p:cNvPr id="19463" name="Line 96"/>
          <p:cNvSpPr>
            <a:spLocks noChangeShapeType="1"/>
          </p:cNvSpPr>
          <p:nvPr/>
        </p:nvSpPr>
        <p:spPr bwMode="auto">
          <a:xfrm>
            <a:off x="2651125" y="2128838"/>
            <a:ext cx="5435600" cy="0"/>
          </a:xfrm>
          <a:prstGeom prst="line">
            <a:avLst/>
          </a:prstGeom>
          <a:noFill/>
          <a:ln w="9525">
            <a:solidFill>
              <a:srgbClr val="B2B2B2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39750" y="1139825"/>
            <a:ext cx="499268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9" tIns="43635" rIns="87269" bIns="43635">
            <a:spAutoFit/>
          </a:bodyPr>
          <a:lstStyle/>
          <a:p>
            <a:r>
              <a:rPr kumimoji="0" lang="en-US" altLang="ko-KR" sz="1200">
                <a:latin typeface="-윤고딕140"/>
                <a:ea typeface="-윤고딕140"/>
                <a:cs typeface="-윤고딕140"/>
              </a:rPr>
              <a:t> -  Program</a:t>
            </a:r>
          </a:p>
        </p:txBody>
      </p:sp>
      <p:sp>
        <p:nvSpPr>
          <p:cNvPr id="42" name="AutoShape 83"/>
          <p:cNvSpPr>
            <a:spLocks noChangeArrowheads="1"/>
          </p:cNvSpPr>
          <p:nvPr/>
        </p:nvSpPr>
        <p:spPr bwMode="auto">
          <a:xfrm>
            <a:off x="1060450" y="2924175"/>
            <a:ext cx="1208088" cy="287338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11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14:20-15:10</a:t>
            </a:r>
            <a:endParaRPr kumimoji="0" lang="ko-KR" altLang="en-US" sz="110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AutoShape 84"/>
          <p:cNvSpPr>
            <a:spLocks noChangeArrowheads="1"/>
          </p:cNvSpPr>
          <p:nvPr/>
        </p:nvSpPr>
        <p:spPr bwMode="auto">
          <a:xfrm>
            <a:off x="2484438" y="2924175"/>
            <a:ext cx="5668962" cy="28733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latin typeface="+mn-ea"/>
                <a:ea typeface="+mn-ea"/>
              </a:rPr>
              <a:t>  * </a:t>
            </a:r>
            <a:r>
              <a:rPr kumimoji="0" lang="ko-KR" altLang="en-US" sz="1400" b="1" dirty="0">
                <a:latin typeface="+mn-ea"/>
                <a:ea typeface="+mn-ea"/>
              </a:rPr>
              <a:t>토론 </a:t>
            </a:r>
            <a:r>
              <a:rPr kumimoji="0" lang="en-US" altLang="ko-KR" sz="1400" b="1" dirty="0">
                <a:latin typeface="+mn-ea"/>
                <a:ea typeface="+mn-ea"/>
              </a:rPr>
              <a:t>II</a:t>
            </a:r>
          </a:p>
        </p:txBody>
      </p:sp>
      <p:sp>
        <p:nvSpPr>
          <p:cNvPr id="19467" name="Line 96"/>
          <p:cNvSpPr>
            <a:spLocks noChangeShapeType="1"/>
          </p:cNvSpPr>
          <p:nvPr/>
        </p:nvSpPr>
        <p:spPr bwMode="auto">
          <a:xfrm>
            <a:off x="2651125" y="3211513"/>
            <a:ext cx="5435600" cy="0"/>
          </a:xfrm>
          <a:prstGeom prst="line">
            <a:avLst/>
          </a:prstGeom>
          <a:noFill/>
          <a:ln w="9525">
            <a:solidFill>
              <a:srgbClr val="B2B2B2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" name="AutoShape 83"/>
          <p:cNvSpPr>
            <a:spLocks noChangeArrowheads="1"/>
          </p:cNvSpPr>
          <p:nvPr/>
        </p:nvSpPr>
        <p:spPr bwMode="auto">
          <a:xfrm>
            <a:off x="1060450" y="5302250"/>
            <a:ext cx="1208088" cy="287338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solidFill>
                  <a:schemeClr val="bg1"/>
                </a:solidFill>
                <a:latin typeface="+mn-ea"/>
                <a:ea typeface="+mn-ea"/>
              </a:rPr>
              <a:t>15:30-16:20</a:t>
            </a:r>
            <a:endParaRPr kumimoji="0" lang="ko-KR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9469" name="직사각형 48"/>
          <p:cNvSpPr>
            <a:spLocks noChangeArrowheads="1"/>
          </p:cNvSpPr>
          <p:nvPr/>
        </p:nvSpPr>
        <p:spPr bwMode="auto">
          <a:xfrm>
            <a:off x="2286000" y="5510213"/>
            <a:ext cx="68580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주제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ko-KR" altLang="en-US" sz="12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신재생 에너지 글로벌 진출 성공 사례</a:t>
            </a:r>
            <a:endParaRPr kumimoji="0" lang="en-US" altLang="ko-KR" sz="12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연설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박종포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수석연구원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두산중공업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풍력기술개발팀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	-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글로벌 시장 풍력사업 성공 진출 전략</a:t>
            </a:r>
            <a:endParaRPr kumimoji="0" lang="ko-KR" altLang="en-US" sz="11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470" name="AutoShape 84"/>
          <p:cNvSpPr>
            <a:spLocks noChangeArrowheads="1"/>
          </p:cNvSpPr>
          <p:nvPr/>
        </p:nvSpPr>
        <p:spPr bwMode="auto">
          <a:xfrm>
            <a:off x="2503488" y="5276850"/>
            <a:ext cx="5668962" cy="28733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kumimoji="0" lang="en-US" altLang="ko-KR" sz="1400" b="1">
                <a:latin typeface="맑은 고딕" pitchFamily="50" charset="-127"/>
                <a:ea typeface="맑은 고딕" pitchFamily="50" charset="-127"/>
              </a:rPr>
              <a:t>  * </a:t>
            </a:r>
            <a:r>
              <a:rPr kumimoji="0" lang="ko-KR" altLang="en-US" sz="1400" b="1">
                <a:latin typeface="맑은 고딕" pitchFamily="50" charset="-127"/>
                <a:ea typeface="맑은 고딕" pitchFamily="50" charset="-127"/>
              </a:rPr>
              <a:t>세션 </a:t>
            </a:r>
            <a:r>
              <a:rPr kumimoji="0" lang="en-US" altLang="ko-KR" sz="1400" b="1">
                <a:latin typeface="맑은 고딕" pitchFamily="50" charset="-127"/>
                <a:ea typeface="맑은 고딕" pitchFamily="50" charset="-127"/>
              </a:rPr>
              <a:t>III</a:t>
            </a:r>
          </a:p>
        </p:txBody>
      </p:sp>
      <p:sp>
        <p:nvSpPr>
          <p:cNvPr id="19471" name="Line 96"/>
          <p:cNvSpPr>
            <a:spLocks noChangeShapeType="1"/>
          </p:cNvSpPr>
          <p:nvPr/>
        </p:nvSpPr>
        <p:spPr bwMode="auto">
          <a:xfrm>
            <a:off x="2651125" y="5564188"/>
            <a:ext cx="5435600" cy="0"/>
          </a:xfrm>
          <a:prstGeom prst="line">
            <a:avLst/>
          </a:prstGeom>
          <a:noFill/>
          <a:ln w="9525">
            <a:solidFill>
              <a:srgbClr val="B2B2B2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472" name="직사각형 15"/>
          <p:cNvSpPr>
            <a:spLocks noChangeArrowheads="1"/>
          </p:cNvSpPr>
          <p:nvPr/>
        </p:nvSpPr>
        <p:spPr bwMode="auto">
          <a:xfrm>
            <a:off x="2286000" y="3225800"/>
            <a:ext cx="58150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좌장 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안형근 교수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건국대학교 전기공학과 </a:t>
            </a:r>
            <a:b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패널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en-US" altLang="ko-KR" sz="1100" b="1">
                <a:latin typeface="맑은 고딕" pitchFamily="50" charset="-127"/>
                <a:ea typeface="맑은 고딕" pitchFamily="50" charset="-127"/>
              </a:rPr>
              <a:t>Stefan de Haan</a:t>
            </a:r>
            <a:r>
              <a:rPr kumimoji="0" lang="en-US" altLang="ko-KR" sz="1100">
                <a:latin typeface="맑은 고딕" pitchFamily="50" charset="-127"/>
                <a:ea typeface="맑은 고딕" pitchFamily="50" charset="-127"/>
              </a:rPr>
              <a:t>, Senior Analyst Photovoltaic, iSuppli Corp </a:t>
            </a:r>
          </a:p>
          <a:p>
            <a:pPr fontAlgn="ctr">
              <a:lnSpc>
                <a:spcPct val="150000"/>
              </a:lnSpc>
            </a:pP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이철용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박사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에너지경제연구원</a:t>
            </a:r>
            <a:b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신지호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상무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한화 솔라에너지 </a:t>
            </a:r>
          </a:p>
          <a:p>
            <a:pPr fontAlgn="ctr">
              <a:lnSpc>
                <a:spcPct val="150000"/>
              </a:lnSpc>
            </a:pP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kumimoji="0" lang="ko-KR" altLang="en-US" sz="11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홍길락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사업기획그룹장</a:t>
            </a:r>
            <a:r>
              <a:rPr kumimoji="0" lang="en-US" altLang="ko-KR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포스코파워  </a:t>
            </a:r>
            <a:endParaRPr kumimoji="0" lang="ko-KR" altLang="en-US" sz="11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AutoShape 83"/>
          <p:cNvSpPr>
            <a:spLocks noChangeArrowheads="1"/>
          </p:cNvSpPr>
          <p:nvPr/>
        </p:nvSpPr>
        <p:spPr bwMode="auto">
          <a:xfrm>
            <a:off x="1042988" y="4700588"/>
            <a:ext cx="7561262" cy="360362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3175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+mn-ea"/>
                <a:ea typeface="+mn-ea"/>
              </a:rPr>
              <a:t>15:10~15:20: Coffee Break </a:t>
            </a:r>
            <a:endParaRPr kumimoji="0" lang="ko-KR" altLang="en-US" sz="12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380</Words>
  <Application>Microsoft Office PowerPoint</Application>
  <PresentationFormat>On-screen Show (4:3)</PresentationFormat>
  <Paragraphs>99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디자인 서식 파일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6" baseType="lpstr">
      <vt:lpstr>굴림</vt:lpstr>
      <vt:lpstr>Arial</vt:lpstr>
      <vt:lpstr>맑은 고딕</vt:lpstr>
      <vt:lpstr>-윤고딕140</vt:lpstr>
      <vt:lpstr>-윤고딕130</vt:lpstr>
      <vt:lpstr>Impact</vt:lpstr>
      <vt:lpstr>-윤고딕110</vt:lpstr>
      <vt:lpstr>-윤고딕330</vt:lpstr>
      <vt:lpstr>Office 테마</vt:lpstr>
      <vt:lpstr>Green Revolution Leaders Forum 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Company>KOREA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녹색혁명 리더스 포럼</dc:title>
  <dc:creator>USER</dc:creator>
  <cp:lastModifiedBy>유은길</cp:lastModifiedBy>
  <cp:revision>40</cp:revision>
  <dcterms:created xsi:type="dcterms:W3CDTF">2011-10-24T05:46:08Z</dcterms:created>
  <dcterms:modified xsi:type="dcterms:W3CDTF">2011-11-04T00:38:54Z</dcterms:modified>
</cp:coreProperties>
</file>