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DF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8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2F01B-BAE8-4D4A-B15F-DFCAB407A882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56B13-2044-4CE8-8BDF-C84131178E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onbid.co.kr/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D:\한국자산관리공사\경영지원부 본사이전추진단\종전부동산\사진\남현동특장점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20272"/>
            <a:ext cx="6368143" cy="936104"/>
          </a:xfrm>
          <a:prstGeom prst="rect">
            <a:avLst/>
          </a:prstGeom>
          <a:noFill/>
        </p:spPr>
      </p:pic>
      <p:pic>
        <p:nvPicPr>
          <p:cNvPr id="1027" name="Picture 3" descr="D:\한국자산관리공사\경영지원부 본사이전추진단\종전부동산\사진\남현동2.JPG"/>
          <p:cNvPicPr>
            <a:picLocks noChangeAspect="1" noChangeArrowheads="1"/>
          </p:cNvPicPr>
          <p:nvPr/>
        </p:nvPicPr>
        <p:blipFill>
          <a:blip r:embed="rId3" cstate="print">
            <a:lum bright="29000"/>
          </a:blip>
          <a:srcRect/>
          <a:stretch>
            <a:fillRect/>
          </a:stretch>
        </p:blipFill>
        <p:spPr bwMode="auto">
          <a:xfrm>
            <a:off x="0" y="0"/>
            <a:ext cx="6858000" cy="2411760"/>
          </a:xfrm>
          <a:prstGeom prst="rect">
            <a:avLst/>
          </a:prstGeom>
          <a:noFill/>
          <a:effectLst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2355569"/>
          </a:xfrm>
        </p:spPr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입찰참가 안내</a:t>
            </a:r>
            <a:r>
              <a:rPr lang="en-US" altLang="ko-KR" sz="2400" b="1" dirty="0" smtClean="0">
                <a:solidFill>
                  <a:srgbClr val="002060"/>
                </a:solidFill>
                <a:latin typeface="HY울릉도B" pitchFamily="18" charset="-127"/>
                <a:ea typeface="HY울릉도B" pitchFamily="18" charset="-127"/>
              </a:rPr>
              <a:t/>
            </a:r>
            <a:br>
              <a:rPr lang="en-US" altLang="ko-KR" sz="2400" b="1" dirty="0" smtClean="0">
                <a:solidFill>
                  <a:srgbClr val="002060"/>
                </a:solidFill>
                <a:latin typeface="HY울릉도B" pitchFamily="18" charset="-127"/>
                <a:ea typeface="HY울릉도B" pitchFamily="18" charset="-127"/>
              </a:rPr>
            </a:br>
            <a:r>
              <a:rPr lang="en-US" altLang="ko-KR" sz="800" b="1" dirty="0" smtClean="0">
                <a:solidFill>
                  <a:srgbClr val="002060"/>
                </a:solidFill>
                <a:latin typeface="HY울릉도B" pitchFamily="18" charset="-127"/>
                <a:ea typeface="HY울릉도B" pitchFamily="18" charset="-127"/>
              </a:rPr>
              <a:t/>
            </a:r>
            <a:br>
              <a:rPr lang="en-US" altLang="ko-KR" sz="800" b="1" dirty="0" smtClean="0">
                <a:solidFill>
                  <a:srgbClr val="002060"/>
                </a:solidFill>
                <a:latin typeface="HY울릉도B" pitchFamily="18" charset="-127"/>
                <a:ea typeface="HY울릉도B" pitchFamily="18" charset="-127"/>
              </a:rPr>
            </a:br>
            <a:r>
              <a:rPr lang="ko-KR" alt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B" pitchFamily="18" charset="-127"/>
                <a:ea typeface="HY울릉도B" pitchFamily="18" charset="-127"/>
              </a:rPr>
              <a:t>한국자산관리공사 합숙소</a:t>
            </a:r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sz="2400" b="1" dirty="0" smtClean="0">
                <a:solidFill>
                  <a:schemeClr val="bg1"/>
                </a:solidFill>
              </a:rPr>
              <a:t/>
            </a:r>
            <a:br>
              <a:rPr lang="en-US" altLang="ko-KR" sz="2400" b="1" dirty="0" smtClean="0">
                <a:solidFill>
                  <a:schemeClr val="bg1"/>
                </a:solidFill>
              </a:rPr>
            </a:b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0" y="2339752"/>
            <a:ext cx="6858000" cy="2336800"/>
          </a:xfrm>
        </p:spPr>
        <p:txBody>
          <a:bodyPr>
            <a:normAutofit lnSpcReduction="10000"/>
          </a:bodyPr>
          <a:lstStyle/>
          <a:p>
            <a:pPr algn="l"/>
            <a:endParaRPr lang="en-US" altLang="ko-KR" sz="18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>
              <a:lnSpc>
                <a:spcPts val="15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          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서울시 관악구 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승방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3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가길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34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</a:t>
            </a:r>
            <a:endParaRPr lang="en-US" altLang="ko-KR" sz="17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>
              <a:lnSpc>
                <a:spcPts val="1500"/>
              </a:lnSpc>
            </a:pPr>
            <a:r>
              <a:rPr lang="en-US" altLang="ko-KR" sz="17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         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(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남현동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602-166~167)</a:t>
            </a:r>
            <a:endParaRPr lang="en-US" altLang="ko-KR" sz="17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/>
            <a:endParaRPr lang="en-US" altLang="ko-KR" sz="4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          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주거시설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(</a:t>
            </a:r>
            <a:r>
              <a:rPr lang="ko-KR" altLang="en-US" sz="1700" b="1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現 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기숙사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)</a:t>
            </a:r>
          </a:p>
          <a:p>
            <a:pPr algn="l"/>
            <a:endParaRPr lang="en-US" altLang="ko-KR" sz="14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          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지상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4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층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~ 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지하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1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층</a:t>
            </a:r>
            <a:endParaRPr lang="en-US" altLang="ko-KR" sz="17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/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         </a:t>
            </a:r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          </a:t>
            </a:r>
            <a:r>
              <a:rPr lang="en-US" altLang="ko-KR" sz="18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4,314,366,000</a:t>
            </a:r>
            <a:r>
              <a:rPr lang="ko-KR" altLang="en-US" sz="18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원</a:t>
            </a:r>
            <a:endParaRPr lang="en-US" altLang="ko-KR" sz="17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0" y="2267744"/>
            <a:ext cx="6858000" cy="144016"/>
          </a:xfrm>
          <a:prstGeom prst="rect">
            <a:avLst/>
          </a:prstGeom>
          <a:solidFill>
            <a:srgbClr val="00B0F0">
              <a:alpha val="18000"/>
            </a:srgbClr>
          </a:solidFill>
          <a:ln>
            <a:noFill/>
          </a:ln>
          <a:effectLst>
            <a:outerShdw dist="50800" dir="5400000" algn="ctr" rotWithShape="0">
              <a:srgbClr val="000000">
                <a:alpha val="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33" name="Picture 9" descr="D:\한국자산관리공사\경영지원부 본사이전추진단\종전부동산\사진\캠코CI\[국문]좌우조합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7112" y="1619672"/>
            <a:ext cx="2420888" cy="669615"/>
          </a:xfrm>
          <a:prstGeom prst="rect">
            <a:avLst/>
          </a:prstGeom>
          <a:noFill/>
        </p:spPr>
      </p:pic>
      <p:grpSp>
        <p:nvGrpSpPr>
          <p:cNvPr id="21" name="그룹 20"/>
          <p:cNvGrpSpPr/>
          <p:nvPr/>
        </p:nvGrpSpPr>
        <p:grpSpPr>
          <a:xfrm>
            <a:off x="116632" y="2627784"/>
            <a:ext cx="1008112" cy="2016224"/>
            <a:chOff x="692696" y="3131840"/>
            <a:chExt cx="882098" cy="1656184"/>
          </a:xfrm>
        </p:grpSpPr>
        <p:sp>
          <p:nvSpPr>
            <p:cNvPr id="16" name="직사각형 15"/>
            <p:cNvSpPr/>
            <p:nvPr/>
          </p:nvSpPr>
          <p:spPr>
            <a:xfrm>
              <a:off x="692696" y="3131840"/>
              <a:ext cx="882098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/>
                <a:t>위    치</a:t>
              </a:r>
              <a:endParaRPr lang="ko-KR" altLang="en-US" b="1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692696" y="3563888"/>
              <a:ext cx="882098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/>
                <a:t>용    도</a:t>
              </a:r>
              <a:endParaRPr lang="ko-KR" altLang="en-US" b="1" dirty="0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92696" y="3995936"/>
              <a:ext cx="882098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err="1" smtClean="0"/>
                <a:t>규</a:t>
              </a:r>
              <a:r>
                <a:rPr lang="ko-KR" altLang="en-US" b="1" dirty="0" smtClean="0"/>
                <a:t>    모</a:t>
              </a:r>
              <a:endParaRPr lang="ko-KR" altLang="en-US" b="1" dirty="0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692696" y="4427984"/>
              <a:ext cx="882098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ko-KR" altLang="en-US" b="1" kern="100" dirty="0" smtClean="0"/>
                <a:t>감정가격</a:t>
              </a:r>
              <a:endParaRPr lang="ko-KR" altLang="en-US" b="1" kern="100" dirty="0"/>
            </a:p>
          </p:txBody>
        </p:sp>
      </p:grpSp>
      <p:pic>
        <p:nvPicPr>
          <p:cNvPr id="1035" name="Picture 11" descr="D:\한국자산관리공사\경영지원부 본사이전추진단\종전부동산\사진\캠코CI\남현동지도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7812" y="2627784"/>
            <a:ext cx="2580188" cy="2016224"/>
          </a:xfrm>
          <a:prstGeom prst="rect">
            <a:avLst/>
          </a:prstGeom>
          <a:noFill/>
        </p:spPr>
      </p:pic>
      <p:sp>
        <p:nvSpPr>
          <p:cNvPr id="25" name="직사각형 24"/>
          <p:cNvSpPr/>
          <p:nvPr/>
        </p:nvSpPr>
        <p:spPr>
          <a:xfrm>
            <a:off x="0" y="4860032"/>
            <a:ext cx="685800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0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·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입찰일정안내</a:t>
            </a:r>
            <a:endParaRPr lang="en-US" altLang="ko-KR" sz="17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17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17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ko-KR" altLang="en-US" sz="17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116632" y="5292080"/>
          <a:ext cx="674136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244"/>
                <a:gridCol w="1522244"/>
                <a:gridCol w="1449757"/>
                <a:gridCol w="2247123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0" dirty="0" smtClean="0">
                          <a:solidFill>
                            <a:srgbClr val="00206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입찰시작</a:t>
                      </a:r>
                      <a:endParaRPr lang="ko-KR" altLang="en-US" sz="1500" b="0" dirty="0">
                        <a:solidFill>
                          <a:srgbClr val="00206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0" dirty="0" smtClean="0">
                          <a:solidFill>
                            <a:srgbClr val="00206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입찰마감</a:t>
                      </a:r>
                      <a:endParaRPr lang="ko-KR" altLang="en-US" sz="1500" b="0" dirty="0">
                        <a:solidFill>
                          <a:srgbClr val="00206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0" dirty="0" smtClean="0">
                          <a:solidFill>
                            <a:srgbClr val="00206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개찰</a:t>
                      </a:r>
                      <a:endParaRPr lang="ko-KR" altLang="en-US" sz="1500" b="0" dirty="0">
                        <a:solidFill>
                          <a:srgbClr val="00206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0" dirty="0" smtClean="0">
                          <a:solidFill>
                            <a:srgbClr val="002060"/>
                          </a:solidFill>
                          <a:latin typeface="HY울릉도M" pitchFamily="18" charset="-127"/>
                          <a:ea typeface="HY울릉도M" pitchFamily="18" charset="-127"/>
                        </a:rPr>
                        <a:t>최저입찰가</a:t>
                      </a:r>
                      <a:endParaRPr lang="ko-KR" altLang="en-US" sz="1500" b="0" dirty="0">
                        <a:solidFill>
                          <a:srgbClr val="002060"/>
                        </a:solidFill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14.7.21(</a:t>
                      </a:r>
                      <a:r>
                        <a:rPr lang="ko-KR" altLang="en-US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월</a:t>
                      </a:r>
                      <a:r>
                        <a:rPr lang="en-US" altLang="ko-KR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)</a:t>
                      </a:r>
                      <a:r>
                        <a:rPr lang="en-US" altLang="ko-KR" sz="1300" b="1" spc="-100" baseline="0" dirty="0" smtClean="0">
                          <a:latin typeface="HY울릉도M" pitchFamily="18" charset="-127"/>
                          <a:ea typeface="HY울릉도M" pitchFamily="18" charset="-127"/>
                        </a:rPr>
                        <a:t> 10:00</a:t>
                      </a:r>
                      <a:endParaRPr lang="ko-KR" altLang="en-US" sz="1300" b="1" spc="-1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14.7.22(</a:t>
                      </a:r>
                      <a:r>
                        <a:rPr lang="ko-KR" altLang="en-US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화</a:t>
                      </a:r>
                      <a:r>
                        <a:rPr lang="en-US" altLang="ko-KR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) 18:00</a:t>
                      </a:r>
                      <a:endParaRPr lang="ko-KR" altLang="en-US" sz="1300" b="1" spc="-1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14.7.23(</a:t>
                      </a:r>
                      <a:r>
                        <a:rPr lang="ko-KR" altLang="en-US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수</a:t>
                      </a:r>
                      <a:r>
                        <a:rPr lang="en-US" altLang="ko-KR" sz="1300" b="1" spc="-100" dirty="0" smtClean="0">
                          <a:latin typeface="HY울릉도M" pitchFamily="18" charset="-127"/>
                          <a:ea typeface="HY울릉도M" pitchFamily="18" charset="-127"/>
                        </a:rPr>
                        <a:t>) 10:30</a:t>
                      </a:r>
                      <a:endParaRPr lang="ko-KR" altLang="en-US" sz="1300" b="1" spc="-100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 smtClean="0">
                          <a:latin typeface="HY울릉도M" pitchFamily="18" charset="-127"/>
                          <a:ea typeface="HY울릉도M" pitchFamily="18" charset="-127"/>
                        </a:rPr>
                        <a:t>4,314,366,000</a:t>
                      </a:r>
                      <a:r>
                        <a:rPr lang="ko-KR" altLang="en-US" sz="1300" b="1" dirty="0" smtClean="0">
                          <a:latin typeface="HY울릉도M" pitchFamily="18" charset="-127"/>
                          <a:ea typeface="HY울릉도M" pitchFamily="18" charset="-127"/>
                        </a:rPr>
                        <a:t>원</a:t>
                      </a:r>
                      <a:endParaRPr lang="ko-KR" altLang="en-US" sz="1300" b="1" dirty="0">
                        <a:latin typeface="HY울릉도M" pitchFamily="18" charset="-127"/>
                        <a:ea typeface="HY울릉도M" pitchFamily="18" charset="-127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9" name="직사각형 28"/>
          <p:cNvSpPr/>
          <p:nvPr/>
        </p:nvSpPr>
        <p:spPr>
          <a:xfrm>
            <a:off x="0" y="6084168"/>
            <a:ext cx="685800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0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·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입찰 및 개찰장소 </a:t>
            </a:r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:  </a:t>
            </a:r>
            <a:r>
              <a:rPr lang="ko-KR" altLang="en-US" sz="1500" dirty="0" err="1" smtClean="0">
                <a:solidFill>
                  <a:srgbClr val="002060"/>
                </a:solidFill>
                <a:latin typeface="HY울릉도M" pitchFamily="18" charset="-127"/>
                <a:ea typeface="HY울릉도M" pitchFamily="18" charset="-127"/>
              </a:rPr>
              <a:t>온비드</a:t>
            </a:r>
            <a:r>
              <a:rPr lang="en-US" altLang="ko-KR" sz="1500" dirty="0" smtClean="0">
                <a:solidFill>
                  <a:srgbClr val="002060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1500" dirty="0" smtClean="0">
                <a:solidFill>
                  <a:srgbClr val="002060"/>
                </a:solidFill>
                <a:latin typeface="HY울릉도M" pitchFamily="18" charset="-127"/>
                <a:ea typeface="HY울릉도M" pitchFamily="18" charset="-127"/>
              </a:rPr>
              <a:t>전자자산처분시스템  </a:t>
            </a:r>
            <a:r>
              <a:rPr lang="en-US" altLang="ko-KR" sz="1500" u="sng" dirty="0" smtClean="0">
                <a:solidFill>
                  <a:srgbClr val="002060"/>
                </a:solidFill>
                <a:latin typeface="HY울릉도M" pitchFamily="18" charset="-127"/>
                <a:ea typeface="HY울릉도M" pitchFamily="18" charset="-127"/>
              </a:rPr>
              <a:t>www.onbid.co.kr</a:t>
            </a:r>
            <a:r>
              <a:rPr lang="en-US" altLang="ko-KR" sz="1500" dirty="0" smtClean="0">
                <a:solidFill>
                  <a:srgbClr val="002060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1500" dirty="0">
              <a:solidFill>
                <a:srgbClr val="00206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0" y="6732240"/>
            <a:ext cx="685800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0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r>
              <a:rPr lang="en-US" altLang="ko-KR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·</a:t>
            </a:r>
            <a:r>
              <a:rPr lang="ko-KR" altLang="en-US" sz="17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특장점</a:t>
            </a:r>
            <a:endParaRPr lang="en-US" altLang="ko-KR" sz="17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17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14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1400" dirty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en-US" altLang="ko-KR" sz="14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r>
              <a:rPr lang="en-US" altLang="ko-KR" sz="1400" dirty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2·4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호선 </a:t>
            </a:r>
            <a:r>
              <a:rPr lang="ko-KR" altLang="en-US" sz="1400" dirty="0" err="1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사당역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     수도권 광역버스   </a:t>
            </a: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4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호선 </a:t>
            </a:r>
            <a:r>
              <a:rPr lang="en-US" altLang="ko-KR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20</a:t>
            </a:r>
            <a:r>
              <a:rPr lang="ko-KR" altLang="en-US" sz="1400" dirty="0" smtClean="0">
                <a:solidFill>
                  <a:schemeClr val="tx1"/>
                </a:solidFill>
                <a:latin typeface="HY울릉도B" pitchFamily="18" charset="-127"/>
                <a:ea typeface="HY울릉도B" pitchFamily="18" charset="-127"/>
              </a:rPr>
              <a:t>분 서울역   쾌적한 도심지역</a:t>
            </a:r>
            <a:endParaRPr lang="en-US" altLang="ko-KR" sz="1400" dirty="0" smtClean="0">
              <a:solidFill>
                <a:schemeClr val="tx1"/>
              </a:solidFill>
              <a:latin typeface="HY울릉도B" pitchFamily="18" charset="-127"/>
              <a:ea typeface="HY울릉도B" pitchFamily="18" charset="-127"/>
            </a:endParaRPr>
          </a:p>
          <a:p>
            <a:endParaRPr lang="ko-KR" altLang="en-US" sz="1600" dirty="0">
              <a:solidFill>
                <a:srgbClr val="00206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0" y="8244408"/>
            <a:ext cx="6858000" cy="899592"/>
          </a:xfrm>
          <a:prstGeom prst="rect">
            <a:avLst/>
          </a:prstGeom>
          <a:solidFill>
            <a:schemeClr val="accent3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rgbClr val="002060"/>
                </a:solidFill>
              </a:rPr>
              <a:t>                     </a:t>
            </a:r>
            <a:r>
              <a:rPr lang="ko-KR" altLang="en-US" sz="1100" b="1" dirty="0" smtClean="0">
                <a:solidFill>
                  <a:srgbClr val="002060"/>
                </a:solidFill>
              </a:rPr>
              <a:t>본 물건은 부산혁신도시로 이전하는 한국자산관리공사 본사에서 국유재산법 등에 따라</a:t>
            </a:r>
            <a:endParaRPr lang="en-US" altLang="ko-KR" sz="1100" b="1" dirty="0" smtClean="0">
              <a:solidFill>
                <a:srgbClr val="002060"/>
              </a:solidFill>
            </a:endParaRPr>
          </a:p>
          <a:p>
            <a:r>
              <a:rPr lang="en-US" altLang="ko-KR" sz="1100" b="1" dirty="0">
                <a:solidFill>
                  <a:srgbClr val="002060"/>
                </a:solidFill>
              </a:rPr>
              <a:t> </a:t>
            </a:r>
            <a:r>
              <a:rPr lang="en-US" altLang="ko-KR" sz="1100" b="1" dirty="0" smtClean="0">
                <a:solidFill>
                  <a:srgbClr val="002060"/>
                </a:solidFill>
              </a:rPr>
              <a:t>                     </a:t>
            </a:r>
            <a:r>
              <a:rPr lang="ko-KR" altLang="en-US" sz="1100" b="1" dirty="0" smtClean="0">
                <a:solidFill>
                  <a:srgbClr val="002060"/>
                </a:solidFill>
              </a:rPr>
              <a:t> 매각절차를 진행하고</a:t>
            </a:r>
            <a:r>
              <a:rPr lang="en-US" altLang="ko-KR" sz="1100" b="1" dirty="0" smtClean="0">
                <a:solidFill>
                  <a:srgbClr val="002060"/>
                </a:solidFill>
              </a:rPr>
              <a:t>,  </a:t>
            </a:r>
            <a:r>
              <a:rPr lang="ko-KR" altLang="en-US" sz="1100" b="1" dirty="0" smtClean="0">
                <a:solidFill>
                  <a:srgbClr val="002060"/>
                </a:solidFill>
              </a:rPr>
              <a:t>온라인입찰시스템</a:t>
            </a:r>
            <a:r>
              <a:rPr lang="en-US" altLang="ko-KR" sz="1100" b="1" dirty="0" smtClean="0">
                <a:solidFill>
                  <a:srgbClr val="002060"/>
                </a:solidFill>
              </a:rPr>
              <a:t>  </a:t>
            </a:r>
            <a:r>
              <a:rPr lang="ko-KR" altLang="en-US" sz="1100" b="1" dirty="0" err="1" smtClean="0">
                <a:solidFill>
                  <a:srgbClr val="002060"/>
                </a:solidFill>
              </a:rPr>
              <a:t>온비드</a:t>
            </a:r>
            <a:r>
              <a:rPr lang="en-US" altLang="ko-KR" sz="1100" b="1" dirty="0" smtClean="0">
                <a:solidFill>
                  <a:srgbClr val="002060"/>
                </a:solidFill>
              </a:rPr>
              <a:t>(</a:t>
            </a:r>
            <a:r>
              <a:rPr lang="en-US" altLang="ko-KR" sz="1100" b="1" dirty="0" smtClean="0">
                <a:solidFill>
                  <a:srgbClr val="002060"/>
                </a:solidFill>
                <a:hlinkClick r:id="rId6"/>
              </a:rPr>
              <a:t>www.onbid.co.kr</a:t>
            </a:r>
            <a:r>
              <a:rPr lang="en-US" altLang="ko-KR" sz="1100" b="1" dirty="0" smtClean="0">
                <a:solidFill>
                  <a:srgbClr val="002060"/>
                </a:solidFill>
              </a:rPr>
              <a:t>)</a:t>
            </a:r>
            <a:r>
              <a:rPr lang="ko-KR" altLang="en-US" sz="1100" b="1" dirty="0">
                <a:solidFill>
                  <a:srgbClr val="002060"/>
                </a:solidFill>
              </a:rPr>
              <a:t>를</a:t>
            </a:r>
            <a:r>
              <a:rPr lang="ko-KR" altLang="en-US" sz="1100" b="1" dirty="0" smtClean="0">
                <a:solidFill>
                  <a:srgbClr val="002060"/>
                </a:solidFill>
              </a:rPr>
              <a:t> 통해</a:t>
            </a:r>
            <a:r>
              <a:rPr lang="en-US" altLang="ko-KR" sz="1100" b="1" dirty="0">
                <a:solidFill>
                  <a:srgbClr val="002060"/>
                </a:solidFill>
              </a:rPr>
              <a:t> </a:t>
            </a:r>
            <a:r>
              <a:rPr lang="ko-KR" altLang="en-US" sz="1100" b="1" dirty="0" smtClean="0">
                <a:solidFill>
                  <a:srgbClr val="002060"/>
                </a:solidFill>
              </a:rPr>
              <a:t>매각합니다</a:t>
            </a:r>
            <a:r>
              <a:rPr lang="en-US" altLang="ko-KR" sz="11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altLang="ko-KR" sz="500" dirty="0">
                <a:solidFill>
                  <a:srgbClr val="002060"/>
                </a:solidFill>
              </a:rPr>
              <a:t> </a:t>
            </a:r>
            <a:r>
              <a:rPr lang="en-US" altLang="ko-KR" sz="500" dirty="0" smtClean="0">
                <a:solidFill>
                  <a:srgbClr val="002060"/>
                </a:solidFill>
              </a:rPr>
              <a:t>                    </a:t>
            </a:r>
          </a:p>
          <a:p>
            <a:r>
              <a:rPr lang="en-US" altLang="ko-KR" sz="1200" dirty="0">
                <a:solidFill>
                  <a:srgbClr val="002060"/>
                </a:solidFill>
              </a:rPr>
              <a:t> </a:t>
            </a:r>
            <a:r>
              <a:rPr lang="en-US" altLang="ko-KR" sz="1200" dirty="0" smtClean="0">
                <a:solidFill>
                  <a:srgbClr val="002060"/>
                </a:solidFill>
              </a:rPr>
              <a:t>                   </a:t>
            </a:r>
            <a:r>
              <a:rPr lang="en-US" altLang="ko-KR" sz="1250" b="1" dirty="0" smtClean="0">
                <a:solidFill>
                  <a:srgbClr val="002060"/>
                </a:solidFill>
              </a:rPr>
              <a:t>☎ </a:t>
            </a:r>
            <a:r>
              <a:rPr lang="ko-KR" altLang="en-US" sz="1250" b="1" dirty="0" smtClean="0">
                <a:solidFill>
                  <a:srgbClr val="002060"/>
                </a:solidFill>
              </a:rPr>
              <a:t>물건문의 </a:t>
            </a:r>
            <a:r>
              <a:rPr lang="en-US" altLang="ko-KR" sz="1250" b="1" dirty="0" smtClean="0">
                <a:solidFill>
                  <a:srgbClr val="002060"/>
                </a:solidFill>
              </a:rPr>
              <a:t>: </a:t>
            </a:r>
            <a:r>
              <a:rPr lang="ko-KR" altLang="en-US" sz="1250" b="1" dirty="0" err="1" smtClean="0">
                <a:solidFill>
                  <a:srgbClr val="002060"/>
                </a:solidFill>
              </a:rPr>
              <a:t>캠코</a:t>
            </a:r>
            <a:r>
              <a:rPr lang="ko-KR" altLang="en-US" sz="1250" b="1" dirty="0" smtClean="0">
                <a:solidFill>
                  <a:srgbClr val="002060"/>
                </a:solidFill>
              </a:rPr>
              <a:t> </a:t>
            </a:r>
            <a:r>
              <a:rPr lang="ko-KR" altLang="en-US" sz="1250" b="1" dirty="0" err="1" smtClean="0">
                <a:solidFill>
                  <a:srgbClr val="002060"/>
                </a:solidFill>
              </a:rPr>
              <a:t>본사이전추진단</a:t>
            </a:r>
            <a:r>
              <a:rPr lang="ko-KR" altLang="en-US" sz="1250" b="1" dirty="0" smtClean="0">
                <a:solidFill>
                  <a:srgbClr val="002060"/>
                </a:solidFill>
              </a:rPr>
              <a:t> </a:t>
            </a:r>
            <a:r>
              <a:rPr lang="en-US" altLang="ko-KR" sz="1250" b="1" dirty="0" smtClean="0">
                <a:solidFill>
                  <a:srgbClr val="002060"/>
                </a:solidFill>
              </a:rPr>
              <a:t>02-2103-7321   ☎ </a:t>
            </a:r>
            <a:r>
              <a:rPr lang="ko-KR" altLang="en-US" sz="1250" b="1" dirty="0" smtClean="0">
                <a:solidFill>
                  <a:srgbClr val="002060"/>
                </a:solidFill>
              </a:rPr>
              <a:t>입찰문의 </a:t>
            </a:r>
            <a:r>
              <a:rPr lang="en-US" altLang="ko-KR" sz="1250" b="1" dirty="0" smtClean="0">
                <a:solidFill>
                  <a:srgbClr val="002060"/>
                </a:solidFill>
              </a:rPr>
              <a:t>: 1588-5321</a:t>
            </a:r>
            <a:r>
              <a:rPr lang="ko-KR" altLang="en-US" sz="1250" b="1" dirty="0" smtClean="0">
                <a:solidFill>
                  <a:srgbClr val="002060"/>
                </a:solidFill>
              </a:rPr>
              <a:t> </a:t>
            </a:r>
            <a:endParaRPr lang="en-US" altLang="ko-KR" sz="1250" b="1" dirty="0" smtClean="0">
              <a:solidFill>
                <a:srgbClr val="002060"/>
              </a:solidFill>
            </a:endParaRPr>
          </a:p>
        </p:txBody>
      </p:sp>
      <p:pic>
        <p:nvPicPr>
          <p:cNvPr id="1037" name="Picture 13" descr="D:\한국자산관리공사\경영지원부 본사이전추진단\종전부동산\사진\캠코CI\[심볼]국문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99392" y="8316416"/>
            <a:ext cx="1440160" cy="737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122</Words>
  <Application>Microsoft Office PowerPoint</Application>
  <PresentationFormat>화면 슬라이드 쇼(4:3)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입찰참가 안내  한국자산관리공사 합숙소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KAMCO</dc:creator>
  <cp:lastModifiedBy>KAMCO</cp:lastModifiedBy>
  <cp:revision>46</cp:revision>
  <dcterms:created xsi:type="dcterms:W3CDTF">2014-06-18T05:42:11Z</dcterms:created>
  <dcterms:modified xsi:type="dcterms:W3CDTF">2014-06-19T00:38:12Z</dcterms:modified>
</cp:coreProperties>
</file>