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7" r:id="rId3"/>
    <p:sldId id="449" r:id="rId4"/>
    <p:sldId id="450" r:id="rId5"/>
    <p:sldId id="451" r:id="rId6"/>
    <p:sldId id="452" r:id="rId7"/>
    <p:sldId id="421" r:id="rId8"/>
    <p:sldId id="411" r:id="rId9"/>
    <p:sldId id="422" r:id="rId10"/>
    <p:sldId id="423" r:id="rId11"/>
    <p:sldId id="426" r:id="rId12"/>
    <p:sldId id="425" r:id="rId13"/>
    <p:sldId id="427" r:id="rId14"/>
    <p:sldId id="428" r:id="rId15"/>
    <p:sldId id="412" r:id="rId16"/>
    <p:sldId id="417" r:id="rId17"/>
    <p:sldId id="418" r:id="rId18"/>
    <p:sldId id="308" r:id="rId19"/>
    <p:sldId id="354" r:id="rId20"/>
    <p:sldId id="355" r:id="rId21"/>
    <p:sldId id="371" r:id="rId22"/>
    <p:sldId id="377" r:id="rId23"/>
    <p:sldId id="429" r:id="rId24"/>
    <p:sldId id="365" r:id="rId25"/>
    <p:sldId id="366" r:id="rId26"/>
    <p:sldId id="430" r:id="rId27"/>
    <p:sldId id="361" r:id="rId28"/>
    <p:sldId id="431" r:id="rId29"/>
    <p:sldId id="432" r:id="rId30"/>
    <p:sldId id="439" r:id="rId31"/>
    <p:sldId id="440" r:id="rId32"/>
    <p:sldId id="459" r:id="rId33"/>
    <p:sldId id="442" r:id="rId34"/>
    <p:sldId id="445" r:id="rId35"/>
    <p:sldId id="444" r:id="rId36"/>
    <p:sldId id="446" r:id="rId37"/>
    <p:sldId id="396" r:id="rId38"/>
    <p:sldId id="405" r:id="rId39"/>
    <p:sldId id="406" r:id="rId40"/>
    <p:sldId id="447" r:id="rId41"/>
    <p:sldId id="400" r:id="rId42"/>
    <p:sldId id="401" r:id="rId43"/>
    <p:sldId id="402" r:id="rId44"/>
    <p:sldId id="404" r:id="rId45"/>
    <p:sldId id="448" r:id="rId46"/>
    <p:sldId id="453" r:id="rId47"/>
    <p:sldId id="433" r:id="rId48"/>
    <p:sldId id="454" r:id="rId49"/>
    <p:sldId id="455" r:id="rId50"/>
    <p:sldId id="456" r:id="rId51"/>
    <p:sldId id="457" r:id="rId52"/>
    <p:sldId id="458" r:id="rId53"/>
    <p:sldId id="390" r:id="rId54"/>
    <p:sldId id="283" r:id="rId55"/>
    <p:sldId id="346" r:id="rId56"/>
    <p:sldId id="286" r:id="rId57"/>
    <p:sldId id="287" r:id="rId58"/>
    <p:sldId id="288" r:id="rId59"/>
    <p:sldId id="259" r:id="rId60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99FF66"/>
    <a:srgbClr val="FF9900"/>
    <a:srgbClr val="FF3300"/>
    <a:srgbClr val="FF66CC"/>
    <a:srgbClr val="666699"/>
    <a:srgbClr val="006666"/>
    <a:srgbClr val="CC3300"/>
    <a:srgbClr val="FFFF00"/>
    <a:srgbClr val="05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1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15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200">
                <a:effectLst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>
                <a:effectLst/>
              </a:defRPr>
            </a:lvl1pPr>
          </a:lstStyle>
          <a:p>
            <a:pPr>
              <a:defRPr/>
            </a:pPr>
            <a:fld id="{3E83E066-9924-4F93-BB85-60E4FC1E96AE}" type="datetimeFigureOut">
              <a:rPr lang="ko-KR" altLang="en-US"/>
              <a:pPr>
                <a:defRPr/>
              </a:pPr>
              <a:t>2013-02-22</a:t>
            </a:fld>
            <a:endParaRPr lang="en-US" altLang="ko-KR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200">
                <a:effectLst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>
                <a:effectLst/>
              </a:defRPr>
            </a:lvl1pPr>
          </a:lstStyle>
          <a:p>
            <a:pPr>
              <a:defRPr/>
            </a:pPr>
            <a:fld id="{FC88CDEE-A877-4E1B-9E79-54D68384AE7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4688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2A93C42B-816C-48E3-9A11-5BD2E0ACF04F}" type="datetimeFigureOut">
              <a:rPr lang="ko-KR" altLang="en-US"/>
              <a:pPr>
                <a:defRPr/>
              </a:pPr>
              <a:t>2013-02-22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B66B180D-8AEB-4EE5-BE54-969EAA643D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308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08_mai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06"/>
          <p:cNvPicPr>
            <a:picLocks noChangeAspect="1" noChangeArrowheads="1"/>
          </p:cNvPicPr>
          <p:nvPr userDrawn="1"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6350000"/>
            <a:ext cx="17954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586547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878303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2088" y="0"/>
            <a:ext cx="2144712" cy="612616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0"/>
            <a:ext cx="6281738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740589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798330383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325317867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253940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573052936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58076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070235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458622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953281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96532572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80297690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72009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ransition>
    <p:zoom/>
  </p:transition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>
          <a:solidFill>
            <a:srgbClr val="003366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916238" y="4565650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ko-KR" sz="2800" b="1" dirty="0">
                <a:solidFill>
                  <a:srgbClr val="222268"/>
                </a:solidFill>
                <a:latin typeface="HY견고딕" pitchFamily="18" charset="-127"/>
                <a:ea typeface="HY견고딕" pitchFamily="18" charset="-127"/>
              </a:rPr>
              <a:t>2013. 2</a:t>
            </a:r>
            <a:r>
              <a:rPr lang="en-US" altLang="ko-KR" sz="2800" b="1" dirty="0" smtClean="0">
                <a:solidFill>
                  <a:srgbClr val="222268"/>
                </a:solidFill>
                <a:latin typeface="HY견고딕" pitchFamily="18" charset="-127"/>
                <a:ea typeface="HY견고딕" pitchFamily="18" charset="-127"/>
              </a:rPr>
              <a:t>.</a:t>
            </a:r>
            <a:endParaRPr lang="en-US" altLang="ko-KR" sz="2800" b="1" dirty="0">
              <a:solidFill>
                <a:srgbClr val="222268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187450" y="2003425"/>
            <a:ext cx="70580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ko-KR" altLang="en-US" sz="30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30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건설업</a:t>
            </a:r>
            <a:endParaRPr lang="ko-KR" altLang="en-US" sz="36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>
              <a:spcBef>
                <a:spcPct val="5000"/>
              </a:spcBef>
              <a:defRPr/>
            </a:pPr>
            <a:r>
              <a:rPr lang="ko-KR" altLang="en-US" sz="4000" b="1" spc="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</a:t>
            </a:r>
            <a:r>
              <a:rPr lang="en-US" altLang="ko-KR" sz="4000" b="1" spc="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4000" b="1" spc="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 실무</a:t>
            </a:r>
            <a:endParaRPr lang="ko-KR" altLang="en-US" sz="4000" b="1" spc="1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7236296" y="3203754"/>
            <a:ext cx="1584176" cy="180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하자보수공사</a:t>
            </a:r>
            <a:endParaRPr lang="ko-KR" altLang="en-US" sz="2400" dirty="0" smtClean="0"/>
          </a:p>
        </p:txBody>
      </p:sp>
      <p:pic>
        <p:nvPicPr>
          <p:cNvPr id="14339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427038" y="1787624"/>
            <a:ext cx="8640762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산정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본공사의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확정보험료가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실임금에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의해 산정된 경우에만 보험료를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산정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 </a:t>
            </a:r>
            <a:r>
              <a:rPr lang="ko-KR" altLang="en-US" sz="2000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000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</a:t>
            </a:r>
            <a:r>
              <a:rPr lang="en-US" altLang="ko-KR" sz="2000" spc="-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spc="-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별도 도급계약서상 </a:t>
            </a:r>
            <a:r>
              <a:rPr lang="ko-KR" altLang="en-US" sz="2000" spc="-1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r>
              <a:rPr lang="en-US" altLang="ko-KR" sz="2000" spc="-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spc="-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보험가입자인 경우에는 </a:t>
            </a:r>
            <a:r>
              <a:rPr lang="ko-KR" altLang="en-US" sz="2000" spc="-1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본공사와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하자보수공사의 보험가입자가 다르므로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자에 대하여 보험료 징수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2438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하수급인 사업주 승인 </a:t>
            </a:r>
            <a:endParaRPr lang="ko-KR" altLang="en-US" sz="2400" smtClean="0"/>
          </a:p>
        </p:txBody>
      </p:sp>
      <p:pic>
        <p:nvPicPr>
          <p:cNvPr id="1331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394187"/>
            <a:ext cx="8640762" cy="4555093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승인의 의의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수차의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도급공사의 경우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원수급인이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보험가입자이나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원수급인과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하수급인간의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보험료 납부 인수에 관한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서면계약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을 체결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하고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공단에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승인신청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을 하여 승인을 받은 경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우에는 그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하수급인을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고용</a:t>
            </a:r>
            <a:r>
              <a:rPr lang="en-US" altLang="ko-KR" sz="2000" dirty="0" smtClean="0"/>
              <a:t>·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산재보험의 적용을 받는 사업주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로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봄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따라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서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 경우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하수급인에게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보험료 신고</a:t>
            </a:r>
            <a:r>
              <a:rPr lang="en-US" altLang="ko-KR" sz="2000" dirty="0" smtClean="0">
                <a:solidFill>
                  <a:srgbClr val="FF0000"/>
                </a:solidFill>
              </a:rPr>
              <a:t>·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납부의무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있음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타원 3"/>
          <p:cNvSpPr/>
          <p:nvPr/>
        </p:nvSpPr>
        <p:spPr bwMode="auto">
          <a:xfrm>
            <a:off x="5508104" y="4853865"/>
            <a:ext cx="1728192" cy="519351"/>
          </a:xfrm>
          <a:prstGeom prst="ellipse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하수급인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1475656" y="4853865"/>
            <a:ext cx="1728192" cy="519351"/>
          </a:xfrm>
          <a:prstGeom prst="ellipse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원수급인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5" name="오른쪽 화살표 4"/>
          <p:cNvSpPr/>
          <p:nvPr/>
        </p:nvSpPr>
        <p:spPr bwMode="auto">
          <a:xfrm>
            <a:off x="3635896" y="4521354"/>
            <a:ext cx="1512168" cy="1283910"/>
          </a:xfrm>
          <a:prstGeom prst="rightArrow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보험료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    </a:t>
            </a: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납부의무</a:t>
            </a:r>
          </a:p>
        </p:txBody>
      </p:sp>
    </p:spTree>
    <p:extLst>
      <p:ext uri="{BB962C8B-B14F-4D97-AF65-F5344CB8AC3E}">
        <p14:creationId xmlns:p14="http://schemas.microsoft.com/office/powerpoint/2010/main" val="38358272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하수급인 사업주 승인 </a:t>
            </a:r>
            <a:endParaRPr lang="ko-KR" altLang="en-US" sz="2400" smtClean="0"/>
          </a:p>
        </p:txBody>
      </p:sp>
      <p:pic>
        <p:nvPicPr>
          <p:cNvPr id="1331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335654"/>
            <a:ext cx="8640762" cy="224676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승인 요건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수차의 도급사업이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건설업이고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하수급인이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 등록업자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주택건설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전기공사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정보통신공사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소방시설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문화재수리업자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이며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원수급인과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하수급인간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보험료 납부의 인수에 관한 서면계약 체결</a:t>
            </a: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4085848"/>
            <a:ext cx="8640762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승인 신청 절차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신청권자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신청절차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하도급공사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착공일부터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이내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제출 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신청기관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 소재지 관할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근로복지공단 지사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86488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하수급인 사업주 승인 </a:t>
            </a:r>
            <a:endParaRPr lang="ko-KR" altLang="en-US" sz="2400" smtClean="0"/>
          </a:p>
        </p:txBody>
      </p:sp>
      <p:pic>
        <p:nvPicPr>
          <p:cNvPr id="1331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1340768"/>
            <a:ext cx="8640762" cy="270843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불승인 요건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하도급공사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착공 후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일부터 승인신청 전까지 업무상 재해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발생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한 경우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하도급공사 착공 후 승인신청 전까지 업무상 재해가 발생한 경우로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서 해당 재해와 관련하여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원수급인으로부터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미가입재해에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따른 보험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급여액을 징수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해야 하는 경우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89727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하수급인 사업주 승인 </a:t>
            </a:r>
            <a:endParaRPr lang="ko-KR" altLang="en-US" sz="2400" smtClean="0"/>
          </a:p>
        </p:txBody>
      </p:sp>
      <p:pic>
        <p:nvPicPr>
          <p:cNvPr id="1331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1351796"/>
            <a:ext cx="8640762" cy="4093428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고용보험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승인신청과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내역 신고의 차이점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5637213" y="4388395"/>
            <a:ext cx="2592387" cy="9128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고용노동부</a:t>
            </a:r>
            <a:endParaRPr lang="ko-KR" altLang="en-US" sz="2200" b="1" dirty="0">
              <a:effectLst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>
                <a:effectLst/>
              </a:rPr>
              <a:t>고용센터</a:t>
            </a:r>
          </a:p>
        </p:txBody>
      </p:sp>
      <p:sp>
        <p:nvSpPr>
          <p:cNvPr id="29" name="AutoShape 17"/>
          <p:cNvSpPr>
            <a:spLocks noChangeArrowheads="1"/>
          </p:cNvSpPr>
          <p:nvPr/>
        </p:nvSpPr>
        <p:spPr bwMode="auto">
          <a:xfrm>
            <a:off x="3225800" y="4388395"/>
            <a:ext cx="2413000" cy="9128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근로복지공단</a:t>
            </a:r>
            <a:endParaRPr lang="ko-KR" altLang="en-US" sz="2200" b="1" dirty="0">
              <a:effectLst/>
            </a:endParaRPr>
          </a:p>
        </p:txBody>
      </p:sp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812800" y="4388395"/>
            <a:ext cx="2413000" cy="9128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신고</a:t>
            </a:r>
            <a:r>
              <a:rPr lang="en-US" altLang="ko-KR" sz="2200" b="1" dirty="0" smtClean="0"/>
              <a:t>(</a:t>
            </a:r>
            <a:r>
              <a:rPr lang="ko-KR" altLang="en-US" sz="2200" b="1" dirty="0" smtClean="0"/>
              <a:t>신청</a:t>
            </a:r>
            <a:r>
              <a:rPr lang="en-US" altLang="ko-KR" sz="2200" b="1" dirty="0" smtClean="0"/>
              <a:t>)</a:t>
            </a:r>
            <a:r>
              <a:rPr lang="ko-KR" altLang="en-US" sz="2200" b="1" dirty="0" smtClean="0">
                <a:effectLst/>
              </a:rPr>
              <a:t>기관</a:t>
            </a:r>
            <a:endParaRPr lang="ko-KR" altLang="en-US" sz="2200" b="1" dirty="0">
              <a:effectLst/>
            </a:endParaRPr>
          </a:p>
        </p:txBody>
      </p:sp>
      <p:sp>
        <p:nvSpPr>
          <p:cNvPr id="31" name="AutoShape 19"/>
          <p:cNvSpPr>
            <a:spLocks noChangeArrowheads="1"/>
          </p:cNvSpPr>
          <p:nvPr/>
        </p:nvSpPr>
        <p:spPr bwMode="auto">
          <a:xfrm>
            <a:off x="5637213" y="3540175"/>
            <a:ext cx="2592387" cy="896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effectLst/>
              </a:rPr>
              <a:t>하수급인</a:t>
            </a:r>
            <a:endParaRPr lang="ko-KR" altLang="en-US" sz="2200" b="1" dirty="0">
              <a:effectLst/>
            </a:endParaRPr>
          </a:p>
        </p:txBody>
      </p:sp>
      <p:sp>
        <p:nvSpPr>
          <p:cNvPr id="32" name="AutoShape 20"/>
          <p:cNvSpPr>
            <a:spLocks noChangeArrowheads="1"/>
          </p:cNvSpPr>
          <p:nvPr/>
        </p:nvSpPr>
        <p:spPr bwMode="auto">
          <a:xfrm>
            <a:off x="3225800" y="3540175"/>
            <a:ext cx="2413000" cy="896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effectLst/>
              </a:rPr>
              <a:t>하수급인</a:t>
            </a:r>
            <a:endParaRPr lang="ko-KR" altLang="en-US" sz="2200" b="1" dirty="0">
              <a:effectLst/>
            </a:endParaRPr>
          </a:p>
        </p:txBody>
      </p:sp>
      <p:sp>
        <p:nvSpPr>
          <p:cNvPr id="33" name="AutoShape 21"/>
          <p:cNvSpPr>
            <a:spLocks noChangeArrowheads="1"/>
          </p:cNvSpPr>
          <p:nvPr/>
        </p:nvSpPr>
        <p:spPr bwMode="auto">
          <a:xfrm>
            <a:off x="812800" y="3540175"/>
            <a:ext cx="2413000" cy="896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근로내용확인</a:t>
            </a:r>
            <a:endParaRPr lang="ko-KR" altLang="en-US" sz="2200" b="1" dirty="0">
              <a:effectLst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신고서 제출 </a:t>
            </a:r>
            <a:endParaRPr lang="ko-KR" altLang="en-US" sz="2200" b="1" dirty="0">
              <a:effectLst/>
            </a:endParaRPr>
          </a:p>
        </p:txBody>
      </p:sp>
      <p:sp>
        <p:nvSpPr>
          <p:cNvPr id="34" name="AutoShape 22"/>
          <p:cNvSpPr>
            <a:spLocks noChangeArrowheads="1"/>
          </p:cNvSpPr>
          <p:nvPr/>
        </p:nvSpPr>
        <p:spPr bwMode="auto">
          <a:xfrm>
            <a:off x="5637213" y="2741166"/>
            <a:ext cx="2592387" cy="8318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100000"/>
              </a:lnSpc>
              <a:spcBef>
                <a:spcPct val="20000"/>
              </a:spcBef>
            </a:pPr>
            <a:endParaRPr lang="en-US" altLang="ko-KR" sz="2200" b="1" dirty="0">
              <a:effectLst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effectLst/>
              </a:rPr>
              <a:t>원수급인</a:t>
            </a:r>
            <a:endParaRPr lang="en-US" altLang="ko-KR" sz="2200" b="1" dirty="0" smtClean="0">
              <a:effectLst/>
            </a:endParaRPr>
          </a:p>
          <a:p>
            <a:pPr>
              <a:lnSpc>
                <a:spcPct val="100000"/>
              </a:lnSpc>
              <a:spcBef>
                <a:spcPct val="20000"/>
              </a:spcBef>
            </a:pPr>
            <a:endParaRPr lang="en-US" altLang="ko-KR" sz="2200" b="1" dirty="0">
              <a:effectLst/>
            </a:endParaRPr>
          </a:p>
        </p:txBody>
      </p:sp>
      <p:sp>
        <p:nvSpPr>
          <p:cNvPr id="35" name="AutoShape 23"/>
          <p:cNvSpPr>
            <a:spLocks noChangeArrowheads="1"/>
          </p:cNvSpPr>
          <p:nvPr/>
        </p:nvSpPr>
        <p:spPr bwMode="auto">
          <a:xfrm>
            <a:off x="3225800" y="2741166"/>
            <a:ext cx="2413000" cy="8318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10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solidFill>
                  <a:srgbClr val="FF0000"/>
                </a:solidFill>
                <a:effectLst/>
              </a:rPr>
              <a:t>하수급인</a:t>
            </a:r>
            <a:endParaRPr lang="en-US" altLang="ko-KR" sz="2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6" name="AutoShape 24"/>
          <p:cNvSpPr>
            <a:spLocks noChangeArrowheads="1"/>
          </p:cNvSpPr>
          <p:nvPr/>
        </p:nvSpPr>
        <p:spPr bwMode="auto">
          <a:xfrm>
            <a:off x="812800" y="2741166"/>
            <a:ext cx="2413000" cy="8318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100000"/>
              </a:lnSpc>
              <a:spcBef>
                <a:spcPct val="20000"/>
              </a:spcBef>
            </a:pPr>
            <a:r>
              <a:rPr lang="ko-KR" altLang="en-US" sz="2200" b="1" dirty="0">
                <a:solidFill>
                  <a:srgbClr val="FF0000"/>
                </a:solidFill>
                <a:effectLst/>
              </a:rPr>
              <a:t>보험료 납부의무 </a:t>
            </a:r>
          </a:p>
        </p:txBody>
      </p:sp>
      <p:sp>
        <p:nvSpPr>
          <p:cNvPr id="37" name="AutoShape 25"/>
          <p:cNvSpPr>
            <a:spLocks noChangeArrowheads="1"/>
          </p:cNvSpPr>
          <p:nvPr/>
        </p:nvSpPr>
        <p:spPr bwMode="auto">
          <a:xfrm>
            <a:off x="5637213" y="2018928"/>
            <a:ext cx="2592387" cy="7620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effectLst/>
              </a:rPr>
              <a:t>하수급인</a:t>
            </a:r>
            <a:r>
              <a:rPr lang="ko-KR" altLang="en-US" sz="2200" b="1" dirty="0" smtClean="0">
                <a:effectLst/>
              </a:rPr>
              <a:t> </a:t>
            </a:r>
            <a:endParaRPr lang="en-US" altLang="ko-KR" sz="2200" b="1" dirty="0" smtClean="0">
              <a:effectLst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내역신고</a:t>
            </a:r>
            <a:endParaRPr lang="ko-KR" altLang="en-US" sz="2200" b="1" dirty="0">
              <a:effectLst/>
            </a:endParaRPr>
          </a:p>
        </p:txBody>
      </p:sp>
      <p:sp>
        <p:nvSpPr>
          <p:cNvPr id="38" name="AutoShape 26"/>
          <p:cNvSpPr>
            <a:spLocks noChangeArrowheads="1"/>
          </p:cNvSpPr>
          <p:nvPr/>
        </p:nvSpPr>
        <p:spPr bwMode="auto">
          <a:xfrm>
            <a:off x="3225800" y="2018928"/>
            <a:ext cx="2413000" cy="7620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err="1">
                <a:effectLst/>
              </a:rPr>
              <a:t>하수급인사업주</a:t>
            </a:r>
            <a:endParaRPr lang="ko-KR" altLang="en-US" sz="2200" b="1" dirty="0">
              <a:effectLst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 smtClean="0">
                <a:effectLst/>
              </a:rPr>
              <a:t>승인신청</a:t>
            </a:r>
            <a:endParaRPr lang="ko-KR" altLang="en-US" sz="2200" b="1" dirty="0">
              <a:effectLst/>
            </a:endParaRPr>
          </a:p>
        </p:txBody>
      </p:sp>
      <p:sp>
        <p:nvSpPr>
          <p:cNvPr id="39" name="AutoShape 27"/>
          <p:cNvSpPr>
            <a:spLocks noChangeArrowheads="1"/>
          </p:cNvSpPr>
          <p:nvPr/>
        </p:nvSpPr>
        <p:spPr bwMode="auto">
          <a:xfrm>
            <a:off x="827088" y="2018928"/>
            <a:ext cx="2413000" cy="7620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 anchorCtr="1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ko-KR" altLang="en-US" sz="2200" b="1" dirty="0">
                <a:effectLst/>
              </a:rPr>
              <a:t>구    분</a:t>
            </a:r>
          </a:p>
        </p:txBody>
      </p:sp>
      <p:sp>
        <p:nvSpPr>
          <p:cNvPr id="40" name="Line 28"/>
          <p:cNvSpPr>
            <a:spLocks noChangeShapeType="1"/>
          </p:cNvSpPr>
          <p:nvPr/>
        </p:nvSpPr>
        <p:spPr bwMode="auto">
          <a:xfrm>
            <a:off x="827088" y="2492375"/>
            <a:ext cx="2413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1" name="Line 29"/>
          <p:cNvSpPr>
            <a:spLocks noChangeShapeType="1"/>
          </p:cNvSpPr>
          <p:nvPr/>
        </p:nvSpPr>
        <p:spPr bwMode="auto">
          <a:xfrm>
            <a:off x="812800" y="5756275"/>
            <a:ext cx="2413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2" name="Line 30"/>
          <p:cNvSpPr>
            <a:spLocks noChangeShapeType="1"/>
          </p:cNvSpPr>
          <p:nvPr/>
        </p:nvSpPr>
        <p:spPr bwMode="auto">
          <a:xfrm>
            <a:off x="3225800" y="2479675"/>
            <a:ext cx="2413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3" name="Line 31"/>
          <p:cNvSpPr>
            <a:spLocks noChangeShapeType="1"/>
          </p:cNvSpPr>
          <p:nvPr/>
        </p:nvSpPr>
        <p:spPr bwMode="auto">
          <a:xfrm>
            <a:off x="5637213" y="2466975"/>
            <a:ext cx="25923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4" name="Line 32"/>
          <p:cNvSpPr>
            <a:spLocks noChangeShapeType="1"/>
          </p:cNvSpPr>
          <p:nvPr/>
        </p:nvSpPr>
        <p:spPr bwMode="auto">
          <a:xfrm>
            <a:off x="8050213" y="3259138"/>
            <a:ext cx="1587" cy="83185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5" name="Line 33"/>
          <p:cNvSpPr>
            <a:spLocks noChangeShapeType="1"/>
          </p:cNvSpPr>
          <p:nvPr/>
        </p:nvSpPr>
        <p:spPr bwMode="auto">
          <a:xfrm>
            <a:off x="812800" y="4103688"/>
            <a:ext cx="1588" cy="896937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6" name="Line 34"/>
          <p:cNvSpPr>
            <a:spLocks noChangeShapeType="1"/>
          </p:cNvSpPr>
          <p:nvPr/>
        </p:nvSpPr>
        <p:spPr bwMode="auto">
          <a:xfrm>
            <a:off x="8050213" y="4090988"/>
            <a:ext cx="1587" cy="896937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7" name="Line 35"/>
          <p:cNvSpPr>
            <a:spLocks noChangeShapeType="1"/>
          </p:cNvSpPr>
          <p:nvPr/>
        </p:nvSpPr>
        <p:spPr bwMode="auto">
          <a:xfrm>
            <a:off x="812800" y="4994275"/>
            <a:ext cx="1588" cy="912813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8" name="Line 36"/>
          <p:cNvSpPr>
            <a:spLocks noChangeShapeType="1"/>
          </p:cNvSpPr>
          <p:nvPr/>
        </p:nvSpPr>
        <p:spPr bwMode="auto">
          <a:xfrm>
            <a:off x="8050213" y="4981575"/>
            <a:ext cx="1587" cy="912813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50" name="Line 38"/>
          <p:cNvSpPr>
            <a:spLocks noChangeShapeType="1"/>
          </p:cNvSpPr>
          <p:nvPr/>
        </p:nvSpPr>
        <p:spPr bwMode="auto">
          <a:xfrm>
            <a:off x="5637213" y="5743575"/>
            <a:ext cx="25923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7238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건설업본사와 현장사무소의 적용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557338"/>
            <a:ext cx="8640762" cy="863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건설회사 본사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건설공사와 별도의 사업으로 적용</a:t>
            </a:r>
          </a:p>
        </p:txBody>
      </p:sp>
      <p:pic>
        <p:nvPicPr>
          <p:cNvPr id="1126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3087311"/>
            <a:ext cx="8640762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 사무소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고용보험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 파견 본사 소속 근로자는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본사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로 적용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본사 소속 상용근로자의 납부주체는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원수급인임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으로 흡수 적용</a:t>
            </a:r>
          </a:p>
        </p:txBody>
      </p:sp>
    </p:spTree>
    <p:extLst>
      <p:ext uri="{BB962C8B-B14F-4D97-AF65-F5344CB8AC3E}">
        <p14:creationId xmlns:p14="http://schemas.microsoft.com/office/powerpoint/2010/main" val="378054513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사업개시 신고 </a:t>
            </a:r>
            <a:endParaRPr lang="ko-KR" altLang="en-US" sz="240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387475"/>
            <a:ext cx="8640763" cy="13208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사업개시 신고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건설업 일괄적용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사업장이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원도급공사를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시공할 때에는 공사착공일로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부터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14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일이내에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현장을 관할하는 지사에 사업 개시신고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pic>
        <p:nvPicPr>
          <p:cNvPr id="1638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23850" y="3141663"/>
            <a:ext cx="8640763" cy="17780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사업개시 신고의 중요성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재해자의 신속한 보상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사업개시 미신고시 보상처리 지연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건설현장의 일용직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근로자 근로내용 신고를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위한 전제 조건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발주자에게 기성금액 청구 및 각종 증빙을 위한 요건</a:t>
            </a:r>
          </a:p>
        </p:txBody>
      </p:sp>
    </p:spTree>
    <p:extLst>
      <p:ext uri="{BB962C8B-B14F-4D97-AF65-F5344CB8AC3E}">
        <p14:creationId xmlns:p14="http://schemas.microsoft.com/office/powerpoint/2010/main" val="20552218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사업개시 변경신고 </a:t>
            </a:r>
            <a:endParaRPr lang="ko-KR" altLang="en-US" sz="240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433513"/>
            <a:ext cx="8640763" cy="1228725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35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사업개시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변경신고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35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당초 사업개시 신고내역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공사금액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공사기간 등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에 변경이 있을 경우</a:t>
            </a:r>
          </a:p>
          <a:p>
            <a:pPr>
              <a:spcBef>
                <a:spcPct val="35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14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일 이내에 동 변경내용을 </a:t>
            </a:r>
            <a:r>
              <a:rPr lang="ko-KR" altLang="en-US" sz="2000" dirty="0">
                <a:solidFill>
                  <a:schemeClr val="accent2"/>
                </a:solidFill>
                <a:latin typeface="굴림"/>
                <a:ea typeface="HY견고딕" pitchFamily="18" charset="-127"/>
              </a:rPr>
              <a:t>‘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변경사항신고서</a:t>
            </a:r>
            <a:r>
              <a:rPr lang="ko-KR" altLang="en-US" sz="2000" dirty="0">
                <a:solidFill>
                  <a:schemeClr val="accent2"/>
                </a:solidFill>
                <a:latin typeface="굴림"/>
                <a:ea typeface="HY견고딕" pitchFamily="18" charset="-127"/>
              </a:rPr>
              <a:t>’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를 통해 신고하여야 함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17412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0825" y="3426048"/>
            <a:ext cx="8640763" cy="22352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사업개시 변경 신고의 중요성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공사기간 및 공사금액에 대하여 변경사항신고를 하지 않았을 경우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당초 신고한 공사기간이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도과하면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공단에서 직권으로 사업종료처리를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하므로 이후 고용센터에서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근로내역확인서의 처리가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지연되며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공사대금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청구시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가입증명원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및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납입증명원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발급에 어려움이 있음</a:t>
            </a:r>
            <a:r>
              <a:rPr lang="en-US" altLang="ko-KR" sz="20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2000" dirty="0">
              <a:solidFill>
                <a:srgbClr val="6600CC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51381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612775" y="2420938"/>
            <a:ext cx="81359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건설업 </a:t>
            </a:r>
            <a:r>
              <a:rPr lang="ko-KR" altLang="en-US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고용보험 </a:t>
            </a:r>
            <a:r>
              <a:rPr lang="ko-KR" altLang="en-US" sz="3200" dirty="0" err="1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피보험자격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 관리</a:t>
            </a:r>
            <a:endParaRPr lang="ko-KR" altLang="en-US" sz="3200" dirty="0">
              <a:solidFill>
                <a:srgbClr val="6600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err="1" smtClean="0"/>
              <a:t>원수급인의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하수급인</a:t>
            </a:r>
            <a:r>
              <a:rPr lang="ko-KR" altLang="en-US" sz="2800" dirty="0" smtClean="0"/>
              <a:t> 내역 신고 </a:t>
            </a:r>
            <a:endParaRPr lang="ko-KR" altLang="en-US" sz="2400" dirty="0" smtClean="0"/>
          </a:p>
        </p:txBody>
      </p:sp>
      <p:pic>
        <p:nvPicPr>
          <p:cNvPr id="2048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12875"/>
            <a:ext cx="8640762" cy="863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원수급인은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하수급인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명세서를 고용노동부 고용센터에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제출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</a:t>
            </a:r>
            <a:r>
              <a:rPr lang="en-US" altLang="ko-KR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err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인정승인을 받은 경우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자료 제출 </a:t>
            </a:r>
            <a:r>
              <a:rPr lang="ko-KR" alt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불필요</a:t>
            </a: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2379663"/>
            <a:ext cx="8640762" cy="1625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요건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건설업자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주택건설업자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전기공사업자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정보통신공사업자</a:t>
            </a:r>
          </a:p>
          <a:p>
            <a:pPr>
              <a:spcBef>
                <a:spcPct val="25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  소방시설업자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문화재수리업자</a:t>
            </a:r>
          </a:p>
          <a:p>
            <a:pPr>
              <a:spcBef>
                <a:spcPct val="25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불법하수급인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소속 근로자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원수급인이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신고</a:t>
            </a:r>
          </a:p>
        </p:txBody>
      </p:sp>
      <p:sp>
        <p:nvSpPr>
          <p:cNvPr id="3" name="Rectangle 28"/>
          <p:cNvSpPr>
            <a:spLocks noChangeArrowheads="1"/>
          </p:cNvSpPr>
          <p:nvPr/>
        </p:nvSpPr>
        <p:spPr bwMode="auto">
          <a:xfrm>
            <a:off x="395288" y="4148138"/>
            <a:ext cx="8640762" cy="16573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자료 제출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제출주체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원수급인</a:t>
            </a:r>
            <a:endParaRPr lang="ko-KR" altLang="en-US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3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제출서식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명세서</a:t>
            </a:r>
          </a:p>
          <a:p>
            <a:pPr>
              <a:spcBef>
                <a:spcPct val="3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제출시기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하도급계약 체결일로부터 </a:t>
            </a: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14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일 이내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1" descr="08_02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04813"/>
            <a:ext cx="1246188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2" descr="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608012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Group 48"/>
          <p:cNvGrpSpPr>
            <a:grpSpLocks/>
          </p:cNvGrpSpPr>
          <p:nvPr/>
        </p:nvGrpSpPr>
        <p:grpSpPr bwMode="auto">
          <a:xfrm>
            <a:off x="1258888" y="3573463"/>
            <a:ext cx="5438778" cy="508000"/>
            <a:chOff x="884" y="866"/>
            <a:chExt cx="3426" cy="310"/>
          </a:xfrm>
        </p:grpSpPr>
        <p:sp>
          <p:nvSpPr>
            <p:cNvPr id="4113" name="Rectangle 49"/>
            <p:cNvSpPr>
              <a:spLocks noChangeArrowheads="1"/>
            </p:cNvSpPr>
            <p:nvPr/>
          </p:nvSpPr>
          <p:spPr bwMode="auto">
            <a:xfrm>
              <a:off x="1156" y="866"/>
              <a:ext cx="3154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보험료 신고서 및 납부서 작성 요령</a:t>
              </a:r>
              <a:endParaRPr lang="ko-KR" altLang="en-US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114" name="Picture 50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1" name="Group 45"/>
          <p:cNvGrpSpPr>
            <a:grpSpLocks/>
          </p:cNvGrpSpPr>
          <p:nvPr/>
        </p:nvGrpSpPr>
        <p:grpSpPr bwMode="auto">
          <a:xfrm>
            <a:off x="1258888" y="2922536"/>
            <a:ext cx="4926014" cy="506464"/>
            <a:chOff x="884" y="867"/>
            <a:chExt cx="3103" cy="309"/>
          </a:xfrm>
        </p:grpSpPr>
        <p:sp>
          <p:nvSpPr>
            <p:cNvPr id="4111" name="Rectangle 46"/>
            <p:cNvSpPr>
              <a:spLocks noChangeArrowheads="1"/>
            </p:cNvSpPr>
            <p:nvPr/>
          </p:nvSpPr>
          <p:spPr bwMode="auto">
            <a:xfrm>
              <a:off x="1156" y="867"/>
              <a:ext cx="2831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고용</a:t>
              </a:r>
              <a:r>
                <a:rPr lang="en-US" altLang="ko-KR" sz="2400" dirty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산재보험료 산정 및 납부</a:t>
              </a:r>
              <a:endParaRPr lang="ko-KR" altLang="en-US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112" name="Picture 47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2" name="Group 45"/>
          <p:cNvGrpSpPr>
            <a:grpSpLocks/>
          </p:cNvGrpSpPr>
          <p:nvPr/>
        </p:nvGrpSpPr>
        <p:grpSpPr bwMode="auto">
          <a:xfrm>
            <a:off x="1258888" y="1627188"/>
            <a:ext cx="4514854" cy="506412"/>
            <a:chOff x="884" y="867"/>
            <a:chExt cx="2844" cy="309"/>
          </a:xfrm>
        </p:grpSpPr>
        <p:sp>
          <p:nvSpPr>
            <p:cNvPr id="4109" name="Rectangle 46"/>
            <p:cNvSpPr>
              <a:spLocks noChangeArrowheads="1"/>
            </p:cNvSpPr>
            <p:nvPr/>
          </p:nvSpPr>
          <p:spPr bwMode="auto">
            <a:xfrm>
              <a:off x="1156" y="867"/>
              <a:ext cx="2572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건설업 고용</a:t>
              </a:r>
              <a:r>
                <a:rPr lang="en-US" altLang="ko-KR" sz="2400" dirty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산재보험 적용</a:t>
              </a:r>
              <a:endParaRPr lang="en-US" altLang="ko-KR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110" name="Picture 47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3" name="Group 45"/>
          <p:cNvGrpSpPr>
            <a:grpSpLocks/>
          </p:cNvGrpSpPr>
          <p:nvPr/>
        </p:nvGrpSpPr>
        <p:grpSpPr bwMode="auto">
          <a:xfrm>
            <a:off x="1258888" y="2273300"/>
            <a:ext cx="5232401" cy="506413"/>
            <a:chOff x="884" y="867"/>
            <a:chExt cx="3296" cy="309"/>
          </a:xfrm>
        </p:grpSpPr>
        <p:sp>
          <p:nvSpPr>
            <p:cNvPr id="4107" name="Rectangle 46"/>
            <p:cNvSpPr>
              <a:spLocks noChangeArrowheads="1"/>
            </p:cNvSpPr>
            <p:nvPr/>
          </p:nvSpPr>
          <p:spPr bwMode="auto">
            <a:xfrm>
              <a:off x="1156" y="867"/>
              <a:ext cx="3024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건설업 고용보험 </a:t>
              </a:r>
              <a:r>
                <a:rPr lang="ko-KR" altLang="en-US" sz="2400" dirty="0" err="1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피보험자격</a:t>
              </a:r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 관리</a:t>
              </a:r>
              <a:endParaRPr lang="ko-KR" altLang="en-US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108" name="Picture 47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4" name="Group 48"/>
          <p:cNvGrpSpPr>
            <a:grpSpLocks/>
          </p:cNvGrpSpPr>
          <p:nvPr/>
        </p:nvGrpSpPr>
        <p:grpSpPr bwMode="auto">
          <a:xfrm>
            <a:off x="1258887" y="4219524"/>
            <a:ext cx="4514852" cy="508051"/>
            <a:chOff x="884" y="866"/>
            <a:chExt cx="2844" cy="310"/>
          </a:xfrm>
        </p:grpSpPr>
        <p:sp>
          <p:nvSpPr>
            <p:cNvPr id="4105" name="Rectangle 49"/>
            <p:cNvSpPr>
              <a:spLocks noChangeArrowheads="1"/>
            </p:cNvSpPr>
            <p:nvPr/>
          </p:nvSpPr>
          <p:spPr bwMode="auto">
            <a:xfrm>
              <a:off x="1156" y="866"/>
              <a:ext cx="2572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건설업 사회보험료 지원사업</a:t>
              </a:r>
              <a:endParaRPr lang="ko-KR" altLang="en-US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106" name="Picture 50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48"/>
          <p:cNvGrpSpPr>
            <a:grpSpLocks/>
          </p:cNvGrpSpPr>
          <p:nvPr/>
        </p:nvGrpSpPr>
        <p:grpSpPr bwMode="auto">
          <a:xfrm>
            <a:off x="1281284" y="4797152"/>
            <a:ext cx="1847854" cy="508051"/>
            <a:chOff x="884" y="866"/>
            <a:chExt cx="1164" cy="310"/>
          </a:xfrm>
        </p:grpSpPr>
        <p:sp>
          <p:nvSpPr>
            <p:cNvPr id="20" name="Rectangle 49"/>
            <p:cNvSpPr>
              <a:spLocks noChangeArrowheads="1"/>
            </p:cNvSpPr>
            <p:nvPr/>
          </p:nvSpPr>
          <p:spPr bwMode="auto">
            <a:xfrm>
              <a:off x="1156" y="866"/>
              <a:ext cx="892" cy="28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ko-KR" altLang="en-US" sz="2400" dirty="0" smtClean="0">
                  <a:solidFill>
                    <a:srgbClr val="6600CC"/>
                  </a:solidFill>
                  <a:latin typeface="HY견고딕" pitchFamily="18" charset="-127"/>
                  <a:ea typeface="HY견고딕" pitchFamily="18" charset="-127"/>
                </a:rPr>
                <a:t>기타사항</a:t>
              </a:r>
              <a:endParaRPr lang="ko-KR" altLang="en-US" sz="2400" dirty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21" name="Picture 50" descr="08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893"/>
              <a:ext cx="283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건설업 일용근로자의 신고 </a:t>
            </a:r>
            <a:endParaRPr lang="ko-KR" altLang="en-US" sz="2400" smtClean="0"/>
          </a:p>
        </p:txBody>
      </p:sp>
      <p:pic>
        <p:nvPicPr>
          <p:cNvPr id="21507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12875"/>
            <a:ext cx="8640762" cy="863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일용근로자 정의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1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개월 미만 고용된 자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</a:t>
            </a:r>
            <a:r>
              <a:rPr lang="en-US" altLang="ko-KR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 근로자는 숙련 건설근로자 포함 일용근로자 간주</a:t>
            </a: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2659063"/>
            <a:ext cx="8640762" cy="17780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일용근로자 신고 방법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신고방법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근로내용확인신고서 제출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제출시기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신고사유 발생일의 다음 달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일까지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제출기관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관할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고용노동부 고용센터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043608" y="2565400"/>
            <a:ext cx="69833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고용</a:t>
            </a:r>
            <a:r>
              <a:rPr lang="en-US" altLang="ko-KR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산재보험료 산정 및 </a:t>
            </a:r>
            <a:r>
              <a:rPr lang="ko-KR" altLang="en-US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납부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확정보험료의 신고 납부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5843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04800" y="1752600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ko-KR" altLang="en-US"/>
              <a:t> </a:t>
            </a:r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</p:txBody>
      </p:sp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533400" y="1773238"/>
            <a:ext cx="2438400" cy="19812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b="1" dirty="0" smtClean="0">
                <a:solidFill>
                  <a:schemeClr val="accent2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‘12</a:t>
            </a:r>
            <a:r>
              <a:rPr lang="ko-KR" altLang="en-US" b="1" dirty="0" smtClean="0">
                <a:solidFill>
                  <a:schemeClr val="accent2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년도</a:t>
            </a:r>
            <a:endParaRPr lang="en-US" altLang="ko-KR" b="1" dirty="0" smtClean="0">
              <a:solidFill>
                <a:schemeClr val="accent2"/>
              </a:solidFill>
              <a:effectLst>
                <a:outerShdw sx="1000" sy="1000" algn="tl">
                  <a:srgbClr val="000000"/>
                </a:outerShdw>
              </a:effectLst>
              <a:latin typeface="+mj-ea"/>
              <a:ea typeface="+mj-ea"/>
            </a:endParaRPr>
          </a:p>
          <a:p>
            <a:pPr algn="ctr">
              <a:defRPr/>
            </a:pPr>
            <a:r>
              <a:rPr lang="ko-KR" altLang="en-US" b="1" dirty="0" smtClean="0">
                <a:solidFill>
                  <a:schemeClr val="accent2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 확정보험료 </a:t>
            </a:r>
            <a:r>
              <a:rPr lang="ko-KR" altLang="en-US" b="1" dirty="0">
                <a:solidFill>
                  <a:schemeClr val="accent2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신고</a:t>
            </a:r>
          </a:p>
        </p:txBody>
      </p:sp>
      <p:sp>
        <p:nvSpPr>
          <p:cNvPr id="35846" name="Rectangle 8"/>
          <p:cNvSpPr>
            <a:spLocks noChangeArrowheads="1"/>
          </p:cNvSpPr>
          <p:nvPr/>
        </p:nvSpPr>
        <p:spPr bwMode="auto">
          <a:xfrm>
            <a:off x="3853060" y="1771339"/>
            <a:ext cx="4751388" cy="181588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>
            <a:spAutoFit/>
          </a:bodyPr>
          <a:lstStyle/>
          <a:p>
            <a:pPr>
              <a:buFontTx/>
              <a:buBlip>
                <a:blip r:embed="rId6"/>
              </a:buBlip>
            </a:pPr>
            <a:endParaRPr lang="en-US" altLang="ko-KR" sz="16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buFontTx/>
              <a:buBlip>
                <a:blip r:embed="rId6"/>
              </a:buBlip>
            </a:pPr>
            <a:r>
              <a:rPr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신고납부 기한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13.4.1.</a:t>
            </a:r>
            <a:r>
              <a:rPr lang="ko-KR" altLang="en-US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까지</a:t>
            </a:r>
            <a:endParaRPr lang="ko-KR" altLang="en-US" sz="1600" dirty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6"/>
              </a:buBlip>
            </a:pPr>
            <a:endParaRPr lang="en-US" altLang="ko-KR" sz="1600" dirty="0" smtClean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6"/>
              </a:buBlip>
            </a:pPr>
            <a:r>
              <a:rPr lang="ko-KR" altLang="en-US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보험료 산정방법 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확정보수총액</a:t>
            </a:r>
            <a:r>
              <a:rPr lang="ko-KR" altLang="en-US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*</a:t>
            </a:r>
            <a:r>
              <a:rPr lang="ko-KR" altLang="en-US" sz="1600" dirty="0" err="1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보험료율</a:t>
            </a:r>
            <a:endParaRPr lang="en-US" altLang="ko-KR" sz="1600" dirty="0" smtClean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6"/>
              </a:buBlip>
            </a:pPr>
            <a:endParaRPr lang="en-US" altLang="ko-KR" sz="1600" dirty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6"/>
              </a:buBlip>
            </a:pPr>
            <a:r>
              <a:rPr lang="ko-KR" altLang="en-US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보험료 산정기간 </a:t>
            </a:r>
            <a:r>
              <a:rPr lang="en-US" altLang="ko-KR" sz="1600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12.1.1~12.12.31</a:t>
            </a:r>
          </a:p>
          <a:p>
            <a:pPr>
              <a:buFontTx/>
              <a:buBlip>
                <a:blip r:embed="rId6"/>
              </a:buBlip>
            </a:pPr>
            <a:endParaRPr lang="en-US" altLang="ko-KR" sz="16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3673" name="Rectangle 9"/>
          <p:cNvSpPr>
            <a:spLocks noChangeArrowheads="1"/>
          </p:cNvSpPr>
          <p:nvPr/>
        </p:nvSpPr>
        <p:spPr bwMode="auto">
          <a:xfrm>
            <a:off x="533400" y="3955805"/>
            <a:ext cx="3822700" cy="2145203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b="1" dirty="0">
                <a:solidFill>
                  <a:schemeClr val="accent6"/>
                </a:solidFill>
                <a:latin typeface="궁서" pitchFamily="18" charset="-127"/>
                <a:ea typeface="궁서" pitchFamily="18" charset="-127"/>
              </a:rPr>
              <a:t>확정보험료 경정청구</a:t>
            </a:r>
          </a:p>
          <a:p>
            <a:pPr algn="ctr">
              <a:defRPr/>
            </a:pPr>
            <a:endParaRPr lang="ko-KR" altLang="en-US" sz="500" b="1" dirty="0">
              <a:solidFill>
                <a:srgbClr val="0033CC"/>
              </a:solidFill>
              <a:latin typeface="궁서" pitchFamily="18" charset="-127"/>
              <a:ea typeface="궁서" pitchFamily="18" charset="-127"/>
            </a:endParaRP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청구대상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12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년 확정보험료를 초과</a:t>
            </a:r>
          </a:p>
          <a:p>
            <a:pPr>
              <a:spcBef>
                <a:spcPct val="15000"/>
              </a:spcBef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               신고한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사업장</a:t>
            </a: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청구조건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법정기한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(</a:t>
            </a:r>
            <a:r>
              <a:rPr lang="en-US" altLang="ko-KR" sz="1600" dirty="0" smtClean="0">
                <a:latin typeface="궁서" pitchFamily="18" charset="-127"/>
                <a:ea typeface="궁서" pitchFamily="18" charset="-127"/>
              </a:rPr>
              <a:t>13.4.1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까지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)</a:t>
            </a:r>
          </a:p>
          <a:p>
            <a:pPr>
              <a:spcBef>
                <a:spcPct val="15000"/>
              </a:spcBef>
              <a:defRPr/>
            </a:pP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  </a:t>
            </a:r>
            <a:r>
              <a:rPr lang="en-US" altLang="ko-KR" sz="1600" dirty="0" smtClean="0">
                <a:latin typeface="궁서" pitchFamily="18" charset="-127"/>
                <a:ea typeface="궁서" pitchFamily="18" charset="-127"/>
              </a:rPr>
              <a:t>             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내에 신고하였을 것</a:t>
            </a:r>
            <a:endParaRPr lang="ko-KR" altLang="en-US" sz="1600" dirty="0">
              <a:latin typeface="궁서" pitchFamily="18" charset="-127"/>
              <a:ea typeface="궁서" pitchFamily="18" charset="-127"/>
            </a:endParaRP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청구기한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법정신고 기한이 </a:t>
            </a:r>
            <a:r>
              <a:rPr lang="ko-KR" altLang="en-US" sz="1600" dirty="0" err="1">
                <a:latin typeface="궁서" pitchFamily="18" charset="-127"/>
                <a:ea typeface="궁서" pitchFamily="18" charset="-127"/>
              </a:rPr>
              <a:t>지난후</a:t>
            </a:r>
            <a:endParaRPr lang="ko-KR" altLang="en-US" sz="1600" dirty="0">
              <a:latin typeface="궁서" pitchFamily="18" charset="-127"/>
              <a:ea typeface="궁서" pitchFamily="18" charset="-127"/>
            </a:endParaRPr>
          </a:p>
          <a:p>
            <a:pPr>
              <a:spcBef>
                <a:spcPct val="15000"/>
              </a:spcBef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                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1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년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이내</a:t>
            </a:r>
            <a:endParaRPr lang="en-US" altLang="ko-KR" dirty="0"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13674" name="Rectangle 10"/>
          <p:cNvSpPr>
            <a:spLocks noChangeArrowheads="1"/>
          </p:cNvSpPr>
          <p:nvPr/>
        </p:nvSpPr>
        <p:spPr bwMode="auto">
          <a:xfrm>
            <a:off x="4716016" y="3959225"/>
            <a:ext cx="3863975" cy="21336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/>
          <a:lstStyle/>
          <a:p>
            <a:pPr algn="ctr">
              <a:defRPr/>
            </a:pPr>
            <a:r>
              <a:rPr lang="ko-KR" altLang="en-US" b="1" dirty="0">
                <a:solidFill>
                  <a:schemeClr val="accent6"/>
                </a:solidFill>
                <a:latin typeface="궁서" pitchFamily="18" charset="-127"/>
                <a:ea typeface="궁서" pitchFamily="18" charset="-127"/>
              </a:rPr>
              <a:t>확정보험료 수정신고</a:t>
            </a:r>
          </a:p>
          <a:p>
            <a:pPr algn="ctr">
              <a:defRPr/>
            </a:pPr>
            <a:endParaRPr lang="ko-KR" altLang="en-US" sz="500" b="1" dirty="0">
              <a:solidFill>
                <a:srgbClr val="0033CC"/>
              </a:solidFill>
              <a:latin typeface="궁서" pitchFamily="18" charset="-127"/>
              <a:ea typeface="궁서" pitchFamily="18" charset="-127"/>
            </a:endParaRP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청구대상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dirty="0" smtClean="0">
                <a:latin typeface="궁서" pitchFamily="18" charset="-127"/>
                <a:ea typeface="궁서" pitchFamily="18" charset="-127"/>
              </a:rPr>
              <a:t>12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년 확정보험료를 과소</a:t>
            </a:r>
          </a:p>
          <a:p>
            <a:pPr>
              <a:spcBef>
                <a:spcPct val="15000"/>
              </a:spcBef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               신고한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사업장</a:t>
            </a: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청구조건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법정기한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(</a:t>
            </a:r>
            <a:r>
              <a:rPr lang="en-US" altLang="ko-KR" sz="1600" dirty="0" smtClean="0">
                <a:latin typeface="궁서" pitchFamily="18" charset="-127"/>
                <a:ea typeface="궁서" pitchFamily="18" charset="-127"/>
              </a:rPr>
              <a:t>13.4.1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까지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)</a:t>
            </a:r>
          </a:p>
          <a:p>
            <a:pPr>
              <a:spcBef>
                <a:spcPct val="15000"/>
              </a:spcBef>
              <a:defRPr/>
            </a:pP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  </a:t>
            </a:r>
            <a:r>
              <a:rPr lang="en-US" altLang="ko-KR" sz="1600" dirty="0" smtClean="0">
                <a:latin typeface="궁서" pitchFamily="18" charset="-127"/>
                <a:ea typeface="궁서" pitchFamily="18" charset="-127"/>
              </a:rPr>
              <a:t>             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내에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신고하였을 것</a:t>
            </a:r>
          </a:p>
          <a:p>
            <a:pPr>
              <a:spcBef>
                <a:spcPct val="15000"/>
              </a:spcBef>
              <a:buFontTx/>
              <a:buBlip>
                <a:blip r:embed="rId7"/>
              </a:buBlip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청구기한 </a:t>
            </a:r>
            <a:r>
              <a:rPr lang="en-US" altLang="ko-KR" sz="1600" b="1" dirty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:</a:t>
            </a:r>
            <a:r>
              <a:rPr lang="en-US" altLang="ko-KR" sz="1600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공단이 확정보험료에 대한  </a:t>
            </a:r>
          </a:p>
          <a:p>
            <a:pPr>
              <a:spcBef>
                <a:spcPct val="15000"/>
              </a:spcBef>
              <a:defRPr/>
            </a:pP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   </a:t>
            </a:r>
            <a:r>
              <a:rPr lang="ko-KR" altLang="en-US" sz="1600" dirty="0" smtClean="0">
                <a:latin typeface="궁서" pitchFamily="18" charset="-127"/>
                <a:ea typeface="궁서" pitchFamily="18" charset="-127"/>
              </a:rPr>
              <a:t>               조사 </a:t>
            </a:r>
            <a:r>
              <a:rPr lang="ko-KR" altLang="en-US" sz="1600" dirty="0">
                <a:latin typeface="궁서" pitchFamily="18" charset="-127"/>
                <a:ea typeface="궁서" pitchFamily="18" charset="-127"/>
              </a:rPr>
              <a:t>통지 전까지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125538"/>
            <a:ext cx="6337300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확정보험료 신고납부 개요</a:t>
            </a:r>
            <a:endParaRPr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 rot="16200000">
            <a:off x="3120572" y="2432156"/>
            <a:ext cx="596900" cy="718379"/>
            <a:chOff x="2085975" y="3321050"/>
            <a:chExt cx="596900" cy="1054100"/>
          </a:xfrm>
          <a:gradFill>
            <a:gsLst>
              <a:gs pos="100000">
                <a:srgbClr val="3BACF1"/>
              </a:gs>
              <a:gs pos="18000">
                <a:srgbClr val="0D79BA"/>
              </a:gs>
            </a:gsLst>
            <a:lin ang="2700000" scaled="0"/>
          </a:gradFill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2085975" y="3892550"/>
              <a:ext cx="596900" cy="482600"/>
            </a:xfrm>
            <a:custGeom>
              <a:avLst/>
              <a:gdLst/>
              <a:ahLst/>
              <a:cxnLst>
                <a:cxn ang="0">
                  <a:pos x="188" y="304"/>
                </a:cxn>
                <a:cxn ang="0">
                  <a:pos x="376" y="118"/>
                </a:cxn>
                <a:cxn ang="0">
                  <a:pos x="276" y="118"/>
                </a:cxn>
                <a:cxn ang="0">
                  <a:pos x="276" y="0"/>
                </a:cxn>
                <a:cxn ang="0">
                  <a:pos x="98" y="0"/>
                </a:cxn>
                <a:cxn ang="0">
                  <a:pos x="98" y="118"/>
                </a:cxn>
                <a:cxn ang="0">
                  <a:pos x="0" y="118"/>
                </a:cxn>
                <a:cxn ang="0">
                  <a:pos x="188" y="304"/>
                </a:cxn>
              </a:cxnLst>
              <a:rect l="0" t="0" r="r" b="b"/>
              <a:pathLst>
                <a:path w="376" h="304">
                  <a:moveTo>
                    <a:pt x="188" y="304"/>
                  </a:moveTo>
                  <a:lnTo>
                    <a:pt x="376" y="118"/>
                  </a:lnTo>
                  <a:lnTo>
                    <a:pt x="276" y="118"/>
                  </a:lnTo>
                  <a:lnTo>
                    <a:pt x="276" y="0"/>
                  </a:lnTo>
                  <a:lnTo>
                    <a:pt x="98" y="0"/>
                  </a:lnTo>
                  <a:lnTo>
                    <a:pt x="98" y="118"/>
                  </a:lnTo>
                  <a:lnTo>
                    <a:pt x="0" y="118"/>
                  </a:lnTo>
                  <a:lnTo>
                    <a:pt x="188" y="304"/>
                  </a:lnTo>
                  <a:close/>
                </a:path>
              </a:pathLst>
            </a:custGeom>
            <a:grp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241550" y="3714750"/>
              <a:ext cx="282575" cy="133350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2241550" y="3546475"/>
              <a:ext cx="282575" cy="82550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2241550" y="3425825"/>
              <a:ext cx="282575" cy="38100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2241550" y="3321050"/>
              <a:ext cx="282575" cy="28575"/>
            </a:xfrm>
            <a:prstGeom prst="rect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9" name="Freeform 6"/>
          <p:cNvSpPr>
            <a:spLocks/>
          </p:cNvSpPr>
          <p:nvPr/>
        </p:nvSpPr>
        <p:spPr bwMode="auto">
          <a:xfrm rot="7497879" flipH="1">
            <a:off x="3966346" y="2909315"/>
            <a:ext cx="421049" cy="1297297"/>
          </a:xfrm>
          <a:custGeom>
            <a:avLst/>
            <a:gdLst/>
            <a:ahLst/>
            <a:cxnLst>
              <a:cxn ang="0">
                <a:pos x="336" y="276"/>
              </a:cxn>
              <a:cxn ang="0">
                <a:pos x="464" y="276"/>
              </a:cxn>
              <a:cxn ang="0">
                <a:pos x="232" y="0"/>
              </a:cxn>
              <a:cxn ang="0">
                <a:pos x="0" y="276"/>
              </a:cxn>
              <a:cxn ang="0">
                <a:pos x="128" y="276"/>
              </a:cxn>
              <a:cxn ang="0">
                <a:pos x="128" y="276"/>
              </a:cxn>
              <a:cxn ang="0">
                <a:pos x="130" y="314"/>
              </a:cxn>
              <a:cxn ang="0">
                <a:pos x="128" y="354"/>
              </a:cxn>
              <a:cxn ang="0">
                <a:pos x="124" y="404"/>
              </a:cxn>
              <a:cxn ang="0">
                <a:pos x="120" y="430"/>
              </a:cxn>
              <a:cxn ang="0">
                <a:pos x="114" y="456"/>
              </a:cxn>
              <a:cxn ang="0">
                <a:pos x="108" y="482"/>
              </a:cxn>
              <a:cxn ang="0">
                <a:pos x="98" y="508"/>
              </a:cxn>
              <a:cxn ang="0">
                <a:pos x="86" y="534"/>
              </a:cxn>
              <a:cxn ang="0">
                <a:pos x="70" y="556"/>
              </a:cxn>
              <a:cxn ang="0">
                <a:pos x="52" y="578"/>
              </a:cxn>
              <a:cxn ang="0">
                <a:pos x="32" y="596"/>
              </a:cxn>
              <a:cxn ang="0">
                <a:pos x="32" y="596"/>
              </a:cxn>
              <a:cxn ang="0">
                <a:pos x="46" y="594"/>
              </a:cxn>
              <a:cxn ang="0">
                <a:pos x="80" y="584"/>
              </a:cxn>
              <a:cxn ang="0">
                <a:pos x="102" y="578"/>
              </a:cxn>
              <a:cxn ang="0">
                <a:pos x="128" y="568"/>
              </a:cxn>
              <a:cxn ang="0">
                <a:pos x="156" y="554"/>
              </a:cxn>
              <a:cxn ang="0">
                <a:pos x="184" y="540"/>
              </a:cxn>
              <a:cxn ang="0">
                <a:pos x="212" y="520"/>
              </a:cxn>
              <a:cxn ang="0">
                <a:pos x="240" y="498"/>
              </a:cxn>
              <a:cxn ang="0">
                <a:pos x="266" y="472"/>
              </a:cxn>
              <a:cxn ang="0">
                <a:pos x="276" y="458"/>
              </a:cxn>
              <a:cxn ang="0">
                <a:pos x="288" y="442"/>
              </a:cxn>
              <a:cxn ang="0">
                <a:pos x="298" y="426"/>
              </a:cxn>
              <a:cxn ang="0">
                <a:pos x="308" y="408"/>
              </a:cxn>
              <a:cxn ang="0">
                <a:pos x="316" y="390"/>
              </a:cxn>
              <a:cxn ang="0">
                <a:pos x="322" y="370"/>
              </a:cxn>
              <a:cxn ang="0">
                <a:pos x="328" y="348"/>
              </a:cxn>
              <a:cxn ang="0">
                <a:pos x="332" y="326"/>
              </a:cxn>
              <a:cxn ang="0">
                <a:pos x="334" y="302"/>
              </a:cxn>
              <a:cxn ang="0">
                <a:pos x="336" y="276"/>
              </a:cxn>
              <a:cxn ang="0">
                <a:pos x="336" y="276"/>
              </a:cxn>
            </a:cxnLst>
            <a:rect l="0" t="0" r="r" b="b"/>
            <a:pathLst>
              <a:path w="464" h="596">
                <a:moveTo>
                  <a:pt x="336" y="276"/>
                </a:moveTo>
                <a:lnTo>
                  <a:pt x="464" y="276"/>
                </a:lnTo>
                <a:lnTo>
                  <a:pt x="232" y="0"/>
                </a:lnTo>
                <a:lnTo>
                  <a:pt x="0" y="276"/>
                </a:lnTo>
                <a:lnTo>
                  <a:pt x="128" y="276"/>
                </a:lnTo>
                <a:lnTo>
                  <a:pt x="128" y="276"/>
                </a:lnTo>
                <a:lnTo>
                  <a:pt x="130" y="314"/>
                </a:lnTo>
                <a:lnTo>
                  <a:pt x="128" y="354"/>
                </a:lnTo>
                <a:lnTo>
                  <a:pt x="124" y="404"/>
                </a:lnTo>
                <a:lnTo>
                  <a:pt x="120" y="430"/>
                </a:lnTo>
                <a:lnTo>
                  <a:pt x="114" y="456"/>
                </a:lnTo>
                <a:lnTo>
                  <a:pt x="108" y="482"/>
                </a:lnTo>
                <a:lnTo>
                  <a:pt x="98" y="508"/>
                </a:lnTo>
                <a:lnTo>
                  <a:pt x="86" y="534"/>
                </a:lnTo>
                <a:lnTo>
                  <a:pt x="70" y="556"/>
                </a:lnTo>
                <a:lnTo>
                  <a:pt x="52" y="578"/>
                </a:lnTo>
                <a:lnTo>
                  <a:pt x="32" y="596"/>
                </a:lnTo>
                <a:lnTo>
                  <a:pt x="32" y="596"/>
                </a:lnTo>
                <a:lnTo>
                  <a:pt x="46" y="594"/>
                </a:lnTo>
                <a:lnTo>
                  <a:pt x="80" y="584"/>
                </a:lnTo>
                <a:lnTo>
                  <a:pt x="102" y="578"/>
                </a:lnTo>
                <a:lnTo>
                  <a:pt x="128" y="568"/>
                </a:lnTo>
                <a:lnTo>
                  <a:pt x="156" y="554"/>
                </a:lnTo>
                <a:lnTo>
                  <a:pt x="184" y="540"/>
                </a:lnTo>
                <a:lnTo>
                  <a:pt x="212" y="520"/>
                </a:lnTo>
                <a:lnTo>
                  <a:pt x="240" y="498"/>
                </a:lnTo>
                <a:lnTo>
                  <a:pt x="266" y="472"/>
                </a:lnTo>
                <a:lnTo>
                  <a:pt x="276" y="458"/>
                </a:lnTo>
                <a:lnTo>
                  <a:pt x="288" y="442"/>
                </a:lnTo>
                <a:lnTo>
                  <a:pt x="298" y="426"/>
                </a:lnTo>
                <a:lnTo>
                  <a:pt x="308" y="408"/>
                </a:lnTo>
                <a:lnTo>
                  <a:pt x="316" y="390"/>
                </a:lnTo>
                <a:lnTo>
                  <a:pt x="322" y="370"/>
                </a:lnTo>
                <a:lnTo>
                  <a:pt x="328" y="348"/>
                </a:lnTo>
                <a:lnTo>
                  <a:pt x="332" y="326"/>
                </a:lnTo>
                <a:lnTo>
                  <a:pt x="334" y="302"/>
                </a:lnTo>
                <a:lnTo>
                  <a:pt x="336" y="276"/>
                </a:lnTo>
                <a:lnTo>
                  <a:pt x="336" y="276"/>
                </a:lnTo>
                <a:close/>
              </a:path>
            </a:pathLst>
          </a:custGeom>
          <a:gradFill>
            <a:gsLst>
              <a:gs pos="100000">
                <a:srgbClr val="3BACF1"/>
              </a:gs>
              <a:gs pos="18000">
                <a:srgbClr val="0D79BA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 rot="9560434">
            <a:off x="3210357" y="3180859"/>
            <a:ext cx="394767" cy="925237"/>
          </a:xfrm>
          <a:custGeom>
            <a:avLst/>
            <a:gdLst/>
            <a:ahLst/>
            <a:cxnLst>
              <a:cxn ang="0">
                <a:pos x="336" y="276"/>
              </a:cxn>
              <a:cxn ang="0">
                <a:pos x="464" y="276"/>
              </a:cxn>
              <a:cxn ang="0">
                <a:pos x="232" y="0"/>
              </a:cxn>
              <a:cxn ang="0">
                <a:pos x="0" y="276"/>
              </a:cxn>
              <a:cxn ang="0">
                <a:pos x="128" y="276"/>
              </a:cxn>
              <a:cxn ang="0">
                <a:pos x="128" y="276"/>
              </a:cxn>
              <a:cxn ang="0">
                <a:pos x="130" y="314"/>
              </a:cxn>
              <a:cxn ang="0">
                <a:pos x="128" y="354"/>
              </a:cxn>
              <a:cxn ang="0">
                <a:pos x="124" y="404"/>
              </a:cxn>
              <a:cxn ang="0">
                <a:pos x="120" y="430"/>
              </a:cxn>
              <a:cxn ang="0">
                <a:pos x="114" y="456"/>
              </a:cxn>
              <a:cxn ang="0">
                <a:pos x="108" y="482"/>
              </a:cxn>
              <a:cxn ang="0">
                <a:pos x="98" y="508"/>
              </a:cxn>
              <a:cxn ang="0">
                <a:pos x="86" y="534"/>
              </a:cxn>
              <a:cxn ang="0">
                <a:pos x="70" y="556"/>
              </a:cxn>
              <a:cxn ang="0">
                <a:pos x="52" y="578"/>
              </a:cxn>
              <a:cxn ang="0">
                <a:pos x="32" y="596"/>
              </a:cxn>
              <a:cxn ang="0">
                <a:pos x="32" y="596"/>
              </a:cxn>
              <a:cxn ang="0">
                <a:pos x="46" y="594"/>
              </a:cxn>
              <a:cxn ang="0">
                <a:pos x="80" y="584"/>
              </a:cxn>
              <a:cxn ang="0">
                <a:pos x="102" y="578"/>
              </a:cxn>
              <a:cxn ang="0">
                <a:pos x="128" y="568"/>
              </a:cxn>
              <a:cxn ang="0">
                <a:pos x="156" y="554"/>
              </a:cxn>
              <a:cxn ang="0">
                <a:pos x="184" y="540"/>
              </a:cxn>
              <a:cxn ang="0">
                <a:pos x="212" y="520"/>
              </a:cxn>
              <a:cxn ang="0">
                <a:pos x="240" y="498"/>
              </a:cxn>
              <a:cxn ang="0">
                <a:pos x="266" y="472"/>
              </a:cxn>
              <a:cxn ang="0">
                <a:pos x="276" y="458"/>
              </a:cxn>
              <a:cxn ang="0">
                <a:pos x="288" y="442"/>
              </a:cxn>
              <a:cxn ang="0">
                <a:pos x="298" y="426"/>
              </a:cxn>
              <a:cxn ang="0">
                <a:pos x="308" y="408"/>
              </a:cxn>
              <a:cxn ang="0">
                <a:pos x="316" y="390"/>
              </a:cxn>
              <a:cxn ang="0">
                <a:pos x="322" y="370"/>
              </a:cxn>
              <a:cxn ang="0">
                <a:pos x="328" y="348"/>
              </a:cxn>
              <a:cxn ang="0">
                <a:pos x="332" y="326"/>
              </a:cxn>
              <a:cxn ang="0">
                <a:pos x="334" y="302"/>
              </a:cxn>
              <a:cxn ang="0">
                <a:pos x="336" y="276"/>
              </a:cxn>
              <a:cxn ang="0">
                <a:pos x="336" y="276"/>
              </a:cxn>
            </a:cxnLst>
            <a:rect l="0" t="0" r="r" b="b"/>
            <a:pathLst>
              <a:path w="464" h="596">
                <a:moveTo>
                  <a:pt x="336" y="276"/>
                </a:moveTo>
                <a:lnTo>
                  <a:pt x="464" y="276"/>
                </a:lnTo>
                <a:lnTo>
                  <a:pt x="232" y="0"/>
                </a:lnTo>
                <a:lnTo>
                  <a:pt x="0" y="276"/>
                </a:lnTo>
                <a:lnTo>
                  <a:pt x="128" y="276"/>
                </a:lnTo>
                <a:lnTo>
                  <a:pt x="128" y="276"/>
                </a:lnTo>
                <a:lnTo>
                  <a:pt x="130" y="314"/>
                </a:lnTo>
                <a:lnTo>
                  <a:pt x="128" y="354"/>
                </a:lnTo>
                <a:lnTo>
                  <a:pt x="124" y="404"/>
                </a:lnTo>
                <a:lnTo>
                  <a:pt x="120" y="430"/>
                </a:lnTo>
                <a:lnTo>
                  <a:pt x="114" y="456"/>
                </a:lnTo>
                <a:lnTo>
                  <a:pt x="108" y="482"/>
                </a:lnTo>
                <a:lnTo>
                  <a:pt x="98" y="508"/>
                </a:lnTo>
                <a:lnTo>
                  <a:pt x="86" y="534"/>
                </a:lnTo>
                <a:lnTo>
                  <a:pt x="70" y="556"/>
                </a:lnTo>
                <a:lnTo>
                  <a:pt x="52" y="578"/>
                </a:lnTo>
                <a:lnTo>
                  <a:pt x="32" y="596"/>
                </a:lnTo>
                <a:lnTo>
                  <a:pt x="32" y="596"/>
                </a:lnTo>
                <a:lnTo>
                  <a:pt x="46" y="594"/>
                </a:lnTo>
                <a:lnTo>
                  <a:pt x="80" y="584"/>
                </a:lnTo>
                <a:lnTo>
                  <a:pt x="102" y="578"/>
                </a:lnTo>
                <a:lnTo>
                  <a:pt x="128" y="568"/>
                </a:lnTo>
                <a:lnTo>
                  <a:pt x="156" y="554"/>
                </a:lnTo>
                <a:lnTo>
                  <a:pt x="184" y="540"/>
                </a:lnTo>
                <a:lnTo>
                  <a:pt x="212" y="520"/>
                </a:lnTo>
                <a:lnTo>
                  <a:pt x="240" y="498"/>
                </a:lnTo>
                <a:lnTo>
                  <a:pt x="266" y="472"/>
                </a:lnTo>
                <a:lnTo>
                  <a:pt x="276" y="458"/>
                </a:lnTo>
                <a:lnTo>
                  <a:pt x="288" y="442"/>
                </a:lnTo>
                <a:lnTo>
                  <a:pt x="298" y="426"/>
                </a:lnTo>
                <a:lnTo>
                  <a:pt x="308" y="408"/>
                </a:lnTo>
                <a:lnTo>
                  <a:pt x="316" y="390"/>
                </a:lnTo>
                <a:lnTo>
                  <a:pt x="322" y="370"/>
                </a:lnTo>
                <a:lnTo>
                  <a:pt x="328" y="348"/>
                </a:lnTo>
                <a:lnTo>
                  <a:pt x="332" y="326"/>
                </a:lnTo>
                <a:lnTo>
                  <a:pt x="334" y="302"/>
                </a:lnTo>
                <a:lnTo>
                  <a:pt x="336" y="276"/>
                </a:lnTo>
                <a:lnTo>
                  <a:pt x="336" y="276"/>
                </a:lnTo>
                <a:close/>
              </a:path>
            </a:pathLst>
          </a:custGeom>
          <a:gradFill>
            <a:gsLst>
              <a:gs pos="100000">
                <a:srgbClr val="3BACF1"/>
              </a:gs>
              <a:gs pos="18000">
                <a:srgbClr val="0D79BA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확정보수총액 산정 요령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271558"/>
            <a:ext cx="7273056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 본사와 건설일괄사업장의 확정보수총액 산정 </a:t>
            </a:r>
            <a:endParaRPr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>
            <a:off x="5205413" y="3573016"/>
            <a:ext cx="3529012" cy="18208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altLang="ko-KR" sz="2600" dirty="0">
                <a:effectLst/>
              </a:rPr>
              <a:t> </a:t>
            </a:r>
            <a:r>
              <a:rPr lang="ko-KR" altLang="en-US" sz="2600" dirty="0">
                <a:effectLst/>
              </a:rPr>
              <a:t>현장일용직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ko-KR" altLang="en-US" sz="2600" dirty="0">
                <a:effectLst/>
              </a:rPr>
              <a:t> 외주공사비*</a:t>
            </a:r>
            <a:r>
              <a:rPr lang="en-US" altLang="ko-KR" sz="2600" dirty="0">
                <a:effectLst/>
              </a:rPr>
              <a:t>32%</a:t>
            </a:r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1778000" y="3573016"/>
            <a:ext cx="3529013" cy="18208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altLang="ko-KR" sz="2600" dirty="0">
                <a:effectLst/>
              </a:rPr>
              <a:t> </a:t>
            </a:r>
            <a:r>
              <a:rPr lang="ko-KR" altLang="en-US" sz="2600" dirty="0">
                <a:effectLst/>
              </a:rPr>
              <a:t>현장근무직원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ko-KR" altLang="en-US" sz="2600" dirty="0">
                <a:effectLst/>
              </a:rPr>
              <a:t> 현장일용직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ko-KR" altLang="en-US" sz="2600" dirty="0">
                <a:effectLst/>
              </a:rPr>
              <a:t> 외주공사비*</a:t>
            </a:r>
            <a:r>
              <a:rPr lang="en-US" altLang="ko-KR" sz="2600" dirty="0">
                <a:effectLst/>
              </a:rPr>
              <a:t>32%</a:t>
            </a: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409575" y="3573016"/>
            <a:ext cx="1354138" cy="18208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dirty="0">
                <a:effectLst/>
              </a:rPr>
              <a:t>건설</a:t>
            </a:r>
          </a:p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dirty="0">
                <a:effectLst/>
              </a:rPr>
              <a:t>일괄</a:t>
            </a: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5205413" y="2441128"/>
            <a:ext cx="3529012" cy="11318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altLang="ko-KR" sz="2600" dirty="0">
                <a:effectLst/>
              </a:rPr>
              <a:t> </a:t>
            </a:r>
            <a:r>
              <a:rPr lang="ko-KR" altLang="en-US" sz="2600" dirty="0">
                <a:effectLst/>
              </a:rPr>
              <a:t>사무</a:t>
            </a:r>
            <a:r>
              <a:rPr lang="en-US" altLang="ko-KR" sz="2600" dirty="0">
                <a:effectLst/>
              </a:rPr>
              <a:t>(</a:t>
            </a:r>
            <a:r>
              <a:rPr lang="ko-KR" altLang="en-US" sz="2600" dirty="0">
                <a:effectLst/>
              </a:rPr>
              <a:t>내근</a:t>
            </a:r>
            <a:r>
              <a:rPr lang="en-US" altLang="ko-KR" sz="2600" dirty="0">
                <a:effectLst/>
              </a:rPr>
              <a:t>)</a:t>
            </a:r>
            <a:r>
              <a:rPr lang="ko-KR" altLang="en-US" sz="2600" dirty="0">
                <a:effectLst/>
              </a:rPr>
              <a:t>직원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ko-KR" altLang="en-US" sz="2600" dirty="0">
                <a:effectLst/>
              </a:rPr>
              <a:t> </a:t>
            </a:r>
            <a:r>
              <a:rPr lang="ko-KR" altLang="en-US" sz="2600" dirty="0" smtClean="0">
                <a:effectLst/>
              </a:rPr>
              <a:t>현장근무직원</a:t>
            </a:r>
            <a:endParaRPr lang="ko-KR" altLang="en-US" sz="2600" dirty="0">
              <a:effectLst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1778000" y="2441128"/>
            <a:ext cx="3529013" cy="11318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altLang="ko-KR" sz="2600" dirty="0">
                <a:effectLst/>
              </a:rPr>
              <a:t> </a:t>
            </a:r>
            <a:r>
              <a:rPr lang="ko-KR" altLang="en-US" sz="2600" dirty="0">
                <a:effectLst/>
              </a:rPr>
              <a:t>사무</a:t>
            </a:r>
            <a:r>
              <a:rPr lang="en-US" altLang="ko-KR" sz="2600" dirty="0">
                <a:effectLst/>
              </a:rPr>
              <a:t>(</a:t>
            </a:r>
            <a:r>
              <a:rPr lang="ko-KR" altLang="en-US" sz="2600" dirty="0">
                <a:effectLst/>
              </a:rPr>
              <a:t>내근</a:t>
            </a:r>
            <a:r>
              <a:rPr lang="en-US" altLang="ko-KR" sz="2600" dirty="0">
                <a:effectLst/>
              </a:rPr>
              <a:t>)</a:t>
            </a:r>
            <a:r>
              <a:rPr lang="ko-KR" altLang="en-US" sz="2600" dirty="0">
                <a:effectLst/>
              </a:rPr>
              <a:t>직원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409575" y="2441128"/>
            <a:ext cx="1354138" cy="11318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50000">
                <a:srgbClr val="FFCC99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dirty="0">
                <a:effectLst/>
              </a:rPr>
              <a:t>본 사</a:t>
            </a: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5205413" y="1845196"/>
            <a:ext cx="3529012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b="1" dirty="0">
                <a:effectLst/>
              </a:rPr>
              <a:t>고용보험</a:t>
            </a:r>
          </a:p>
        </p:txBody>
      </p:sp>
      <p:sp>
        <p:nvSpPr>
          <p:cNvPr id="22" name="AutoShape 19"/>
          <p:cNvSpPr>
            <a:spLocks noChangeArrowheads="1"/>
          </p:cNvSpPr>
          <p:nvPr/>
        </p:nvSpPr>
        <p:spPr bwMode="auto">
          <a:xfrm>
            <a:off x="1778000" y="1845196"/>
            <a:ext cx="3529013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b="1" dirty="0">
                <a:effectLst/>
              </a:rPr>
              <a:t>산재보험</a:t>
            </a: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409575" y="1845196"/>
            <a:ext cx="1354138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ko-KR" altLang="en-US" sz="2600" b="1" dirty="0">
                <a:effectLst/>
              </a:rPr>
              <a:t>구 분</a:t>
            </a: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466725" y="1901825"/>
            <a:ext cx="180022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466725" y="5365750"/>
            <a:ext cx="180022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409575" y="1901825"/>
            <a:ext cx="0" cy="6477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372475" y="1901825"/>
            <a:ext cx="0" cy="6477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2138363" y="1901825"/>
            <a:ext cx="30876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409575" y="2578100"/>
            <a:ext cx="0" cy="11318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5205413" y="1901825"/>
            <a:ext cx="3302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8372475" y="2578100"/>
            <a:ext cx="0" cy="11318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409575" y="3709988"/>
            <a:ext cx="0" cy="16557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8372475" y="3709988"/>
            <a:ext cx="0" cy="16557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2138363" y="5365750"/>
            <a:ext cx="30876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>
            <a:off x="5205413" y="5365750"/>
            <a:ext cx="3302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36" name="AutoShape 37"/>
          <p:cNvSpPr>
            <a:spLocks noChangeArrowheads="1"/>
          </p:cNvSpPr>
          <p:nvPr/>
        </p:nvSpPr>
        <p:spPr bwMode="auto">
          <a:xfrm>
            <a:off x="1979613" y="3789040"/>
            <a:ext cx="3024187" cy="503237"/>
          </a:xfrm>
          <a:prstGeom prst="roundRect">
            <a:avLst>
              <a:gd name="adj" fmla="val 16667"/>
            </a:avLst>
          </a:prstGeom>
          <a:noFill/>
          <a:ln w="31750" algn="ctr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7" name="AutoShape 38"/>
          <p:cNvSpPr>
            <a:spLocks noChangeArrowheads="1"/>
          </p:cNvSpPr>
          <p:nvPr/>
        </p:nvSpPr>
        <p:spPr bwMode="auto">
          <a:xfrm>
            <a:off x="5364163" y="2996952"/>
            <a:ext cx="3024187" cy="503237"/>
          </a:xfrm>
          <a:prstGeom prst="roundRect">
            <a:avLst>
              <a:gd name="adj" fmla="val 16667"/>
            </a:avLst>
          </a:prstGeom>
          <a:noFill/>
          <a:ln w="31750" algn="ctr">
            <a:solidFill>
              <a:srgbClr val="CC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9" name="Rectangle 28"/>
          <p:cNvSpPr>
            <a:spLocks noChangeArrowheads="1"/>
          </p:cNvSpPr>
          <p:nvPr/>
        </p:nvSpPr>
        <p:spPr bwMode="auto">
          <a:xfrm>
            <a:off x="586037" y="5589240"/>
            <a:ext cx="7874395" cy="307777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★ 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본사소속 현장근무직원의 보수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간접노무비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고용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산재보험이 서로 상이하게 처리됨에 유의</a:t>
            </a:r>
            <a:endParaRPr lang="ko-KR" altLang="en-US" sz="14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66592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533400" y="2348880"/>
            <a:ext cx="1828800" cy="1295400"/>
          </a:xfrm>
          <a:prstGeom prst="rect">
            <a:avLst/>
          </a:prstGeom>
          <a:gradFill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산재보험</a:t>
            </a:r>
          </a:p>
          <a:p>
            <a:pPr algn="ctr">
              <a:defRPr/>
            </a:pPr>
            <a:r>
              <a:rPr lang="ko-KR" altLang="en-US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보수총액</a:t>
            </a:r>
          </a:p>
        </p:txBody>
      </p:sp>
      <p:sp>
        <p:nvSpPr>
          <p:cNvPr id="36869" name="AutoShape 9"/>
          <p:cNvSpPr>
            <a:spLocks noChangeArrowheads="1"/>
          </p:cNvSpPr>
          <p:nvPr/>
        </p:nvSpPr>
        <p:spPr bwMode="auto">
          <a:xfrm>
            <a:off x="2555875" y="2781300"/>
            <a:ext cx="266700" cy="457200"/>
          </a:xfrm>
          <a:custGeom>
            <a:avLst/>
            <a:gdLst>
              <a:gd name="T0" fmla="*/ 2469753 w 21600"/>
              <a:gd name="T1" fmla="*/ 0 h 21600"/>
              <a:gd name="T2" fmla="*/ 0 w 21600"/>
              <a:gd name="T3" fmla="*/ 4838700 h 21600"/>
              <a:gd name="T4" fmla="*/ 2469753 w 21600"/>
              <a:gd name="T5" fmla="*/ 9677400 h 21600"/>
              <a:gd name="T6" fmla="*/ 3293004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5722" name="Rectangle 10"/>
          <p:cNvSpPr>
            <a:spLocks noChangeArrowheads="1"/>
          </p:cNvSpPr>
          <p:nvPr/>
        </p:nvSpPr>
        <p:spPr bwMode="auto">
          <a:xfrm>
            <a:off x="3059112" y="2348880"/>
            <a:ext cx="4897264" cy="1295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>
              <a:buFontTx/>
              <a:buBlip>
                <a:blip r:embed="rId4"/>
              </a:buBlip>
              <a:defRPr/>
            </a:pPr>
            <a:r>
              <a:rPr lang="ko-KR" alt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사무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내근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)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직원 보수</a:t>
            </a:r>
            <a:endParaRPr lang="en-US" altLang="ko-KR" b="1" dirty="0" smtClean="0">
              <a:solidFill>
                <a:srgbClr val="FF0000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 smtClean="0">
                <a:solidFill>
                  <a:srgbClr val="0033CC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-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임원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총무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영업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경리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관리직 등</a:t>
            </a:r>
            <a:endParaRPr lang="en-US" altLang="ko-KR" b="1" dirty="0" smtClean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- </a:t>
            </a:r>
            <a:r>
              <a:rPr lang="ko-KR" altLang="en-US" b="1" dirty="0" err="1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손익계산서중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임원급여 및 직원급여 등의 </a:t>
            </a:r>
            <a:endParaRPr lang="en-US" altLang="ko-KR" b="1" dirty="0" smtClean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  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항목으로 계상됨</a:t>
            </a:r>
            <a:endParaRPr lang="ko-KR" altLang="en-US" b="1" dirty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36873" name="AutoShape 13"/>
          <p:cNvSpPr>
            <a:spLocks noChangeArrowheads="1"/>
          </p:cNvSpPr>
          <p:nvPr/>
        </p:nvSpPr>
        <p:spPr bwMode="auto">
          <a:xfrm>
            <a:off x="2555875" y="4862513"/>
            <a:ext cx="266700" cy="457200"/>
          </a:xfrm>
          <a:custGeom>
            <a:avLst/>
            <a:gdLst>
              <a:gd name="T0" fmla="*/ 2469753 w 21600"/>
              <a:gd name="T1" fmla="*/ 0 h 21600"/>
              <a:gd name="T2" fmla="*/ 0 w 21600"/>
              <a:gd name="T3" fmla="*/ 4838700 h 21600"/>
              <a:gd name="T4" fmla="*/ 2469753 w 21600"/>
              <a:gd name="T5" fmla="*/ 9677400 h 21600"/>
              <a:gd name="T6" fmla="*/ 3293004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확정보수총액 산정 요령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268413"/>
            <a:ext cx="6337300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건설본사</a:t>
            </a:r>
            <a:endParaRPr lang="ko-KR" altLang="en-US" sz="200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39552" y="4365848"/>
            <a:ext cx="1828800" cy="1295400"/>
          </a:xfrm>
          <a:prstGeom prst="rect">
            <a:avLst/>
          </a:prstGeom>
          <a:gradFill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고용보험</a:t>
            </a:r>
            <a:endParaRPr lang="ko-KR" altLang="en-US" b="1" dirty="0">
              <a:solidFill>
                <a:srgbClr val="FF0000"/>
              </a:solidFill>
              <a:effectLst>
                <a:outerShdw sx="1000" sy="1000" algn="tl">
                  <a:srgbClr val="000000"/>
                </a:outerShdw>
              </a:effectLst>
              <a:latin typeface="+mj-ea"/>
              <a:ea typeface="+mj-ea"/>
            </a:endParaRPr>
          </a:p>
          <a:p>
            <a:pPr algn="ctr">
              <a:defRPr/>
            </a:pPr>
            <a:r>
              <a:rPr lang="ko-KR" altLang="en-US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보수총액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25834" y="4149080"/>
            <a:ext cx="4930542" cy="174861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>
              <a:buFontTx/>
              <a:buBlip>
                <a:blip r:embed="rId4"/>
              </a:buBlip>
              <a:defRPr/>
            </a:pPr>
            <a:r>
              <a:rPr lang="ko-KR" alt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소속 근로자 전체 보수</a:t>
            </a:r>
            <a:endParaRPr lang="en-US" altLang="ko-KR" b="1" dirty="0" smtClean="0">
              <a:solidFill>
                <a:srgbClr val="FF0000"/>
              </a:solidFill>
              <a:effectLst>
                <a:outerShdw dist="38100"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 smtClean="0">
                <a:solidFill>
                  <a:srgbClr val="0033CC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-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사무직원 급여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+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현장근무직원 급여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-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현장근무직원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현장기능직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현장소장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, </a:t>
            </a: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                       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현장관리직 등</a:t>
            </a:r>
            <a:endParaRPr lang="en-US" altLang="ko-KR" b="1" dirty="0" smtClean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-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 일용직 보수는 제외</a:t>
            </a:r>
            <a:endParaRPr lang="en-US" altLang="ko-KR" b="1" dirty="0" smtClean="0">
              <a:solidFill>
                <a:srgbClr val="FF0000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 - </a:t>
            </a:r>
            <a:r>
              <a:rPr lang="ko-KR" altLang="en-US" b="1" dirty="0" err="1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공사원가명세서중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직원급여 등으로 계상됨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endParaRPr lang="ko-KR" altLang="en-US" b="1" dirty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5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304800" y="1752600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ko-KR" altLang="en-US"/>
              <a:t> </a:t>
            </a:r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</p:txBody>
      </p:sp>
      <p:sp>
        <p:nvSpPr>
          <p:cNvPr id="37893" name="AutoShape 8"/>
          <p:cNvSpPr>
            <a:spLocks noChangeArrowheads="1"/>
          </p:cNvSpPr>
          <p:nvPr/>
        </p:nvSpPr>
        <p:spPr bwMode="auto">
          <a:xfrm>
            <a:off x="2073052" y="2205038"/>
            <a:ext cx="266700" cy="457200"/>
          </a:xfrm>
          <a:custGeom>
            <a:avLst/>
            <a:gdLst>
              <a:gd name="T0" fmla="*/ 2469753 w 21600"/>
              <a:gd name="T1" fmla="*/ 0 h 21600"/>
              <a:gd name="T2" fmla="*/ 0 w 21600"/>
              <a:gd name="T3" fmla="*/ 4838700 h 21600"/>
              <a:gd name="T4" fmla="*/ 2469753 w 21600"/>
              <a:gd name="T5" fmla="*/ 9677400 h 21600"/>
              <a:gd name="T6" fmla="*/ 3293004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897" name="AutoShape 12"/>
          <p:cNvSpPr>
            <a:spLocks noChangeArrowheads="1"/>
          </p:cNvSpPr>
          <p:nvPr/>
        </p:nvSpPr>
        <p:spPr bwMode="auto">
          <a:xfrm>
            <a:off x="2073052" y="3716338"/>
            <a:ext cx="266700" cy="457200"/>
          </a:xfrm>
          <a:custGeom>
            <a:avLst/>
            <a:gdLst>
              <a:gd name="T0" fmla="*/ 2469753 w 21600"/>
              <a:gd name="T1" fmla="*/ 0 h 21600"/>
              <a:gd name="T2" fmla="*/ 0 w 21600"/>
              <a:gd name="T3" fmla="*/ 4838700 h 21600"/>
              <a:gd name="T4" fmla="*/ 2469753 w 21600"/>
              <a:gd name="T5" fmla="*/ 9677400 h 21600"/>
              <a:gd name="T6" fmla="*/ 3293004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900" name="AutoShape 15"/>
          <p:cNvSpPr>
            <a:spLocks noChangeArrowheads="1"/>
          </p:cNvSpPr>
          <p:nvPr/>
        </p:nvSpPr>
        <p:spPr bwMode="auto">
          <a:xfrm>
            <a:off x="107950" y="4581525"/>
            <a:ext cx="4267200" cy="2016125"/>
          </a:xfrm>
          <a:prstGeom prst="vertic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  본사소속 </a:t>
            </a:r>
            <a:r>
              <a:rPr lang="ko-KR" altLang="en-US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현장근무직원</a:t>
            </a:r>
            <a:r>
              <a:rPr lang="en-US" altLang="ko-KR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(</a:t>
            </a:r>
            <a:r>
              <a:rPr lang="ko-KR" altLang="en-US" sz="1500" dirty="0" err="1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간접노무비</a:t>
            </a:r>
            <a:r>
              <a:rPr lang="en-US" altLang="ko-KR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) </a:t>
            </a:r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의 보수가 손익계산서로 계정처리 되었더라도</a:t>
            </a:r>
            <a:r>
              <a:rPr lang="en-US" altLang="ko-KR" sz="1500" dirty="0" smtClean="0">
                <a:latin typeface="궁서체" pitchFamily="17" charset="-127"/>
                <a:ea typeface="궁서체" pitchFamily="17" charset="-127"/>
              </a:rPr>
              <a:t>, </a:t>
            </a:r>
            <a:r>
              <a:rPr lang="ko-KR" altLang="en-US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산재보험은 건설일괄로</a:t>
            </a:r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해당 보수를 산입</a:t>
            </a:r>
            <a:endParaRPr lang="en-US" altLang="ko-KR" sz="1500" dirty="0" smtClean="0">
              <a:latin typeface="궁서체" pitchFamily="17" charset="-127"/>
              <a:ea typeface="궁서체" pitchFamily="17" charset="-127"/>
            </a:endParaRPr>
          </a:p>
          <a:p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  </a:t>
            </a:r>
            <a:r>
              <a:rPr lang="ko-KR" altLang="en-US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인력소개소</a:t>
            </a:r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등을 통한 현장인력의 비용이 지급수수료 등으로 계정 처리되었더라도 동 금액을 </a:t>
            </a:r>
            <a:r>
              <a:rPr lang="ko-KR" altLang="en-US" sz="1500" dirty="0" smtClean="0">
                <a:solidFill>
                  <a:srgbClr val="FF0000"/>
                </a:solidFill>
                <a:latin typeface="궁서체" pitchFamily="17" charset="-127"/>
                <a:ea typeface="궁서체" pitchFamily="17" charset="-127"/>
              </a:rPr>
              <a:t>보수에 산입</a:t>
            </a:r>
            <a:endParaRPr lang="en-US" altLang="ko-KR" sz="1500" dirty="0">
              <a:solidFill>
                <a:srgbClr val="FF0000"/>
              </a:solidFill>
              <a:latin typeface="궁서체" pitchFamily="17" charset="-127"/>
              <a:ea typeface="궁서체" pitchFamily="17" charset="-127"/>
            </a:endParaRPr>
          </a:p>
        </p:txBody>
      </p:sp>
      <p:sp>
        <p:nvSpPr>
          <p:cNvPr id="37901" name="AutoShape 16"/>
          <p:cNvSpPr>
            <a:spLocks noChangeArrowheads="1"/>
          </p:cNvSpPr>
          <p:nvPr/>
        </p:nvSpPr>
        <p:spPr bwMode="auto">
          <a:xfrm>
            <a:off x="4284663" y="4581525"/>
            <a:ext cx="4824412" cy="2016125"/>
          </a:xfrm>
          <a:prstGeom prst="vertic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  재료비 계정 등 </a:t>
            </a:r>
            <a:r>
              <a:rPr lang="ko-KR" altLang="en-US" sz="1500" dirty="0" err="1" smtClean="0">
                <a:latin typeface="궁서체" pitchFamily="17" charset="-127"/>
                <a:ea typeface="궁서체" pitchFamily="17" charset="-127"/>
              </a:rPr>
              <a:t>타계정에</a:t>
            </a:r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 외주공사비를 </a:t>
            </a:r>
            <a:r>
              <a:rPr lang="ko-KR" altLang="en-US" sz="1500" dirty="0">
                <a:latin typeface="궁서체" pitchFamily="17" charset="-127"/>
                <a:ea typeface="궁서체" pitchFamily="17" charset="-127"/>
              </a:rPr>
              <a:t>처리하는 </a:t>
            </a:r>
            <a:r>
              <a:rPr lang="ko-KR" altLang="en-US" sz="1500" dirty="0" smtClean="0">
                <a:latin typeface="궁서체" pitchFamily="17" charset="-127"/>
                <a:ea typeface="궁서체" pitchFamily="17" charset="-127"/>
              </a:rPr>
              <a:t>경우에도 해당 금액을 포함하여 산정</a:t>
            </a:r>
            <a:r>
              <a:rPr lang="en-US" altLang="ko-KR" sz="1500" dirty="0" smtClean="0">
                <a:latin typeface="궁서체" pitchFamily="17" charset="-127"/>
                <a:ea typeface="궁서체" pitchFamily="17" charset="-127"/>
              </a:rPr>
              <a:t>.</a:t>
            </a:r>
            <a:endParaRPr lang="en-US" altLang="ko-KR" sz="1500" dirty="0">
              <a:latin typeface="궁서체" pitchFamily="17" charset="-127"/>
              <a:ea typeface="궁서체" pitchFamily="17" charset="-127"/>
            </a:endParaRPr>
          </a:p>
        </p:txBody>
      </p:sp>
      <p:sp>
        <p:nvSpPr>
          <p:cNvPr id="3790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확정보수총액 산정 요령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7903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268413"/>
            <a:ext cx="6337300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건설일괄</a:t>
            </a:r>
            <a:endParaRPr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586880" y="1828076"/>
            <a:ext cx="1248816" cy="1295400"/>
          </a:xfrm>
          <a:prstGeom prst="rect">
            <a:avLst/>
          </a:prstGeom>
          <a:gradFill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산재보험</a:t>
            </a:r>
          </a:p>
          <a:p>
            <a:pPr algn="ctr">
              <a:defRPr/>
            </a:pPr>
            <a:r>
              <a:rPr lang="ko-KR" altLang="en-US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보수총액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86880" y="3212976"/>
            <a:ext cx="1248816" cy="1295400"/>
          </a:xfrm>
          <a:prstGeom prst="rect">
            <a:avLst/>
          </a:prstGeom>
          <a:gradFill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 smtClean="0">
                <a:solidFill>
                  <a:srgbClr val="FF0000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고용보험</a:t>
            </a:r>
            <a:endParaRPr lang="ko-KR" altLang="en-US" b="1" dirty="0">
              <a:solidFill>
                <a:srgbClr val="FF0000"/>
              </a:solidFill>
              <a:effectLst>
                <a:outerShdw sx="1000" sy="1000" algn="tl">
                  <a:srgbClr val="000000"/>
                </a:outerShdw>
              </a:effectLst>
              <a:latin typeface="+mj-ea"/>
              <a:ea typeface="+mj-ea"/>
            </a:endParaRPr>
          </a:p>
          <a:p>
            <a:pPr algn="ctr">
              <a:defRPr/>
            </a:pPr>
            <a:r>
              <a:rPr lang="ko-KR" altLang="en-US" b="1" dirty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+mj-ea"/>
                <a:ea typeface="+mj-ea"/>
              </a:rPr>
              <a:t>보수총액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2608695" y="1822406"/>
            <a:ext cx="4627601" cy="130107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>
              <a:buFontTx/>
              <a:buBlip>
                <a:blip r:embed="rId5"/>
              </a:buBlip>
              <a:defRPr/>
            </a:pPr>
            <a:r>
              <a:rPr lang="ko-KR" alt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현장근무직원 보수</a:t>
            </a:r>
            <a:endParaRPr lang="en-US" altLang="ko-KR" b="1" dirty="0" smtClean="0">
              <a:solidFill>
                <a:srgbClr val="FF0000"/>
              </a:solidFill>
              <a:effectLst>
                <a:outerShdw dist="38100"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5"/>
              </a:buBlip>
              <a:defRPr/>
            </a:pP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현장 일용직 보수</a:t>
            </a:r>
            <a:endParaRPr lang="en-US" altLang="ko-KR" b="1" dirty="0" smtClean="0">
              <a:solidFill>
                <a:schemeClr val="accent4"/>
              </a:solidFill>
              <a:effectLst>
                <a:outerShdw dist="38100"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5"/>
              </a:buBlip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외주공사비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*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하도급노무비율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(32%)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endParaRPr lang="ko-KR" altLang="en-US" b="1" dirty="0">
              <a:solidFill>
                <a:schemeClr val="accent4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2608695" y="3194205"/>
            <a:ext cx="4627601" cy="130107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pPr>
              <a:buFontTx/>
              <a:buBlip>
                <a:blip r:embed="rId5"/>
              </a:buBlip>
              <a:defRPr/>
            </a:pPr>
            <a:r>
              <a:rPr lang="ko-KR" altLang="en-US" b="1" dirty="0" smtClean="0">
                <a:solidFill>
                  <a:srgbClr val="FF0000"/>
                </a:solidFill>
                <a:effectLst>
                  <a:outerShdw dist="38100" sx="1000" sy="1000" algn="tl">
                    <a:srgbClr val="000000"/>
                  </a:outerShdw>
                </a:effectLst>
              </a:rPr>
              <a:t>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현장 일용직 보수</a:t>
            </a:r>
            <a:endParaRPr lang="en-US" altLang="ko-KR" b="1" dirty="0" smtClean="0">
              <a:solidFill>
                <a:schemeClr val="accent4"/>
              </a:solidFill>
              <a:effectLst>
                <a:outerShdw dist="38100"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>
              <a:buFontTx/>
              <a:buBlip>
                <a:blip r:embed="rId5"/>
              </a:buBlip>
              <a:defRPr/>
            </a:pPr>
            <a:r>
              <a:rPr lang="en-US" altLang="ko-KR" b="1" dirty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외주공사비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*</a:t>
            </a:r>
            <a:r>
              <a:rPr lang="ko-KR" altLang="en-US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하도급노무비율</a:t>
            </a:r>
            <a:r>
              <a:rPr lang="en-US" altLang="ko-KR" b="1" dirty="0" smtClean="0">
                <a:solidFill>
                  <a:schemeClr val="accent4"/>
                </a:solidFill>
                <a:effectLst>
                  <a:outerShdw dist="38100"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(32%)</a:t>
            </a:r>
            <a:r>
              <a:rPr lang="en-US" altLang="ko-KR" b="1" dirty="0" smtClean="0">
                <a:solidFill>
                  <a:schemeClr val="accent2"/>
                </a:solidFill>
                <a:effectLst>
                  <a:outerShdw sx="1000" sy="1000" algn="tl">
                    <a:srgbClr val="000000"/>
                  </a:outerShdw>
                </a:effectLst>
                <a:latin typeface="궁서" pitchFamily="18" charset="-127"/>
                <a:ea typeface="궁서" pitchFamily="18" charset="-127"/>
              </a:rPr>
              <a:t> </a:t>
            </a:r>
            <a:endParaRPr lang="ko-KR" altLang="en-US" b="1" dirty="0">
              <a:solidFill>
                <a:schemeClr val="accent2"/>
              </a:solidFill>
              <a:effectLst>
                <a:outerShdw sx="1000" sy="1000" algn="tl">
                  <a:srgbClr val="000000"/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pic>
        <p:nvPicPr>
          <p:cNvPr id="21" name="Picture 36" descr="원gray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14057"/>
            <a:ext cx="206182" cy="24719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2" name="Picture 36" descr="원gray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6" y="4869160"/>
            <a:ext cx="206182" cy="24719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3" name="Picture 36" descr="원gray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6" y="5774097"/>
            <a:ext cx="206182" cy="24719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</p:txBody>
      </p:sp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확정보수총액 산정 요령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268413"/>
            <a:ext cx="6337300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신고납부 대상 공사 현장</a:t>
            </a:r>
            <a:endParaRPr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4788024" y="1974266"/>
            <a:ext cx="3672408" cy="2272159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하도급공사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타원 2"/>
          <p:cNvSpPr/>
          <p:nvPr/>
        </p:nvSpPr>
        <p:spPr bwMode="auto">
          <a:xfrm>
            <a:off x="5032921" y="2996952"/>
            <a:ext cx="3211487" cy="519351"/>
          </a:xfrm>
          <a:prstGeom prst="ellipse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하수급승인공사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(C)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683568" y="2060848"/>
            <a:ext cx="3672408" cy="2272159"/>
          </a:xfrm>
          <a:prstGeom prst="ellipse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자기공사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(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발주자겸시공자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)(A)</a:t>
            </a:r>
            <a:endParaRPr kumimoji="1" lang="en-US" altLang="ko-K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원도급공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사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궁서" pitchFamily="18" charset="-127"/>
                <a:ea typeface="궁서" pitchFamily="18" charset="-127"/>
              </a:rPr>
              <a:t>(B)</a:t>
            </a:r>
            <a:endParaRPr kumimoji="1" lang="en-US" altLang="ko-K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궁서" pitchFamily="18" charset="-127"/>
              <a:ea typeface="궁서" pitchFamily="18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323850" y="4699269"/>
            <a:ext cx="8640763" cy="132343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신고납부 대상 공사 현장은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A+B+C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임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따라서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하수급승인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받지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않은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하도급공사 현장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에서 발생한 보수 및 외주공사비 등은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확정보수총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액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산정시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제외</a:t>
            </a:r>
            <a:endParaRPr lang="ko-KR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07563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690" name="Group 146"/>
          <p:cNvGraphicFramePr>
            <a:graphicFrameLocks noGrp="1"/>
          </p:cNvGraphicFramePr>
          <p:nvPr/>
        </p:nvGraphicFramePr>
        <p:xfrm>
          <a:off x="468313" y="1341438"/>
          <a:ext cx="8351837" cy="4311744"/>
        </p:xfrm>
        <a:graphic>
          <a:graphicData uri="http://schemas.openxmlformats.org/drawingml/2006/table">
            <a:tbl>
              <a:tblPr/>
              <a:tblGrid>
                <a:gridCol w="631825"/>
                <a:gridCol w="1225550"/>
                <a:gridCol w="1598612"/>
                <a:gridCol w="1728788"/>
                <a:gridCol w="1624012"/>
                <a:gridCol w="1543050"/>
              </a:tblGrid>
              <a:tr h="4693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분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계정과목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계정총액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공제액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보험료산정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임금총액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(1-2)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공제사유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3836">
                <a:tc rowSpan="4"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손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익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계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산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서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급 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대표이사급여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상여금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6,000,000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14,000,000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대표이사상여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복리후생비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48,000,000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실비변상금품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소 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170,000,000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84,000,000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(A) 86,000,000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13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937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계정과목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계정총액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공제액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보험료산정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임금총액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(1-2)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공제사유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7010">
                <a:tc rowSpan="5"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원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세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서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급 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(B) 200,000,000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0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잡 급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93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외주공사비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204,000,000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96,000,000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하도급노무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비율</a:t>
                      </a: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(32%)</a:t>
                      </a: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적용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93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재료비중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외주공사비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27,200,000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12,800,000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하도급노무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비율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(32%)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적용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4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소 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1,040,000,000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231,200,000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(C) 808,800,000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62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8691" name="Group 147"/>
          <p:cNvGraphicFramePr>
            <a:graphicFrameLocks noGrp="1"/>
          </p:cNvGraphicFramePr>
          <p:nvPr/>
        </p:nvGraphicFramePr>
        <p:xfrm>
          <a:off x="4211638" y="5784850"/>
          <a:ext cx="4249737" cy="960438"/>
        </p:xfrm>
        <a:graphic>
          <a:graphicData uri="http://schemas.openxmlformats.org/drawingml/2006/table">
            <a:tbl>
              <a:tblPr/>
              <a:tblGrid>
                <a:gridCol w="1296987"/>
                <a:gridCol w="1368425"/>
                <a:gridCol w="1584325"/>
              </a:tblGrid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분</a:t>
                      </a:r>
                    </a:p>
                  </a:txBody>
                  <a:tcPr marT="45735" marB="45735" horzOverflow="overflow">
                    <a:lnL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CC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산재보험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CC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고용보험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CCFFCC"/>
                        </a:gs>
                      </a:gsLst>
                      <a:lin ang="5400000" scaled="1"/>
                    </a:gradFill>
                  </a:tcPr>
                </a:tc>
              </a:tr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본 사</a:t>
                      </a:r>
                    </a:p>
                  </a:txBody>
                  <a:tcPr marT="45735" marB="45735" horzOverflow="overflow">
                    <a:lnL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(A)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(A) + (B)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건설일괄</a:t>
                      </a:r>
                    </a:p>
                  </a:txBody>
                  <a:tcPr marT="45735" marB="45735" horzOverflow="overflow">
                    <a:lnL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(C)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(C) - (B)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9025" name="Group 116"/>
          <p:cNvGrpSpPr>
            <a:grpSpLocks/>
          </p:cNvGrpSpPr>
          <p:nvPr/>
        </p:nvGrpSpPr>
        <p:grpSpPr bwMode="auto">
          <a:xfrm>
            <a:off x="468313" y="5949950"/>
            <a:ext cx="3382962" cy="854075"/>
            <a:chOff x="1247" y="2446"/>
            <a:chExt cx="748" cy="856"/>
          </a:xfrm>
        </p:grpSpPr>
        <p:sp>
          <p:nvSpPr>
            <p:cNvPr id="39029" name="Rectangle 117"/>
            <p:cNvSpPr>
              <a:spLocks noChangeArrowheads="1"/>
            </p:cNvSpPr>
            <p:nvPr/>
          </p:nvSpPr>
          <p:spPr bwMode="auto">
            <a:xfrm>
              <a:off x="1432" y="2478"/>
              <a:ext cx="563" cy="824"/>
            </a:xfrm>
            <a:prstGeom prst="rect">
              <a:avLst/>
            </a:prstGeom>
            <a:gradFill rotWithShape="1">
              <a:gsLst>
                <a:gs pos="0">
                  <a:srgbClr val="333333">
                    <a:alpha val="79999"/>
                  </a:srgbClr>
                </a:gs>
                <a:gs pos="100000">
                  <a:srgbClr val="181818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9030" name="Freeform 118"/>
            <p:cNvSpPr>
              <a:spLocks/>
            </p:cNvSpPr>
            <p:nvPr/>
          </p:nvSpPr>
          <p:spPr bwMode="auto">
            <a:xfrm>
              <a:off x="1247" y="2478"/>
              <a:ext cx="748" cy="741"/>
            </a:xfrm>
            <a:custGeom>
              <a:avLst/>
              <a:gdLst>
                <a:gd name="T0" fmla="*/ 185 w 905"/>
                <a:gd name="T1" fmla="*/ 0 h 897"/>
                <a:gd name="T2" fmla="*/ 748 w 905"/>
                <a:gd name="T3" fmla="*/ 0 h 897"/>
                <a:gd name="T4" fmla="*/ 561 w 905"/>
                <a:gd name="T5" fmla="*/ 741 h 897"/>
                <a:gd name="T6" fmla="*/ 0 w 905"/>
                <a:gd name="T7" fmla="*/ 644 h 897"/>
                <a:gd name="T8" fmla="*/ 185 w 905"/>
                <a:gd name="T9" fmla="*/ 0 h 8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5"/>
                <a:gd name="T16" fmla="*/ 0 h 897"/>
                <a:gd name="T17" fmla="*/ 905 w 905"/>
                <a:gd name="T18" fmla="*/ 897 h 8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5" h="897">
                  <a:moveTo>
                    <a:pt x="224" y="0"/>
                  </a:moveTo>
                  <a:lnTo>
                    <a:pt x="905" y="0"/>
                  </a:lnTo>
                  <a:cubicBezTo>
                    <a:pt x="905" y="0"/>
                    <a:pt x="901" y="521"/>
                    <a:pt x="679" y="897"/>
                  </a:cubicBezTo>
                  <a:cubicBezTo>
                    <a:pt x="339" y="838"/>
                    <a:pt x="0" y="779"/>
                    <a:pt x="0" y="779"/>
                  </a:cubicBezTo>
                  <a:cubicBezTo>
                    <a:pt x="205" y="438"/>
                    <a:pt x="224" y="0"/>
                    <a:pt x="22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2FAC4"/>
                </a:gs>
                <a:gs pos="100000">
                  <a:srgbClr val="D3F8A6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39031" name="Group 119"/>
            <p:cNvGrpSpPr>
              <a:grpSpLocks/>
            </p:cNvGrpSpPr>
            <p:nvPr/>
          </p:nvGrpSpPr>
          <p:grpSpPr bwMode="auto">
            <a:xfrm>
              <a:off x="1601" y="2446"/>
              <a:ext cx="94" cy="69"/>
              <a:chOff x="932" y="942"/>
              <a:chExt cx="114" cy="84"/>
            </a:xfrm>
          </p:grpSpPr>
          <p:sp>
            <p:nvSpPr>
              <p:cNvPr id="39032" name="Line 120"/>
              <p:cNvSpPr>
                <a:spLocks noChangeShapeType="1"/>
              </p:cNvSpPr>
              <p:nvPr/>
            </p:nvSpPr>
            <p:spPr bwMode="auto">
              <a:xfrm rot="-3600000">
                <a:off x="1008" y="963"/>
                <a:ext cx="2" cy="74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  <p:grpSp>
            <p:nvGrpSpPr>
              <p:cNvPr id="39033" name="Group 121"/>
              <p:cNvGrpSpPr>
                <a:grpSpLocks/>
              </p:cNvGrpSpPr>
              <p:nvPr/>
            </p:nvGrpSpPr>
            <p:grpSpPr bwMode="auto">
              <a:xfrm rot="-3600000">
                <a:off x="938" y="936"/>
                <a:ext cx="84" cy="96"/>
                <a:chOff x="1292" y="3294"/>
                <a:chExt cx="249" cy="272"/>
              </a:xfrm>
            </p:grpSpPr>
            <p:grpSp>
              <p:nvGrpSpPr>
                <p:cNvPr id="39034" name="Group 122"/>
                <p:cNvGrpSpPr>
                  <a:grpSpLocks/>
                </p:cNvGrpSpPr>
                <p:nvPr/>
              </p:nvGrpSpPr>
              <p:grpSpPr bwMode="auto">
                <a:xfrm>
                  <a:off x="1292" y="3385"/>
                  <a:ext cx="249" cy="181"/>
                  <a:chOff x="1791" y="1848"/>
                  <a:chExt cx="908" cy="630"/>
                </a:xfrm>
              </p:grpSpPr>
              <p:sp>
                <p:nvSpPr>
                  <p:cNvPr id="39038" name="AutoShape 1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39039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39035" name="Group 125"/>
                <p:cNvGrpSpPr>
                  <a:grpSpLocks/>
                </p:cNvGrpSpPr>
                <p:nvPr/>
              </p:nvGrpSpPr>
              <p:grpSpPr bwMode="auto">
                <a:xfrm>
                  <a:off x="1326" y="3294"/>
                  <a:ext cx="180" cy="181"/>
                  <a:chOff x="1791" y="1848"/>
                  <a:chExt cx="908" cy="630"/>
                </a:xfrm>
              </p:grpSpPr>
              <p:sp>
                <p:nvSpPr>
                  <p:cNvPr id="39036" name="AutoShape 1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39037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</p:grpSp>
        </p:grpSp>
      </p:grpSp>
      <p:sp>
        <p:nvSpPr>
          <p:cNvPr id="108672" name="Rectangle 128"/>
          <p:cNvSpPr>
            <a:spLocks noChangeArrowheads="1"/>
          </p:cNvSpPr>
          <p:nvPr/>
        </p:nvSpPr>
        <p:spPr bwMode="auto">
          <a:xfrm>
            <a:off x="1258888" y="5876925"/>
            <a:ext cx="2736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000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100% </a:t>
            </a:r>
            <a:r>
              <a:rPr lang="ko-KR" altLang="en-US" sz="2000" b="1" u="sng" dirty="0" err="1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원도급일</a:t>
            </a:r>
            <a:r>
              <a:rPr lang="ko-KR" altLang="en-US" sz="2000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경우 </a:t>
            </a:r>
          </a:p>
          <a:p>
            <a:pPr>
              <a:defRPr/>
            </a:pPr>
            <a:r>
              <a:rPr lang="ko-KR" altLang="en-US" sz="2000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보험료산정 </a:t>
            </a:r>
            <a:r>
              <a:rPr lang="ko-KR" altLang="en-US" sz="2000" b="1" u="sng" dirty="0" smtClean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보수총액</a:t>
            </a:r>
            <a:endParaRPr lang="ko-KR" altLang="en-US" sz="2000" b="1" u="sng" dirty="0">
              <a:solidFill>
                <a:srgbClr val="F6200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9027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재무제표를 통한 보수총액산출 예시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902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확정보수총액 </a:t>
            </a:r>
            <a:r>
              <a:rPr lang="ko-KR" altLang="en-US" sz="2800" dirty="0" err="1" smtClean="0"/>
              <a:t>산정시</a:t>
            </a:r>
            <a:r>
              <a:rPr lang="ko-KR" altLang="en-US" sz="2800" dirty="0" smtClean="0"/>
              <a:t> 유의사항 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484784"/>
            <a:ext cx="8640763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공동도급공사를 시공하는 경우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각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참여사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지분별로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신고하는 것이 원칙이며</a:t>
            </a: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다만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공동수급사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전체가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합의하여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대표사를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보험가입자로 한 경우에는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대표사가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일괄적으로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신고</a:t>
            </a: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납부해야 함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.</a:t>
            </a: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pic>
        <p:nvPicPr>
          <p:cNvPr id="1638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1520" y="3804136"/>
            <a:ext cx="8640763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소속 본사 상용근로자의 고용보험료 납부 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 - </a:t>
            </a:r>
            <a:r>
              <a:rPr lang="ko-KR" altLang="en-US" sz="2000" dirty="0" err="1">
                <a:solidFill>
                  <a:srgbClr val="FF0000"/>
                </a:solidFill>
                <a:latin typeface="+mj-ea"/>
                <a:ea typeface="+mj-ea"/>
              </a:rPr>
              <a:t>하수급</a:t>
            </a:r>
            <a:r>
              <a:rPr lang="ko-KR" altLang="en-US" sz="2000" dirty="0">
                <a:solidFill>
                  <a:srgbClr val="FF0000"/>
                </a:solidFill>
                <a:latin typeface="+mj-ea"/>
                <a:ea typeface="+mj-ea"/>
              </a:rPr>
              <a:t> 공사현장의 </a:t>
            </a:r>
            <a:r>
              <a:rPr lang="ko-KR" altLang="en-US" sz="2000" dirty="0" err="1" smtClean="0">
                <a:solidFill>
                  <a:srgbClr val="FF0000"/>
                </a:solidFill>
                <a:latin typeface="+mj-ea"/>
                <a:ea typeface="+mj-ea"/>
              </a:rPr>
              <a:t>하수급인</a:t>
            </a:r>
            <a:r>
              <a:rPr lang="ko-KR" altLang="en-US" sz="2000" dirty="0" smtClean="0">
                <a:solidFill>
                  <a:srgbClr val="FF0000"/>
                </a:solidFill>
                <a:latin typeface="+mj-ea"/>
                <a:ea typeface="+mj-ea"/>
              </a:rPr>
              <a:t> 본사소속 </a:t>
            </a:r>
            <a:r>
              <a:rPr lang="ko-KR" altLang="en-US" sz="2000" dirty="0">
                <a:solidFill>
                  <a:srgbClr val="FF0000"/>
                </a:solidFill>
                <a:latin typeface="+mj-ea"/>
                <a:ea typeface="+mj-ea"/>
              </a:rPr>
              <a:t>상용근로자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에 대한 </a:t>
            </a:r>
            <a:r>
              <a:rPr lang="ko-KR" altLang="en-US" sz="2000" dirty="0" smtClean="0">
                <a:solidFill>
                  <a:srgbClr val="FF0000"/>
                </a:solidFill>
                <a:latin typeface="+mj-ea"/>
                <a:ea typeface="+mj-ea"/>
              </a:rPr>
              <a:t>고용보험료</a:t>
            </a:r>
            <a:endParaRPr lang="en-US" altLang="ko-KR" sz="2000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latin typeface="+mj-ea"/>
                <a:ea typeface="+mj-ea"/>
              </a:rPr>
              <a:t>   </a:t>
            </a:r>
            <a:r>
              <a:rPr lang="ko-KR" altLang="en-US" sz="2000" dirty="0" smtClean="0">
                <a:solidFill>
                  <a:srgbClr val="FF0000"/>
                </a:solidFill>
                <a:latin typeface="+mj-ea"/>
                <a:ea typeface="+mj-ea"/>
              </a:rPr>
              <a:t> 납부주체는 </a:t>
            </a:r>
            <a:r>
              <a:rPr lang="ko-KR" altLang="en-US" sz="2000" dirty="0" err="1" smtClean="0">
                <a:solidFill>
                  <a:srgbClr val="FF0000"/>
                </a:solidFill>
                <a:latin typeface="+mj-ea"/>
                <a:ea typeface="+mj-ea"/>
              </a:rPr>
              <a:t>원수급인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임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.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따라서</a:t>
            </a: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,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하수급인은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본사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고용보험 임금총액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산정시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하수급현장에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파견된 상용근로자 임금은 제외하고 산정해야 함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.</a:t>
            </a:r>
            <a:endParaRPr lang="ko-KR" altLang="en-US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998205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확정보수총액 </a:t>
            </a:r>
            <a:r>
              <a:rPr lang="ko-KR" altLang="en-US" sz="2800" dirty="0" err="1" smtClean="0"/>
              <a:t>산정시</a:t>
            </a:r>
            <a:r>
              <a:rPr lang="ko-KR" altLang="en-US" sz="2800" dirty="0" smtClean="0"/>
              <a:t> 유의사항 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340768"/>
            <a:ext cx="8640763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주택건설업체의 미분양주택 원가 연도 이월 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주택건설업체 중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미분양주택의 원가에 대해서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주택이 분양되는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연도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로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원가를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이월하는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경우 노무비가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실제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발생한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연도로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노무비를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산입하여 신고</a:t>
            </a: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pic>
        <p:nvPicPr>
          <p:cNvPr id="1638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66161" y="3645024"/>
            <a:ext cx="8640763" cy="224676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외주공사비 중 일부분의 공사에 대한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노무비를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파악하여 해당 공사는 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하도급노무비율을 적용하지 않을 수 있는지 여부 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 -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건설업은 수차의 하도급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관계가 이루어지고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있어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하도급자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및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복층적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하도급자의 전체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노무비를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산출할 수 있는 경우가 아니라면</a:t>
            </a: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ko-KR" altLang="en-US" sz="2000" dirty="0" smtClean="0">
                <a:solidFill>
                  <a:srgbClr val="FF0000"/>
                </a:solidFill>
                <a:latin typeface="+mj-ea"/>
                <a:ea typeface="+mj-ea"/>
              </a:rPr>
              <a:t> 외주공사비 전체에 하도급노무비율을 적용하여야 함</a:t>
            </a:r>
            <a:r>
              <a:rPr lang="en-US" altLang="ko-KR" sz="2000" dirty="0" smtClean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en-US" altLang="ko-KR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331865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612775" y="2420938"/>
            <a:ext cx="81359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I.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건설업 고용</a:t>
            </a:r>
            <a:r>
              <a:rPr lang="en-US" altLang="ko-KR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산재보험 적용</a:t>
            </a:r>
            <a:endParaRPr lang="en-US" altLang="ko-KR" sz="3200" dirty="0">
              <a:solidFill>
                <a:srgbClr val="6600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603998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  <a:p>
            <a:pPr>
              <a:spcBef>
                <a:spcPct val="50000"/>
              </a:spcBef>
            </a:pPr>
            <a:endParaRPr lang="ko-KR" altLang="en-US"/>
          </a:p>
        </p:txBody>
      </p:sp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304800" y="1752600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ko-KR" altLang="en-US"/>
              <a:t> </a:t>
            </a:r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  <a:p>
            <a:pPr eaLnBrk="1" hangingPunct="1">
              <a:spcBef>
                <a:spcPct val="50000"/>
              </a:spcBef>
            </a:pPr>
            <a:endParaRPr lang="ko-KR" altLang="en-US"/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533400" y="1628800"/>
            <a:ext cx="2438400" cy="223361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33CC"/>
                </a:solidFill>
                <a:latin typeface="+mj-ea"/>
                <a:ea typeface="+mj-ea"/>
              </a:rPr>
              <a:t>13</a:t>
            </a:r>
            <a:r>
              <a:rPr lang="ko-KR" altLang="en-US" b="1" dirty="0">
                <a:solidFill>
                  <a:srgbClr val="0033CC"/>
                </a:solidFill>
                <a:latin typeface="+mj-ea"/>
                <a:ea typeface="+mj-ea"/>
              </a:rPr>
              <a:t>년 </a:t>
            </a:r>
            <a:r>
              <a:rPr lang="ko-KR" altLang="en-US" b="1" dirty="0" err="1">
                <a:solidFill>
                  <a:srgbClr val="0033CC"/>
                </a:solidFill>
                <a:latin typeface="+mj-ea"/>
                <a:ea typeface="+mj-ea"/>
              </a:rPr>
              <a:t>개산보험료</a:t>
            </a:r>
            <a:r>
              <a:rPr lang="ko-KR" altLang="en-US" b="1" dirty="0">
                <a:solidFill>
                  <a:srgbClr val="0033CC"/>
                </a:solidFill>
                <a:latin typeface="+mj-ea"/>
                <a:ea typeface="+mj-ea"/>
              </a:rPr>
              <a:t> 신고</a:t>
            </a:r>
          </a:p>
        </p:txBody>
      </p:sp>
      <p:sp>
        <p:nvSpPr>
          <p:cNvPr id="33797" name="Rectangle 9"/>
          <p:cNvSpPr>
            <a:spLocks noChangeArrowheads="1"/>
          </p:cNvSpPr>
          <p:nvPr/>
        </p:nvSpPr>
        <p:spPr bwMode="auto">
          <a:xfrm>
            <a:off x="3708400" y="1628800"/>
            <a:ext cx="5184775" cy="230832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산정기간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13.1.1~13.12.31</a:t>
            </a: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신고기한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13.4.1.</a:t>
            </a:r>
            <a:r>
              <a:rPr lang="ko-KR" altLang="en-US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까지</a:t>
            </a:r>
            <a:endParaRPr lang="ko-KR" altLang="en-US" sz="1600" b="1" dirty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보 험 </a:t>
            </a:r>
            <a:r>
              <a:rPr lang="ko-KR" altLang="en-US" sz="1600" b="1" dirty="0" err="1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료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 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추정보수총액 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* </a:t>
            </a:r>
            <a:r>
              <a:rPr lang="ko-KR" altLang="en-US" sz="1600" b="1" dirty="0" err="1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보험료율</a:t>
            </a:r>
            <a:endParaRPr lang="ko-KR" altLang="en-US" sz="1600" b="1" dirty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납부방법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 err="1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일시납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, 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분납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(4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회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 </a:t>
            </a: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- </a:t>
            </a:r>
            <a:r>
              <a:rPr lang="ko-KR" altLang="en-US" sz="1600" b="1" dirty="0" err="1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일시납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13.4.1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까지 납부하면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3%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공제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 </a:t>
            </a:r>
            <a:r>
              <a:rPr lang="en-US" altLang="ko-KR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- 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분납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err="1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매분기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err="1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중간달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15</a:t>
            </a:r>
            <a:r>
              <a:rPr lang="ko-KR" altLang="en-US" sz="1600" b="1" dirty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일이 </a:t>
            </a:r>
            <a:r>
              <a:rPr lang="ko-KR" altLang="en-US" sz="1600" b="1" dirty="0" smtClean="0">
                <a:solidFill>
                  <a:srgbClr val="000000"/>
                </a:solidFill>
                <a:latin typeface="궁서" pitchFamily="18" charset="-127"/>
                <a:ea typeface="궁서" pitchFamily="18" charset="-127"/>
              </a:rPr>
              <a:t>법정납기임</a:t>
            </a:r>
            <a:endParaRPr lang="ko-KR" altLang="en-US" sz="1600" b="1" dirty="0">
              <a:solidFill>
                <a:srgbClr val="00000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533400" y="4114800"/>
            <a:ext cx="2438400" cy="21336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>
                <a:solidFill>
                  <a:srgbClr val="0033CC"/>
                </a:solidFill>
                <a:latin typeface="+mj-ea"/>
                <a:ea typeface="+mj-ea"/>
              </a:rPr>
              <a:t>감액조정신청</a:t>
            </a:r>
          </a:p>
        </p:txBody>
      </p:sp>
      <p:sp>
        <p:nvSpPr>
          <p:cNvPr id="33799" name="Rectangle 11"/>
          <p:cNvSpPr>
            <a:spLocks noChangeArrowheads="1"/>
          </p:cNvSpPr>
          <p:nvPr/>
        </p:nvSpPr>
        <p:spPr bwMode="auto">
          <a:xfrm>
            <a:off x="3708400" y="4075906"/>
            <a:ext cx="5184775" cy="217249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/>
          <a:lstStyle/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신청대상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보수총액이 당초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개산보험료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신고시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smtClean="0">
                <a:latin typeface="궁서" pitchFamily="18" charset="-127"/>
                <a:ea typeface="궁서" pitchFamily="18" charset="-127"/>
              </a:rPr>
              <a:t>보수</a:t>
            </a:r>
            <a:endParaRPr lang="ko-KR" altLang="en-US" sz="1600" b="1" dirty="0">
              <a:latin typeface="궁서" pitchFamily="18" charset="-127"/>
              <a:ea typeface="궁서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                 총액보다 </a:t>
            </a:r>
            <a:r>
              <a:rPr lang="en-US" altLang="ko-KR" sz="1600" b="1" dirty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30%</a:t>
            </a:r>
            <a:r>
              <a:rPr lang="ko-KR" altLang="en-US" sz="1600" b="1" dirty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이상 감소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할 것으로 </a:t>
            </a:r>
            <a:r>
              <a:rPr lang="ko-KR" altLang="en-US" sz="1600" b="1" dirty="0" smtClean="0">
                <a:latin typeface="궁서" pitchFamily="18" charset="-127"/>
                <a:ea typeface="궁서" pitchFamily="18" charset="-127"/>
              </a:rPr>
              <a:t>예상</a:t>
            </a:r>
            <a:endParaRPr lang="en-US" altLang="ko-KR" sz="1600" b="1" dirty="0" smtClean="0">
              <a:latin typeface="궁서" pitchFamily="18" charset="-127"/>
              <a:ea typeface="궁서" pitchFamily="18" charset="-127"/>
            </a:endParaRP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b="1" dirty="0" smtClean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신청기간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당해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연도중</a:t>
            </a:r>
            <a:endParaRPr lang="ko-KR" altLang="en-US" sz="1600" b="1" dirty="0">
              <a:latin typeface="궁서" pitchFamily="18" charset="-127"/>
              <a:ea typeface="궁서" pitchFamily="18" charset="-127"/>
            </a:endParaRP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증빙자료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 smtClean="0">
                <a:latin typeface="궁서" pitchFamily="18" charset="-127"/>
                <a:ea typeface="궁서" pitchFamily="18" charset="-127"/>
              </a:rPr>
              <a:t>매출원장</a:t>
            </a:r>
            <a:r>
              <a:rPr lang="en-US" altLang="ko-KR" sz="1600" b="1" dirty="0" smtClean="0">
                <a:latin typeface="궁서" pitchFamily="18" charset="-127"/>
                <a:ea typeface="궁서" pitchFamily="18" charset="-127"/>
              </a:rPr>
              <a:t>,</a:t>
            </a:r>
            <a:r>
              <a:rPr lang="ko-KR" altLang="en-US" sz="1600" b="1" dirty="0" smtClean="0">
                <a:latin typeface="궁서" pitchFamily="18" charset="-127"/>
                <a:ea typeface="궁서" pitchFamily="18" charset="-127"/>
              </a:rPr>
              <a:t> 임금대장 등 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증빙자료</a:t>
            </a:r>
          </a:p>
          <a:p>
            <a:pPr>
              <a:lnSpc>
                <a:spcPct val="150000"/>
              </a:lnSpc>
              <a:buFontTx/>
              <a:buBlip>
                <a:blip r:embed="rId5"/>
              </a:buBlip>
            </a:pP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효과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sz="1600" b="1" dirty="0">
                <a:latin typeface="궁서" pitchFamily="18" charset="-127"/>
                <a:ea typeface="궁서" pitchFamily="18" charset="-127"/>
              </a:rPr>
              <a:t>: 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다음 연도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확정보험료시까지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기다리지 않고 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           당해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연도중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sz="1600" b="1" dirty="0" err="1">
                <a:latin typeface="궁서" pitchFamily="18" charset="-127"/>
                <a:ea typeface="궁서" pitchFamily="18" charset="-127"/>
              </a:rPr>
              <a:t>감액가능하여</a:t>
            </a:r>
            <a:r>
              <a:rPr lang="ko-KR" altLang="en-US" sz="1600" b="1" dirty="0">
                <a:latin typeface="궁서" pitchFamily="18" charset="-127"/>
                <a:ea typeface="궁서" pitchFamily="18" charset="-127"/>
              </a:rPr>
              <a:t> 사업주 부담 경감</a:t>
            </a:r>
            <a:endParaRPr lang="en-US" altLang="ko-KR" sz="1600" b="1" dirty="0"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33800" name="AutoShape 12"/>
          <p:cNvSpPr>
            <a:spLocks noChangeArrowheads="1"/>
          </p:cNvSpPr>
          <p:nvPr/>
        </p:nvSpPr>
        <p:spPr bwMode="auto">
          <a:xfrm>
            <a:off x="3059113" y="2420938"/>
            <a:ext cx="533400" cy="838200"/>
          </a:xfrm>
          <a:custGeom>
            <a:avLst/>
            <a:gdLst>
              <a:gd name="T0" fmla="*/ 9879013 w 21600"/>
              <a:gd name="T1" fmla="*/ 0 h 21600"/>
              <a:gd name="T2" fmla="*/ 0 w 21600"/>
              <a:gd name="T3" fmla="*/ 16263408 h 21600"/>
              <a:gd name="T4" fmla="*/ 9879013 w 21600"/>
              <a:gd name="T5" fmla="*/ 32526817 h 21600"/>
              <a:gd name="T6" fmla="*/ 13172017 w 21600"/>
              <a:gd name="T7" fmla="*/ 1626340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1" name="AutoShape 13"/>
          <p:cNvSpPr>
            <a:spLocks noChangeArrowheads="1"/>
          </p:cNvSpPr>
          <p:nvPr/>
        </p:nvSpPr>
        <p:spPr bwMode="auto">
          <a:xfrm>
            <a:off x="3059113" y="4724400"/>
            <a:ext cx="533400" cy="838200"/>
          </a:xfrm>
          <a:custGeom>
            <a:avLst/>
            <a:gdLst>
              <a:gd name="T0" fmla="*/ 9879013 w 21600"/>
              <a:gd name="T1" fmla="*/ 0 h 21600"/>
              <a:gd name="T2" fmla="*/ 0 w 21600"/>
              <a:gd name="T3" fmla="*/ 16263408 h 21600"/>
              <a:gd name="T4" fmla="*/ 9879013 w 21600"/>
              <a:gd name="T5" fmla="*/ 32526817 h 21600"/>
              <a:gd name="T6" fmla="*/ 13172017 w 21600"/>
              <a:gd name="T7" fmla="*/ 1626340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2" name="AutoShape 14"/>
          <p:cNvSpPr>
            <a:spLocks noChangeArrowheads="1"/>
          </p:cNvSpPr>
          <p:nvPr/>
        </p:nvSpPr>
        <p:spPr bwMode="auto">
          <a:xfrm>
            <a:off x="3124200" y="3505200"/>
            <a:ext cx="381000" cy="11430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3" name="AutoShape 15"/>
          <p:cNvSpPr>
            <a:spLocks noChangeArrowheads="1"/>
          </p:cNvSpPr>
          <p:nvPr/>
        </p:nvSpPr>
        <p:spPr bwMode="auto">
          <a:xfrm>
            <a:off x="1752600" y="3276600"/>
            <a:ext cx="1371600" cy="1447800"/>
          </a:xfrm>
          <a:prstGeom prst="irregularSeal1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ko-KR" sz="1200" b="1" dirty="0">
                <a:solidFill>
                  <a:srgbClr val="FF0000"/>
                </a:solidFill>
              </a:rPr>
              <a:t>30% DOWN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125538"/>
            <a:ext cx="6337300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개산보험료의 신고</a:t>
            </a:r>
            <a:endParaRPr lang="ko-KR" altLang="en-US" sz="200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805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개산보험료의 신고 납부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3806" name="Picture 37" descr="08"/>
          <p:cNvPicPr>
            <a:picLocks noChangeAspect="1" noChangeArrowheads="1"/>
          </p:cNvPicPr>
          <p:nvPr/>
        </p:nvPicPr>
        <p:blipFill>
          <a:blip r:embed="rId6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00935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4"/>
          <p:cNvGrpSpPr>
            <a:grpSpLocks noChangeAspect="1"/>
          </p:cNvGrpSpPr>
          <p:nvPr/>
        </p:nvGrpSpPr>
        <p:grpSpPr bwMode="auto">
          <a:xfrm>
            <a:off x="323850" y="1555750"/>
            <a:ext cx="3887788" cy="720725"/>
            <a:chOff x="-1112" y="2613"/>
            <a:chExt cx="612" cy="61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810" name="AutoShape 5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811" name="AutoShape 6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27" name="AutoShape 7"/>
            <p:cNvSpPr>
              <a:spLocks noChangeAspect="1" noChangeArrowheads="1"/>
            </p:cNvSpPr>
            <p:nvPr/>
          </p:nvSpPr>
          <p:spPr bwMode="auto">
            <a:xfrm>
              <a:off x="-882" y="2776"/>
              <a:ext cx="152" cy="287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구     분</a:t>
              </a:r>
            </a:p>
          </p:txBody>
        </p:sp>
      </p:grpSp>
      <p:grpSp>
        <p:nvGrpSpPr>
          <p:cNvPr id="30723" name="Group 8"/>
          <p:cNvGrpSpPr>
            <a:grpSpLocks noChangeAspect="1"/>
          </p:cNvGrpSpPr>
          <p:nvPr/>
        </p:nvGrpSpPr>
        <p:grpSpPr bwMode="auto">
          <a:xfrm>
            <a:off x="4356100" y="1557338"/>
            <a:ext cx="1944688" cy="711200"/>
            <a:chOff x="-1112" y="2613"/>
            <a:chExt cx="612" cy="61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807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808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31" name="AutoShape 11"/>
            <p:cNvSpPr>
              <a:spLocks noChangeAspect="1" noChangeArrowheads="1"/>
            </p:cNvSpPr>
            <p:nvPr/>
          </p:nvSpPr>
          <p:spPr bwMode="auto">
            <a:xfrm>
              <a:off x="-942" y="2771"/>
              <a:ext cx="272" cy="292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12</a:t>
              </a:r>
              <a:r>
                <a:rPr lang="ko-KR" alt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년도</a:t>
              </a:r>
            </a:p>
          </p:txBody>
        </p:sp>
      </p:grpSp>
      <p:grpSp>
        <p:nvGrpSpPr>
          <p:cNvPr id="30724" name="Group 12"/>
          <p:cNvGrpSpPr>
            <a:grpSpLocks noChangeAspect="1"/>
          </p:cNvGrpSpPr>
          <p:nvPr/>
        </p:nvGrpSpPr>
        <p:grpSpPr bwMode="auto">
          <a:xfrm>
            <a:off x="6443663" y="1557338"/>
            <a:ext cx="2089150" cy="711200"/>
            <a:chOff x="-1112" y="2613"/>
            <a:chExt cx="612" cy="61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804" name="AutoShape 13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805" name="AutoShape 14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35" name="AutoShape 15"/>
            <p:cNvSpPr>
              <a:spLocks noChangeAspect="1" noChangeArrowheads="1"/>
            </p:cNvSpPr>
            <p:nvPr/>
          </p:nvSpPr>
          <p:spPr bwMode="auto">
            <a:xfrm>
              <a:off x="-932" y="2771"/>
              <a:ext cx="254" cy="292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13</a:t>
              </a:r>
              <a:r>
                <a:rPr lang="ko-KR" alt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년도</a:t>
              </a:r>
            </a:p>
          </p:txBody>
        </p:sp>
      </p:grpSp>
      <p:grpSp>
        <p:nvGrpSpPr>
          <p:cNvPr id="30725" name="Group 16"/>
          <p:cNvGrpSpPr>
            <a:grpSpLocks/>
          </p:cNvGrpSpPr>
          <p:nvPr/>
        </p:nvGrpSpPr>
        <p:grpSpPr bwMode="auto">
          <a:xfrm>
            <a:off x="323850" y="2347913"/>
            <a:ext cx="2159000" cy="1152525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801" name="AutoShape 17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802" name="AutoShape 18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39" name="AutoShape 19"/>
            <p:cNvSpPr>
              <a:spLocks noChangeAspect="1" noChangeArrowheads="1"/>
            </p:cNvSpPr>
            <p:nvPr/>
          </p:nvSpPr>
          <p:spPr bwMode="auto">
            <a:xfrm>
              <a:off x="1548" y="2806"/>
              <a:ext cx="485" cy="197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산재보험요율</a:t>
              </a:r>
              <a:endParaRPr lang="ko-KR" altLang="en-U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26" name="Group 20"/>
          <p:cNvGrpSpPr>
            <a:grpSpLocks/>
          </p:cNvGrpSpPr>
          <p:nvPr/>
        </p:nvGrpSpPr>
        <p:grpSpPr bwMode="auto">
          <a:xfrm>
            <a:off x="323850" y="3544888"/>
            <a:ext cx="3887788" cy="576262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98" name="AutoShape 21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99" name="AutoShape 22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43" name="AutoShape 23"/>
            <p:cNvSpPr>
              <a:spLocks noChangeAspect="1" noChangeArrowheads="1"/>
            </p:cNvSpPr>
            <p:nvPr/>
          </p:nvSpPr>
          <p:spPr bwMode="auto">
            <a:xfrm>
              <a:off x="1633" y="2707"/>
              <a:ext cx="314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임금채권부담금</a:t>
              </a:r>
            </a:p>
          </p:txBody>
        </p:sp>
      </p:grpSp>
      <p:grpSp>
        <p:nvGrpSpPr>
          <p:cNvPr id="30727" name="Group 24"/>
          <p:cNvGrpSpPr>
            <a:grpSpLocks/>
          </p:cNvGrpSpPr>
          <p:nvPr/>
        </p:nvGrpSpPr>
        <p:grpSpPr bwMode="auto">
          <a:xfrm>
            <a:off x="323850" y="4768850"/>
            <a:ext cx="3887788" cy="576263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95" name="AutoShape 25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96" name="AutoShape 26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47" name="AutoShape 27"/>
            <p:cNvSpPr>
              <a:spLocks noChangeAspect="1" noChangeArrowheads="1"/>
            </p:cNvSpPr>
            <p:nvPr/>
          </p:nvSpPr>
          <p:spPr bwMode="auto">
            <a:xfrm>
              <a:off x="1699" y="2707"/>
              <a:ext cx="182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노무비율</a:t>
              </a:r>
            </a:p>
          </p:txBody>
        </p:sp>
      </p:grpSp>
      <p:grpSp>
        <p:nvGrpSpPr>
          <p:cNvPr id="30728" name="Group 28"/>
          <p:cNvGrpSpPr>
            <a:grpSpLocks/>
          </p:cNvGrpSpPr>
          <p:nvPr/>
        </p:nvGrpSpPr>
        <p:grpSpPr bwMode="auto">
          <a:xfrm>
            <a:off x="323850" y="5373688"/>
            <a:ext cx="3887788" cy="576262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92" name="AutoShape 29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93" name="AutoShape 30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51" name="AutoShape 31"/>
            <p:cNvSpPr>
              <a:spLocks noChangeAspect="1" noChangeArrowheads="1"/>
            </p:cNvSpPr>
            <p:nvPr/>
          </p:nvSpPr>
          <p:spPr bwMode="auto">
            <a:xfrm>
              <a:off x="1633" y="2707"/>
              <a:ext cx="314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하도급노무비율</a:t>
              </a:r>
            </a:p>
          </p:txBody>
        </p:sp>
      </p:grpSp>
      <p:grpSp>
        <p:nvGrpSpPr>
          <p:cNvPr id="30729" name="Group 32"/>
          <p:cNvGrpSpPr>
            <a:grpSpLocks/>
          </p:cNvGrpSpPr>
          <p:nvPr/>
        </p:nvGrpSpPr>
        <p:grpSpPr bwMode="auto">
          <a:xfrm>
            <a:off x="2484438" y="2924175"/>
            <a:ext cx="1728787" cy="576263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89" name="AutoShape 33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90" name="AutoShape 34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55" name="AutoShape 35"/>
            <p:cNvSpPr>
              <a:spLocks noChangeAspect="1" noChangeArrowheads="1"/>
            </p:cNvSpPr>
            <p:nvPr/>
          </p:nvSpPr>
          <p:spPr bwMode="auto">
            <a:xfrm>
              <a:off x="1619" y="2707"/>
              <a:ext cx="34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현    장</a:t>
              </a:r>
            </a:p>
          </p:txBody>
        </p:sp>
      </p:grpSp>
      <p:grpSp>
        <p:nvGrpSpPr>
          <p:cNvPr id="30730" name="Group 36"/>
          <p:cNvGrpSpPr>
            <a:grpSpLocks/>
          </p:cNvGrpSpPr>
          <p:nvPr/>
        </p:nvGrpSpPr>
        <p:grpSpPr bwMode="auto">
          <a:xfrm>
            <a:off x="2484438" y="2347913"/>
            <a:ext cx="1728787" cy="576262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86" name="AutoShape 37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87" name="AutoShape 38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59" name="AutoShape 39"/>
            <p:cNvSpPr>
              <a:spLocks noChangeAspect="1" noChangeArrowheads="1"/>
            </p:cNvSpPr>
            <p:nvPr/>
          </p:nvSpPr>
          <p:spPr bwMode="auto">
            <a:xfrm>
              <a:off x="1619" y="2707"/>
              <a:ext cx="34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본    사</a:t>
              </a:r>
            </a:p>
          </p:txBody>
        </p:sp>
      </p:grpSp>
      <p:grpSp>
        <p:nvGrpSpPr>
          <p:cNvPr id="30731" name="Group 40"/>
          <p:cNvGrpSpPr>
            <a:grpSpLocks/>
          </p:cNvGrpSpPr>
          <p:nvPr/>
        </p:nvGrpSpPr>
        <p:grpSpPr bwMode="auto">
          <a:xfrm>
            <a:off x="4356100" y="2347913"/>
            <a:ext cx="1944688" cy="576262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83" name="AutoShape 41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84" name="AutoShape 42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63" name="AutoShape 43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10/1000</a:t>
              </a:r>
            </a:p>
          </p:txBody>
        </p:sp>
      </p:grpSp>
      <p:grpSp>
        <p:nvGrpSpPr>
          <p:cNvPr id="30732" name="Group 44"/>
          <p:cNvGrpSpPr>
            <a:grpSpLocks/>
          </p:cNvGrpSpPr>
          <p:nvPr/>
        </p:nvGrpSpPr>
        <p:grpSpPr bwMode="auto">
          <a:xfrm>
            <a:off x="4356100" y="2940050"/>
            <a:ext cx="1944688" cy="576263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80" name="AutoShape 45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81" name="AutoShape 46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67" name="AutoShape 47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37/1000</a:t>
              </a:r>
            </a:p>
          </p:txBody>
        </p:sp>
      </p:grpSp>
      <p:grpSp>
        <p:nvGrpSpPr>
          <p:cNvPr id="30733" name="Group 48"/>
          <p:cNvGrpSpPr>
            <a:grpSpLocks/>
          </p:cNvGrpSpPr>
          <p:nvPr/>
        </p:nvGrpSpPr>
        <p:grpSpPr bwMode="auto">
          <a:xfrm>
            <a:off x="4356100" y="3544888"/>
            <a:ext cx="1944688" cy="576262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77" name="AutoShape 49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78" name="AutoShape 50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71" name="AutoShape 51"/>
            <p:cNvSpPr>
              <a:spLocks noChangeAspect="1" noChangeArrowheads="1"/>
            </p:cNvSpPr>
            <p:nvPr/>
          </p:nvSpPr>
          <p:spPr bwMode="auto">
            <a:xfrm>
              <a:off x="2572" y="2705"/>
              <a:ext cx="607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0.8/1000</a:t>
              </a:r>
            </a:p>
          </p:txBody>
        </p:sp>
      </p:grpSp>
      <p:grpSp>
        <p:nvGrpSpPr>
          <p:cNvPr id="30734" name="Group 52"/>
          <p:cNvGrpSpPr>
            <a:grpSpLocks/>
          </p:cNvGrpSpPr>
          <p:nvPr/>
        </p:nvGrpSpPr>
        <p:grpSpPr bwMode="auto">
          <a:xfrm>
            <a:off x="4356100" y="4768850"/>
            <a:ext cx="1944688" cy="576263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74" name="AutoShape 53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75" name="AutoShape 54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75" name="AutoShape 55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28%</a:t>
              </a:r>
            </a:p>
          </p:txBody>
        </p:sp>
      </p:grpSp>
      <p:grpSp>
        <p:nvGrpSpPr>
          <p:cNvPr id="30735" name="Group 56"/>
          <p:cNvGrpSpPr>
            <a:grpSpLocks/>
          </p:cNvGrpSpPr>
          <p:nvPr/>
        </p:nvGrpSpPr>
        <p:grpSpPr bwMode="auto">
          <a:xfrm>
            <a:off x="4356100" y="5373688"/>
            <a:ext cx="1944688" cy="576262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71" name="AutoShape 57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72" name="AutoShape 58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79" name="AutoShape 59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32%</a:t>
              </a:r>
            </a:p>
          </p:txBody>
        </p:sp>
      </p:grpSp>
      <p:grpSp>
        <p:nvGrpSpPr>
          <p:cNvPr id="30736" name="Group 60"/>
          <p:cNvGrpSpPr>
            <a:grpSpLocks/>
          </p:cNvGrpSpPr>
          <p:nvPr/>
        </p:nvGrpSpPr>
        <p:grpSpPr bwMode="auto">
          <a:xfrm>
            <a:off x="6443663" y="2347913"/>
            <a:ext cx="2089150" cy="576262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68" name="AutoShape 61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69" name="AutoShape 62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83" name="AutoShape 63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10/1000</a:t>
              </a:r>
            </a:p>
          </p:txBody>
        </p:sp>
      </p:grpSp>
      <p:grpSp>
        <p:nvGrpSpPr>
          <p:cNvPr id="30737" name="Group 64"/>
          <p:cNvGrpSpPr>
            <a:grpSpLocks/>
          </p:cNvGrpSpPr>
          <p:nvPr/>
        </p:nvGrpSpPr>
        <p:grpSpPr bwMode="auto">
          <a:xfrm>
            <a:off x="6443663" y="2940050"/>
            <a:ext cx="2089150" cy="576263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65" name="AutoShape 65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66" name="AutoShape 66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87" name="AutoShape 67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37/1000</a:t>
              </a:r>
            </a:p>
          </p:txBody>
        </p:sp>
      </p:grpSp>
      <p:grpSp>
        <p:nvGrpSpPr>
          <p:cNvPr id="30738" name="Group 68"/>
          <p:cNvGrpSpPr>
            <a:grpSpLocks/>
          </p:cNvGrpSpPr>
          <p:nvPr/>
        </p:nvGrpSpPr>
        <p:grpSpPr bwMode="auto">
          <a:xfrm>
            <a:off x="6443663" y="3544888"/>
            <a:ext cx="2089150" cy="576262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62" name="AutoShape 69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63" name="AutoShape 70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91" name="AutoShape 71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0.8/1000</a:t>
              </a:r>
            </a:p>
          </p:txBody>
        </p:sp>
      </p:grpSp>
      <p:grpSp>
        <p:nvGrpSpPr>
          <p:cNvPr id="30739" name="Group 72"/>
          <p:cNvGrpSpPr>
            <a:grpSpLocks/>
          </p:cNvGrpSpPr>
          <p:nvPr/>
        </p:nvGrpSpPr>
        <p:grpSpPr bwMode="auto">
          <a:xfrm>
            <a:off x="6443663" y="4768850"/>
            <a:ext cx="2089150" cy="576263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59" name="AutoShape 73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60" name="AutoShape 74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95" name="AutoShape 75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28%</a:t>
              </a:r>
            </a:p>
          </p:txBody>
        </p:sp>
      </p:grpSp>
      <p:grpSp>
        <p:nvGrpSpPr>
          <p:cNvPr id="30740" name="Group 76"/>
          <p:cNvGrpSpPr>
            <a:grpSpLocks/>
          </p:cNvGrpSpPr>
          <p:nvPr/>
        </p:nvGrpSpPr>
        <p:grpSpPr bwMode="auto">
          <a:xfrm>
            <a:off x="6443663" y="5373688"/>
            <a:ext cx="2089150" cy="576262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56" name="AutoShape 77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57" name="AutoShape 78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599" name="AutoShape 79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32%</a:t>
              </a:r>
            </a:p>
          </p:txBody>
        </p:sp>
      </p:grpSp>
      <p:sp>
        <p:nvSpPr>
          <p:cNvPr id="30741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건설업 적용 고시 및 요율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0742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43" name="Group 83"/>
          <p:cNvGrpSpPr>
            <a:grpSpLocks/>
          </p:cNvGrpSpPr>
          <p:nvPr/>
        </p:nvGrpSpPr>
        <p:grpSpPr bwMode="auto">
          <a:xfrm>
            <a:off x="323850" y="4149725"/>
            <a:ext cx="3887788" cy="576263"/>
            <a:chOff x="1453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53" name="AutoShape 84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54" name="AutoShape 85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606" name="AutoShape 86"/>
            <p:cNvSpPr>
              <a:spLocks noChangeAspect="1" noChangeArrowheads="1"/>
            </p:cNvSpPr>
            <p:nvPr/>
          </p:nvSpPr>
          <p:spPr bwMode="auto">
            <a:xfrm>
              <a:off x="1589" y="2707"/>
              <a:ext cx="402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석면피해구제분담금</a:t>
              </a:r>
            </a:p>
          </p:txBody>
        </p:sp>
      </p:grpSp>
      <p:grpSp>
        <p:nvGrpSpPr>
          <p:cNvPr id="30744" name="Group 87"/>
          <p:cNvGrpSpPr>
            <a:grpSpLocks/>
          </p:cNvGrpSpPr>
          <p:nvPr/>
        </p:nvGrpSpPr>
        <p:grpSpPr bwMode="auto">
          <a:xfrm>
            <a:off x="4356100" y="4149725"/>
            <a:ext cx="1944688" cy="576263"/>
            <a:chOff x="2539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50" name="AutoShape 88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51" name="AutoShape 89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610" name="AutoShape 90"/>
            <p:cNvSpPr>
              <a:spLocks noChangeAspect="1" noChangeArrowheads="1"/>
            </p:cNvSpPr>
            <p:nvPr/>
          </p:nvSpPr>
          <p:spPr bwMode="auto">
            <a:xfrm>
              <a:off x="2572" y="2705"/>
              <a:ext cx="607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endPara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45" name="Group 91"/>
          <p:cNvGrpSpPr>
            <a:grpSpLocks/>
          </p:cNvGrpSpPr>
          <p:nvPr/>
        </p:nvGrpSpPr>
        <p:grpSpPr bwMode="auto">
          <a:xfrm>
            <a:off x="6443663" y="4149725"/>
            <a:ext cx="2089150" cy="576263"/>
            <a:chOff x="4712" y="2568"/>
            <a:chExt cx="673" cy="67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0747" name="AutoShape 92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748" name="AutoShape 93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614" name="AutoShape 94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0.04/1000</a:t>
              </a:r>
            </a:p>
          </p:txBody>
        </p:sp>
      </p:grpSp>
      <p:sp>
        <p:nvSpPr>
          <p:cNvPr id="93" name="AutoShape 94"/>
          <p:cNvSpPr>
            <a:spLocks noChangeAspect="1" noChangeArrowheads="1"/>
          </p:cNvSpPr>
          <p:nvPr/>
        </p:nvSpPr>
        <p:spPr bwMode="auto">
          <a:xfrm>
            <a:off x="4419600" y="4292600"/>
            <a:ext cx="1881188" cy="338138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sz="2000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0.05/1000</a:t>
            </a:r>
          </a:p>
        </p:txBody>
      </p:sp>
    </p:spTree>
    <p:extLst>
      <p:ext uri="{BB962C8B-B14F-4D97-AF65-F5344CB8AC3E}">
        <p14:creationId xmlns:p14="http://schemas.microsoft.com/office/powerpoint/2010/main" val="24290116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보험료율의 결정 및 특례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2771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23850" y="1355576"/>
            <a:ext cx="8640763" cy="5016758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개별실적요율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의의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보험료율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적용에 있어 재해와 관련한 형평성을 위하여 과거 </a:t>
            </a: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          3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년간 보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험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료에 대한 보험급여액 비율에 따라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50/100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범위  </a:t>
            </a: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         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안에서 증감하여 적용하는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보험료율</a:t>
            </a: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대상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매년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일 현재 보험관계가 성립하고 </a:t>
            </a:r>
            <a:r>
              <a:rPr lang="en-US" altLang="ko-KR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년이 경과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한 사업</a:t>
            </a: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총공사실적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자기공사</a:t>
            </a:r>
            <a:r>
              <a:rPr lang="en-US" altLang="ko-KR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원도급공사</a:t>
            </a:r>
            <a:r>
              <a:rPr lang="en-US" altLang="ko-KR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하수급승인을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준 공사</a:t>
            </a:r>
            <a:r>
              <a:rPr lang="en-US" altLang="ko-KR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+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                     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하도급공사로서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하수급승인을</a:t>
            </a:r>
            <a:r>
              <a:rPr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받은 공사</a:t>
            </a:r>
            <a:endParaRPr lang="en-US" altLang="ko-KR" sz="2000" dirty="0" smtClean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Picture 36" descr="원gray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89240"/>
            <a:ext cx="206182" cy="24719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sp>
        <p:nvSpPr>
          <p:cNvPr id="7" name="모서리가 둥근 직사각형 6"/>
          <p:cNvSpPr/>
          <p:nvPr/>
        </p:nvSpPr>
        <p:spPr bwMode="auto">
          <a:xfrm>
            <a:off x="1977610" y="3789040"/>
            <a:ext cx="1120348" cy="408623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4"/>
                </a:solidFill>
                <a:latin typeface="+mj-ea"/>
                <a:ea typeface="+mj-ea"/>
              </a:rPr>
              <a:t>건설일괄</a:t>
            </a:r>
            <a:endParaRPr lang="ko-KR" altLang="en-US" b="1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871494" y="4293096"/>
            <a:ext cx="3332580" cy="715089"/>
          </a:xfrm>
          <a:prstGeom prst="round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전전년도 </a:t>
            </a:r>
            <a:endParaRPr lang="en-US" altLang="ko-KR" b="1" dirty="0" smtClean="0">
              <a:solidFill>
                <a:schemeClr val="accent2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ko-KR" altLang="en-US" b="1" dirty="0" err="1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총공사실적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40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억 이상</a:t>
            </a:r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5611892" y="3789040"/>
            <a:ext cx="1120348" cy="408623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4"/>
                </a:solidFill>
                <a:latin typeface="+mj-ea"/>
                <a:ea typeface="+mj-ea"/>
              </a:rPr>
              <a:t>건설본사</a:t>
            </a:r>
            <a:endParaRPr lang="ko-KR" altLang="en-US" b="1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4519833" y="4293096"/>
            <a:ext cx="3548604" cy="715089"/>
          </a:xfrm>
          <a:prstGeom prst="round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전전년도 </a:t>
            </a:r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7.1~</a:t>
            </a:r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전년도 </a:t>
            </a:r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6.30</a:t>
            </a:r>
            <a:r>
              <a:rPr lang="ko-KR" altLang="en-US" b="1" dirty="0" err="1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까지</a:t>
            </a:r>
            <a:r>
              <a:rPr lang="ko-KR" altLang="en-US" b="1" dirty="0" err="1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상시근로자수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20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인 이상</a:t>
            </a:r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04089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보험료율의 결정 및 특례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2771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539750" y="2524834"/>
            <a:ext cx="6696421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사업규모별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산재보험료율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증감비율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755900" y="3104758"/>
            <a:ext cx="3887787" cy="389665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8" name="AutoShape 5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" name="AutoShape 6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" name="AutoShape 7"/>
            <p:cNvSpPr>
              <a:spLocks noChangeAspect="1" noChangeArrowheads="1"/>
            </p:cNvSpPr>
            <p:nvPr/>
          </p:nvSpPr>
          <p:spPr bwMode="auto">
            <a:xfrm>
              <a:off x="-882" y="2652"/>
              <a:ext cx="152" cy="53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구     분</a:t>
              </a:r>
            </a:p>
          </p:txBody>
        </p:sp>
      </p:grpSp>
      <p:grpSp>
        <p:nvGrpSpPr>
          <p:cNvPr id="11" name="Group 8"/>
          <p:cNvGrpSpPr>
            <a:grpSpLocks noChangeAspect="1"/>
          </p:cNvGrpSpPr>
          <p:nvPr/>
        </p:nvGrpSpPr>
        <p:grpSpPr bwMode="auto">
          <a:xfrm>
            <a:off x="4715071" y="3098176"/>
            <a:ext cx="1945161" cy="966224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12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4" name="AutoShape 11"/>
            <p:cNvSpPr>
              <a:spLocks noChangeAspect="1" noChangeArrowheads="1"/>
            </p:cNvSpPr>
            <p:nvPr/>
          </p:nvSpPr>
          <p:spPr bwMode="auto">
            <a:xfrm>
              <a:off x="-972" y="2813"/>
              <a:ext cx="332" cy="21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증감비율</a:t>
              </a:r>
              <a:endParaRPr lang="en-US" altLang="ko-KR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9" name="Group 8"/>
          <p:cNvGrpSpPr>
            <a:grpSpLocks noChangeAspect="1"/>
          </p:cNvGrpSpPr>
          <p:nvPr/>
        </p:nvGrpSpPr>
        <p:grpSpPr bwMode="auto">
          <a:xfrm>
            <a:off x="755899" y="3536806"/>
            <a:ext cx="1944688" cy="52759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20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21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22" name="AutoShape 11"/>
            <p:cNvSpPr>
              <a:spLocks noChangeAspect="1" noChangeArrowheads="1"/>
            </p:cNvSpPr>
            <p:nvPr/>
          </p:nvSpPr>
          <p:spPr bwMode="auto">
            <a:xfrm>
              <a:off x="-1015" y="2723"/>
              <a:ext cx="41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총공사실적</a:t>
              </a:r>
              <a:endParaRPr lang="ko-KR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3" name="Group 8"/>
          <p:cNvGrpSpPr>
            <a:grpSpLocks noChangeAspect="1"/>
          </p:cNvGrpSpPr>
          <p:nvPr/>
        </p:nvGrpSpPr>
        <p:grpSpPr bwMode="auto">
          <a:xfrm>
            <a:off x="2730182" y="3536806"/>
            <a:ext cx="1916680" cy="52759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24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25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26" name="AutoShape 11"/>
            <p:cNvSpPr>
              <a:spLocks noChangeAspect="1" noChangeArrowheads="1"/>
            </p:cNvSpPr>
            <p:nvPr/>
          </p:nvSpPr>
          <p:spPr bwMode="auto">
            <a:xfrm>
              <a:off x="-1059" y="2723"/>
              <a:ext cx="50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상시근로자수</a:t>
              </a:r>
              <a:endParaRPr lang="ko-KR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7" name="Group 8"/>
          <p:cNvGrpSpPr>
            <a:grpSpLocks noChangeAspect="1"/>
          </p:cNvGrpSpPr>
          <p:nvPr/>
        </p:nvGrpSpPr>
        <p:grpSpPr bwMode="auto">
          <a:xfrm>
            <a:off x="755104" y="4976966"/>
            <a:ext cx="194468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28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29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" name="AutoShape 11"/>
            <p:cNvSpPr>
              <a:spLocks noChangeAspect="1" noChangeArrowheads="1"/>
            </p:cNvSpPr>
            <p:nvPr/>
          </p:nvSpPr>
          <p:spPr bwMode="auto">
            <a:xfrm>
              <a:off x="-1006" y="2657"/>
              <a:ext cx="394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60~300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억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1" name="Group 8"/>
          <p:cNvGrpSpPr>
            <a:grpSpLocks noChangeAspect="1"/>
          </p:cNvGrpSpPr>
          <p:nvPr/>
        </p:nvGrpSpPr>
        <p:grpSpPr bwMode="auto">
          <a:xfrm>
            <a:off x="755576" y="4544918"/>
            <a:ext cx="194468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32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3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4" name="AutoShape 11"/>
            <p:cNvSpPr>
              <a:spLocks noChangeAspect="1" noChangeArrowheads="1"/>
            </p:cNvSpPr>
            <p:nvPr/>
          </p:nvSpPr>
          <p:spPr bwMode="auto">
            <a:xfrm>
              <a:off x="-1054" y="2657"/>
              <a:ext cx="497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300~2000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억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5" name="Group 8"/>
          <p:cNvGrpSpPr>
            <a:grpSpLocks noChangeAspect="1"/>
          </p:cNvGrpSpPr>
          <p:nvPr/>
        </p:nvGrpSpPr>
        <p:grpSpPr bwMode="auto">
          <a:xfrm>
            <a:off x="2699792" y="4112870"/>
            <a:ext cx="194468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36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7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8" name="AutoShape 11"/>
            <p:cNvSpPr>
              <a:spLocks noChangeAspect="1" noChangeArrowheads="1"/>
            </p:cNvSpPr>
            <p:nvPr/>
          </p:nvSpPr>
          <p:spPr bwMode="auto">
            <a:xfrm>
              <a:off x="-1045" y="2657"/>
              <a:ext cx="480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 이상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9" name="Group 8"/>
          <p:cNvGrpSpPr>
            <a:grpSpLocks noChangeAspect="1"/>
          </p:cNvGrpSpPr>
          <p:nvPr/>
        </p:nvGrpSpPr>
        <p:grpSpPr bwMode="auto">
          <a:xfrm>
            <a:off x="755104" y="4112870"/>
            <a:ext cx="194468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40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1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2" name="AutoShape 11"/>
            <p:cNvSpPr>
              <a:spLocks noChangeAspect="1" noChangeArrowheads="1"/>
            </p:cNvSpPr>
            <p:nvPr/>
          </p:nvSpPr>
          <p:spPr bwMode="auto">
            <a:xfrm>
              <a:off x="-1045" y="2657"/>
              <a:ext cx="480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억 이상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7" name="Group 8"/>
          <p:cNvGrpSpPr>
            <a:grpSpLocks noChangeAspect="1"/>
          </p:cNvGrpSpPr>
          <p:nvPr/>
        </p:nvGrpSpPr>
        <p:grpSpPr bwMode="auto">
          <a:xfrm>
            <a:off x="755575" y="5409014"/>
            <a:ext cx="1944689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48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9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0" name="AutoShape 11"/>
            <p:cNvSpPr>
              <a:spLocks noChangeAspect="1" noChangeArrowheads="1"/>
            </p:cNvSpPr>
            <p:nvPr/>
          </p:nvSpPr>
          <p:spPr bwMode="auto">
            <a:xfrm>
              <a:off x="-982" y="2657"/>
              <a:ext cx="34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40~60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억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1" name="Group 8"/>
          <p:cNvGrpSpPr>
            <a:grpSpLocks noChangeAspect="1"/>
          </p:cNvGrpSpPr>
          <p:nvPr/>
        </p:nvGrpSpPr>
        <p:grpSpPr bwMode="auto">
          <a:xfrm>
            <a:off x="2730182" y="4976966"/>
            <a:ext cx="1916680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52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3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4" name="AutoShape 11"/>
            <p:cNvSpPr>
              <a:spLocks noChangeAspect="1" noChangeArrowheads="1"/>
            </p:cNvSpPr>
            <p:nvPr/>
          </p:nvSpPr>
          <p:spPr bwMode="auto">
            <a:xfrm>
              <a:off x="-1009" y="2657"/>
              <a:ext cx="400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30~150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5" name="Group 8"/>
          <p:cNvGrpSpPr>
            <a:grpSpLocks noChangeAspect="1"/>
          </p:cNvGrpSpPr>
          <p:nvPr/>
        </p:nvGrpSpPr>
        <p:grpSpPr bwMode="auto">
          <a:xfrm>
            <a:off x="2730182" y="4544918"/>
            <a:ext cx="191429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56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7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8" name="AutoShape 11"/>
            <p:cNvSpPr>
              <a:spLocks noChangeAspect="1" noChangeArrowheads="1"/>
            </p:cNvSpPr>
            <p:nvPr/>
          </p:nvSpPr>
          <p:spPr bwMode="auto">
            <a:xfrm>
              <a:off x="-1057" y="2657"/>
              <a:ext cx="505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150~1000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9" name="Group 8"/>
          <p:cNvGrpSpPr>
            <a:grpSpLocks noChangeAspect="1"/>
          </p:cNvGrpSpPr>
          <p:nvPr/>
        </p:nvGrpSpPr>
        <p:grpSpPr bwMode="auto">
          <a:xfrm>
            <a:off x="2730182" y="5409014"/>
            <a:ext cx="191429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60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1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2" name="AutoShape 11"/>
            <p:cNvSpPr>
              <a:spLocks noChangeAspect="1" noChangeArrowheads="1"/>
            </p:cNvSpPr>
            <p:nvPr/>
          </p:nvSpPr>
          <p:spPr bwMode="auto">
            <a:xfrm>
              <a:off x="-984" y="2657"/>
              <a:ext cx="352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20~30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3" name="Group 8"/>
          <p:cNvGrpSpPr>
            <a:grpSpLocks noChangeAspect="1"/>
          </p:cNvGrpSpPr>
          <p:nvPr/>
        </p:nvGrpSpPr>
        <p:grpSpPr bwMode="auto">
          <a:xfrm>
            <a:off x="4715070" y="4976966"/>
            <a:ext cx="1944689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64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5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6" name="AutoShape 11"/>
            <p:cNvSpPr>
              <a:spLocks noChangeAspect="1" noChangeArrowheads="1"/>
            </p:cNvSpPr>
            <p:nvPr/>
          </p:nvSpPr>
          <p:spPr bwMode="auto">
            <a:xfrm>
              <a:off x="-1037" y="2657"/>
              <a:ext cx="45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±30% </a:t>
              </a:r>
              <a:r>
                <a:rPr lang="ko-KR" altLang="en-US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이내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7" name="Group 8"/>
          <p:cNvGrpSpPr>
            <a:grpSpLocks noChangeAspect="1"/>
          </p:cNvGrpSpPr>
          <p:nvPr/>
        </p:nvGrpSpPr>
        <p:grpSpPr bwMode="auto">
          <a:xfrm>
            <a:off x="4715541" y="4544918"/>
            <a:ext cx="1944689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68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9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0" name="AutoShape 11"/>
            <p:cNvSpPr>
              <a:spLocks noChangeAspect="1" noChangeArrowheads="1"/>
            </p:cNvSpPr>
            <p:nvPr/>
          </p:nvSpPr>
          <p:spPr bwMode="auto">
            <a:xfrm>
              <a:off x="-1029" y="2657"/>
              <a:ext cx="45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±40% </a:t>
              </a:r>
              <a:r>
                <a:rPr lang="ko-KR" altLang="en-US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이내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1" name="Group 8"/>
          <p:cNvGrpSpPr>
            <a:grpSpLocks noChangeAspect="1"/>
          </p:cNvGrpSpPr>
          <p:nvPr/>
        </p:nvGrpSpPr>
        <p:grpSpPr bwMode="auto">
          <a:xfrm>
            <a:off x="4715072" y="4112870"/>
            <a:ext cx="1944688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72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3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4" name="AutoShape 11"/>
            <p:cNvSpPr>
              <a:spLocks noChangeAspect="1" noChangeArrowheads="1"/>
            </p:cNvSpPr>
            <p:nvPr/>
          </p:nvSpPr>
          <p:spPr bwMode="auto">
            <a:xfrm>
              <a:off x="-1035" y="2658"/>
              <a:ext cx="45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±50% </a:t>
              </a:r>
              <a:r>
                <a:rPr lang="ko-KR" altLang="en-US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이내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5" name="Group 8"/>
          <p:cNvGrpSpPr>
            <a:grpSpLocks noChangeAspect="1"/>
          </p:cNvGrpSpPr>
          <p:nvPr/>
        </p:nvGrpSpPr>
        <p:grpSpPr bwMode="auto">
          <a:xfrm>
            <a:off x="4715542" y="5409014"/>
            <a:ext cx="1944689" cy="396250"/>
            <a:chOff x="-1112" y="2613"/>
            <a:chExt cx="612" cy="612"/>
          </a:xfrm>
          <a:gradFill>
            <a:gsLst>
              <a:gs pos="0">
                <a:srgbClr val="FF9900"/>
              </a:gs>
              <a:gs pos="50000">
                <a:schemeClr val="bg1"/>
              </a:gs>
              <a:gs pos="0">
                <a:srgbClr val="FFB997"/>
              </a:gs>
              <a:gs pos="100000">
                <a:srgbClr val="FF9966"/>
              </a:gs>
            </a:gsLst>
            <a:lin ang="5400000" scaled="1"/>
          </a:gradFill>
        </p:grpSpPr>
        <p:sp>
          <p:nvSpPr>
            <p:cNvPr id="76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7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8" name="AutoShape 11"/>
            <p:cNvSpPr>
              <a:spLocks noChangeAspect="1" noChangeArrowheads="1"/>
            </p:cNvSpPr>
            <p:nvPr/>
          </p:nvSpPr>
          <p:spPr bwMode="auto">
            <a:xfrm>
              <a:off x="-1039" y="2657"/>
              <a:ext cx="45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±20% </a:t>
              </a:r>
              <a:r>
                <a:rPr lang="ko-KR" altLang="en-US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이내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351120" y="1420034"/>
            <a:ext cx="74352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산식 </a:t>
            </a: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:</a:t>
            </a:r>
            <a:r>
              <a: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해당 </a:t>
            </a:r>
            <a:r>
              <a:rPr lang="ko-KR" altLang="en-US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요율</a:t>
            </a:r>
            <a:r>
              <a: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± (</a:t>
            </a:r>
            <a:r>
              <a:rPr lang="ko-KR" altLang="en-US" dirty="0" err="1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해당요율</a:t>
            </a:r>
            <a:r>
              <a: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× </a:t>
            </a:r>
            <a:r>
              <a: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수지율에 의한 증감비율</a:t>
            </a: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※</a:t>
            </a:r>
            <a:r>
              <a:rPr lang="en-US" altLang="ko-KR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수지율 </a:t>
            </a:r>
            <a:r>
              <a:rPr lang="en-US" altLang="ko-KR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: (3</a:t>
            </a:r>
            <a:r>
              <a:rPr lang="ko-KR" altLang="en-US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년간 보험급여총액 </a:t>
            </a:r>
            <a:r>
              <a:rPr lang="en-US" altLang="ko-KR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/ 3</a:t>
            </a:r>
            <a:r>
              <a:rPr lang="ko-KR" altLang="en-US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년간 보험료총액</a:t>
            </a:r>
            <a:r>
              <a:rPr lang="en-US" altLang="ko-KR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옛체" pitchFamily="18" charset="-127"/>
                <a:ea typeface="휴먼옛체" pitchFamily="18" charset="-127"/>
              </a:rPr>
              <a:t>) × 100(%)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476019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보험료율의 결정 및 특례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175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23850" y="1196975"/>
            <a:ext cx="7423825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고용보험 요율</a:t>
            </a:r>
            <a:endParaRPr lang="ko-KR" altLang="en-US" sz="20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0" name="Group 4"/>
          <p:cNvGrpSpPr>
            <a:grpSpLocks noChangeAspect="1"/>
          </p:cNvGrpSpPr>
          <p:nvPr/>
        </p:nvGrpSpPr>
        <p:grpSpPr bwMode="auto">
          <a:xfrm>
            <a:off x="755900" y="1772816"/>
            <a:ext cx="3887787" cy="389665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31" name="AutoShape 5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2" name="AutoShape 6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3" name="AutoShape 7"/>
            <p:cNvSpPr>
              <a:spLocks noChangeAspect="1" noChangeArrowheads="1"/>
            </p:cNvSpPr>
            <p:nvPr/>
          </p:nvSpPr>
          <p:spPr bwMode="auto">
            <a:xfrm>
              <a:off x="-882" y="2652"/>
              <a:ext cx="152" cy="53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구     분</a:t>
              </a:r>
            </a:p>
          </p:txBody>
        </p:sp>
      </p:grpSp>
      <p:grpSp>
        <p:nvGrpSpPr>
          <p:cNvPr id="34" name="Group 8"/>
          <p:cNvGrpSpPr>
            <a:grpSpLocks noChangeAspect="1"/>
          </p:cNvGrpSpPr>
          <p:nvPr/>
        </p:nvGrpSpPr>
        <p:grpSpPr bwMode="auto">
          <a:xfrm>
            <a:off x="4653150" y="1772816"/>
            <a:ext cx="2006610" cy="389665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35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 dirty="0"/>
            </a:p>
          </p:txBody>
        </p:sp>
        <p:sp>
          <p:nvSpPr>
            <p:cNvPr id="36" name="AutoShape 10"/>
            <p:cNvSpPr>
              <a:spLocks noChangeAspect="1" noChangeArrowheads="1"/>
            </p:cNvSpPr>
            <p:nvPr/>
          </p:nvSpPr>
          <p:spPr bwMode="auto">
            <a:xfrm>
              <a:off x="-1080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7" name="AutoShape 11"/>
            <p:cNvSpPr>
              <a:spLocks noChangeAspect="1" noChangeArrowheads="1"/>
            </p:cNvSpPr>
            <p:nvPr/>
          </p:nvSpPr>
          <p:spPr bwMode="auto">
            <a:xfrm>
              <a:off x="-901" y="2813"/>
              <a:ext cx="171" cy="21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요율</a:t>
              </a:r>
              <a:endParaRPr lang="en-US" altLang="ko-KR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2" name="Group 8"/>
          <p:cNvGrpSpPr>
            <a:grpSpLocks noChangeAspect="1"/>
          </p:cNvGrpSpPr>
          <p:nvPr/>
        </p:nvGrpSpPr>
        <p:grpSpPr bwMode="auto">
          <a:xfrm>
            <a:off x="2730181" y="2636912"/>
            <a:ext cx="3930523" cy="52759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43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4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5" name="AutoShape 11"/>
            <p:cNvSpPr>
              <a:spLocks noChangeAspect="1" noChangeArrowheads="1"/>
            </p:cNvSpPr>
            <p:nvPr/>
          </p:nvSpPr>
          <p:spPr bwMode="auto">
            <a:xfrm>
              <a:off x="-1059" y="2723"/>
              <a:ext cx="50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상시근로자수</a:t>
              </a:r>
              <a:endParaRPr lang="ko-KR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4" name="Group 8"/>
          <p:cNvGrpSpPr>
            <a:grpSpLocks noChangeAspect="1"/>
          </p:cNvGrpSpPr>
          <p:nvPr/>
        </p:nvGrpSpPr>
        <p:grpSpPr bwMode="auto">
          <a:xfrm>
            <a:off x="2699792" y="3176766"/>
            <a:ext cx="1944688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55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6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7" name="AutoShape 11"/>
            <p:cNvSpPr>
              <a:spLocks noChangeAspect="1" noChangeArrowheads="1"/>
            </p:cNvSpPr>
            <p:nvPr/>
          </p:nvSpPr>
          <p:spPr bwMode="auto">
            <a:xfrm>
              <a:off x="-1045" y="2657"/>
              <a:ext cx="480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 이상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6" name="Group 8"/>
          <p:cNvGrpSpPr>
            <a:grpSpLocks noChangeAspect="1"/>
          </p:cNvGrpSpPr>
          <p:nvPr/>
        </p:nvGrpSpPr>
        <p:grpSpPr bwMode="auto">
          <a:xfrm>
            <a:off x="2742987" y="4039985"/>
            <a:ext cx="1901021" cy="613151"/>
            <a:chOff x="-1155" y="2447"/>
            <a:chExt cx="607" cy="947"/>
          </a:xfrm>
          <a:blipFill>
            <a:blip r:embed="rId3"/>
            <a:tile tx="0" ty="0" sx="100000" sy="100000" flip="none" algn="tl"/>
          </a:blipFill>
        </p:grpSpPr>
        <p:sp>
          <p:nvSpPr>
            <p:cNvPr id="67" name="AutoShape 9"/>
            <p:cNvSpPr>
              <a:spLocks noChangeAspect="1" noChangeArrowheads="1"/>
            </p:cNvSpPr>
            <p:nvPr/>
          </p:nvSpPr>
          <p:spPr bwMode="auto">
            <a:xfrm>
              <a:off x="-1112" y="2705"/>
              <a:ext cx="0" cy="428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8" name="AutoShape 10"/>
            <p:cNvSpPr>
              <a:spLocks noChangeAspect="1" noChangeArrowheads="1"/>
            </p:cNvSpPr>
            <p:nvPr/>
          </p:nvSpPr>
          <p:spPr bwMode="auto">
            <a:xfrm>
              <a:off x="-1085" y="2706"/>
              <a:ext cx="0" cy="428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9" name="AutoShape 11"/>
            <p:cNvSpPr>
              <a:spLocks noChangeAspect="1" noChangeArrowheads="1"/>
            </p:cNvSpPr>
            <p:nvPr/>
          </p:nvSpPr>
          <p:spPr bwMode="auto">
            <a:xfrm>
              <a:off x="-1155" y="2447"/>
              <a:ext cx="607" cy="94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ko-KR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150</a:t>
              </a:r>
              <a:r>
                <a:rPr lang="ko-KR" altLang="en-US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인 이상 </a:t>
              </a:r>
              <a:endParaRPr lang="en-US" altLang="ko-KR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ko-KR" altLang="en-US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우선지원 대상기업</a:t>
              </a:r>
              <a:endParaRPr lang="ko-KR" altLang="en-US" dirty="0"/>
            </a:p>
          </p:txBody>
        </p:sp>
      </p:grpSp>
      <p:grpSp>
        <p:nvGrpSpPr>
          <p:cNvPr id="70" name="Group 8"/>
          <p:cNvGrpSpPr>
            <a:grpSpLocks noChangeAspect="1"/>
          </p:cNvGrpSpPr>
          <p:nvPr/>
        </p:nvGrpSpPr>
        <p:grpSpPr bwMode="auto">
          <a:xfrm>
            <a:off x="2730182" y="3608814"/>
            <a:ext cx="1914298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71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2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3" name="AutoShape 11"/>
            <p:cNvSpPr>
              <a:spLocks noChangeAspect="1" noChangeArrowheads="1"/>
            </p:cNvSpPr>
            <p:nvPr/>
          </p:nvSpPr>
          <p:spPr bwMode="auto">
            <a:xfrm>
              <a:off x="-1057" y="2657"/>
              <a:ext cx="505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150~1000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명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4" name="Group 8"/>
          <p:cNvGrpSpPr>
            <a:grpSpLocks noChangeAspect="1"/>
          </p:cNvGrpSpPr>
          <p:nvPr/>
        </p:nvGrpSpPr>
        <p:grpSpPr bwMode="auto">
          <a:xfrm>
            <a:off x="2730182" y="4688934"/>
            <a:ext cx="1914298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75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6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7" name="AutoShape 11"/>
            <p:cNvSpPr>
              <a:spLocks noChangeAspect="1" noChangeArrowheads="1"/>
            </p:cNvSpPr>
            <p:nvPr/>
          </p:nvSpPr>
          <p:spPr bwMode="auto">
            <a:xfrm>
              <a:off x="-1026" y="2657"/>
              <a:ext cx="435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150</a:t>
              </a:r>
              <a:r>
                <a:rPr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인 미만</a:t>
              </a:r>
              <a:endParaRPr lang="ko-KR" altLang="en-US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8" name="Group 8"/>
          <p:cNvGrpSpPr>
            <a:grpSpLocks noChangeAspect="1"/>
          </p:cNvGrpSpPr>
          <p:nvPr/>
        </p:nvGrpSpPr>
        <p:grpSpPr bwMode="auto">
          <a:xfrm>
            <a:off x="4715071" y="3645024"/>
            <a:ext cx="1944689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79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0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1" name="AutoShape 11"/>
            <p:cNvSpPr>
              <a:spLocks noChangeAspect="1" noChangeArrowheads="1"/>
            </p:cNvSpPr>
            <p:nvPr/>
          </p:nvSpPr>
          <p:spPr bwMode="auto">
            <a:xfrm>
              <a:off x="-996" y="2657"/>
              <a:ext cx="374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6.5/1000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82" name="Group 8"/>
          <p:cNvGrpSpPr>
            <a:grpSpLocks noChangeAspect="1"/>
          </p:cNvGrpSpPr>
          <p:nvPr/>
        </p:nvGrpSpPr>
        <p:grpSpPr bwMode="auto">
          <a:xfrm>
            <a:off x="4715543" y="3212976"/>
            <a:ext cx="1944689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83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4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5" name="AutoShape 11"/>
            <p:cNvSpPr>
              <a:spLocks noChangeAspect="1" noChangeArrowheads="1"/>
            </p:cNvSpPr>
            <p:nvPr/>
          </p:nvSpPr>
          <p:spPr bwMode="auto">
            <a:xfrm>
              <a:off x="-988" y="2657"/>
              <a:ext cx="374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8.5/1000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86" name="Group 8"/>
          <p:cNvGrpSpPr>
            <a:grpSpLocks noChangeAspect="1"/>
          </p:cNvGrpSpPr>
          <p:nvPr/>
        </p:nvGrpSpPr>
        <p:grpSpPr bwMode="auto">
          <a:xfrm>
            <a:off x="4644007" y="2204864"/>
            <a:ext cx="2016697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87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9" name="AutoShape 11"/>
            <p:cNvSpPr>
              <a:spLocks noChangeAspect="1" noChangeArrowheads="1"/>
            </p:cNvSpPr>
            <p:nvPr/>
          </p:nvSpPr>
          <p:spPr bwMode="auto">
            <a:xfrm>
              <a:off x="-979" y="2658"/>
              <a:ext cx="346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11/1000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0" name="Group 8"/>
          <p:cNvGrpSpPr>
            <a:grpSpLocks noChangeAspect="1"/>
          </p:cNvGrpSpPr>
          <p:nvPr/>
        </p:nvGrpSpPr>
        <p:grpSpPr bwMode="auto">
          <a:xfrm>
            <a:off x="4715543" y="4077072"/>
            <a:ext cx="1944689" cy="576064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91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2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 dirty="0"/>
            </a:p>
          </p:txBody>
        </p:sp>
        <p:sp>
          <p:nvSpPr>
            <p:cNvPr id="93" name="AutoShape 11"/>
            <p:cNvSpPr>
              <a:spLocks noChangeAspect="1" noChangeArrowheads="1"/>
            </p:cNvSpPr>
            <p:nvPr/>
          </p:nvSpPr>
          <p:spPr bwMode="auto">
            <a:xfrm>
              <a:off x="-998" y="2739"/>
              <a:ext cx="374" cy="362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4.5/1000</a:t>
              </a:r>
              <a:endParaRPr lang="ko-KR" altLang="en-US" sz="2000" dirty="0">
                <a:solidFill>
                  <a:srgbClr val="FFA6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>
            <a:off x="755576" y="2204864"/>
            <a:ext cx="3887787" cy="389665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95" name="AutoShape 5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6" name="AutoShape 6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7" name="AutoShape 7"/>
            <p:cNvSpPr>
              <a:spLocks noChangeAspect="1" noChangeArrowheads="1"/>
            </p:cNvSpPr>
            <p:nvPr/>
          </p:nvSpPr>
          <p:spPr bwMode="auto">
            <a:xfrm>
              <a:off x="-888" y="2652"/>
              <a:ext cx="166" cy="53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ko-KR" altLang="en-US" sz="2000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실업급여</a:t>
              </a:r>
              <a:endParaRPr lang="ko-KR" alt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99" name="AutoShape 9"/>
          <p:cNvSpPr>
            <a:spLocks noChangeAspect="1" noChangeArrowheads="1"/>
          </p:cNvSpPr>
          <p:nvPr/>
        </p:nvSpPr>
        <p:spPr bwMode="auto">
          <a:xfrm>
            <a:off x="741435" y="2636913"/>
            <a:ext cx="1954858" cy="2448272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/>
        </p:spPr>
        <p:txBody>
          <a:bodyPr wrap="square" lIns="0" tIns="0" rIns="0" bIns="0" anchor="ctr">
            <a:spAutoFit/>
          </a:bodyPr>
          <a:lstStyle/>
          <a:p>
            <a:pPr algn="ctr"/>
            <a:endParaRPr lang="en-US" altLang="ko-KR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endParaRPr lang="en-US" altLang="ko-KR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endParaRPr lang="en-US" altLang="ko-KR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고용안정</a:t>
            </a:r>
            <a:r>
              <a:rPr lang="en-US" altLang="ko-KR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</a:p>
          <a:p>
            <a:pPr algn="ctr"/>
            <a:r>
              <a:rPr lang="ko-KR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직업능력개발</a:t>
            </a:r>
            <a:endParaRPr lang="en-US" altLang="ko-KR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endParaRPr lang="en-US" altLang="ko-KR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endParaRPr lang="en-US" altLang="ko-KR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endParaRPr lang="en-US" altLang="ko-KR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04" name="Group 8"/>
          <p:cNvGrpSpPr>
            <a:grpSpLocks noChangeAspect="1"/>
          </p:cNvGrpSpPr>
          <p:nvPr/>
        </p:nvGrpSpPr>
        <p:grpSpPr bwMode="auto">
          <a:xfrm>
            <a:off x="4716016" y="4688934"/>
            <a:ext cx="1944689" cy="396250"/>
            <a:chOff x="-1112" y="2613"/>
            <a:chExt cx="612" cy="612"/>
          </a:xfrm>
          <a:blipFill>
            <a:blip r:embed="rId3"/>
            <a:tile tx="0" ty="0" sx="100000" sy="100000" flip="none" algn="tl"/>
          </a:blipFill>
        </p:grpSpPr>
        <p:sp>
          <p:nvSpPr>
            <p:cNvPr id="105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6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7" name="AutoShape 11"/>
            <p:cNvSpPr>
              <a:spLocks noChangeAspect="1" noChangeArrowheads="1"/>
            </p:cNvSpPr>
            <p:nvPr/>
          </p:nvSpPr>
          <p:spPr bwMode="auto">
            <a:xfrm>
              <a:off x="-998" y="2657"/>
              <a:ext cx="374" cy="526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dirty="0" smtClean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2.5/1000</a:t>
              </a:r>
              <a:endParaRPr lang="en-US" altLang="ko-KR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06451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보험료율의 결정 및 특례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175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539874" y="1340768"/>
            <a:ext cx="7272486" cy="4924425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고용보험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상시근로자수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산정 </a:t>
            </a:r>
            <a:endParaRPr lang="en-US" altLang="ko-KR" sz="2000" dirty="0" smtClean="0"/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해당 사업주가 행하는 국내 모든 사업의 총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상시근로자수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       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에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따라 고용안정</a:t>
            </a: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·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직능요율을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2.5/1000~8.5/1000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까     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지 차등 적용</a:t>
            </a:r>
            <a:endParaRPr lang="ko-KR" altLang="en-US" sz="2000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건설업의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경우 </a:t>
            </a:r>
            <a:r>
              <a:rPr lang="ko-KR" altLang="en-US" sz="2000" dirty="0" err="1">
                <a:solidFill>
                  <a:schemeClr val="accent2"/>
                </a:solidFill>
                <a:latin typeface="+mj-ea"/>
                <a:ea typeface="+mj-ea"/>
              </a:rPr>
              <a:t>상시근로자수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 산정이 곤란한 경우 건설업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       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상시근로자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산정기준에 따라 아래 산식으로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산정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ko-KR" altLang="en-US" sz="2000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- </a:t>
            </a:r>
            <a:r>
              <a:rPr lang="ko-KR" altLang="en-US" sz="2000" dirty="0" err="1" smtClean="0">
                <a:solidFill>
                  <a:srgbClr val="FF0000"/>
                </a:solidFill>
                <a:latin typeface="+mj-ea"/>
                <a:ea typeface="+mj-ea"/>
              </a:rPr>
              <a:t>공사실적액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: 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총공사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매출액에서 적법하게 하도급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(</a:t>
            </a:r>
            <a:r>
              <a:rPr lang="ko-KR" altLang="en-US" sz="2000" dirty="0" err="1" smtClean="0">
                <a:solidFill>
                  <a:schemeClr val="accent2"/>
                </a:solidFill>
                <a:latin typeface="+mj-ea"/>
                <a:ea typeface="+mj-ea"/>
              </a:rPr>
              <a:t>외주공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                       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사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)</a:t>
            </a:r>
            <a:r>
              <a:rPr lang="ko-KR" altLang="en-US" sz="2000" dirty="0">
                <a:solidFill>
                  <a:schemeClr val="accent2"/>
                </a:solidFill>
                <a:latin typeface="+mj-ea"/>
                <a:ea typeface="+mj-ea"/>
              </a:rPr>
              <a:t>준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공사실적 제외한 금액</a:t>
            </a: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graphicFrame>
        <p:nvGraphicFramePr>
          <p:cNvPr id="43" name="Group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928008"/>
              </p:ext>
            </p:extLst>
          </p:nvPr>
        </p:nvGraphicFramePr>
        <p:xfrm>
          <a:off x="1907704" y="4364013"/>
          <a:ext cx="4319588" cy="865187"/>
        </p:xfrm>
        <a:graphic>
          <a:graphicData uri="http://schemas.openxmlformats.org/drawingml/2006/table">
            <a:tbl>
              <a:tblPr/>
              <a:tblGrid>
                <a:gridCol w="4319588"/>
              </a:tblGrid>
              <a:tr h="43338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전년도 </a:t>
                      </a:r>
                      <a:r>
                        <a:rPr kumimoji="1" lang="ko-KR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공사실적액</a:t>
                      </a:r>
                      <a:r>
                        <a:rPr kumimoji="1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× </a:t>
                      </a:r>
                      <a:r>
                        <a:rPr kumimoji="1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전년도 노무비율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HY견고딕"/>
                          <a:ea typeface="HY견고딕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전년도 건설업 월평균임금</a:t>
                      </a:r>
                      <a:r>
                        <a:rPr kumimoji="1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× </a:t>
                      </a:r>
                      <a:r>
                        <a:rPr kumimoji="1" lang="ko-KR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조업월수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6186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8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보험료율의 결정 및 특례 </a:t>
            </a:r>
            <a:endParaRPr lang="ko-KR" altLang="en-US" sz="240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175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73294" y="1401738"/>
            <a:ext cx="7943122" cy="353943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고용보험 우선지원 대상기업</a:t>
            </a:r>
            <a:endParaRPr lang="en-US" altLang="ko-KR" sz="2000" dirty="0" smtClean="0"/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  </a:t>
            </a:r>
            <a:r>
              <a:rPr lang="en-US" altLang="ko-KR" sz="2000" dirty="0" smtClean="0">
                <a:solidFill>
                  <a:schemeClr val="accent2"/>
                </a:solidFill>
                <a:latin typeface="+mj-ea"/>
                <a:ea typeface="+mj-ea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latin typeface="+mj-ea"/>
                <a:ea typeface="+mj-ea"/>
              </a:rPr>
              <a:t>대상</a:t>
            </a: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ko-KR" sz="2000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en-US" altLang="ko-KR" sz="2000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1691680" y="2348880"/>
            <a:ext cx="1352930" cy="408623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4"/>
                </a:solidFill>
                <a:latin typeface="+mj-ea"/>
                <a:ea typeface="+mj-ea"/>
              </a:rPr>
              <a:t>고용보험법</a:t>
            </a:r>
            <a:endParaRPr lang="ko-KR" altLang="en-US" b="1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676957" y="2996952"/>
            <a:ext cx="3332580" cy="1328023"/>
          </a:xfrm>
          <a:prstGeom prst="round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b="1" dirty="0" err="1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상시근로자수</a:t>
            </a:r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 </a:t>
            </a:r>
            <a:endParaRPr lang="en-US" altLang="ko-KR" b="1" dirty="0" smtClean="0">
              <a:solidFill>
                <a:schemeClr val="accent2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en-US" altLang="ko-KR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300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명 이하</a:t>
            </a:r>
            <a:endParaRPr lang="en-US" altLang="ko-KR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(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일용근로자 제외</a:t>
            </a:r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)</a:t>
            </a:r>
          </a:p>
          <a:p>
            <a:pPr algn="ctr"/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5271564" y="2348880"/>
            <a:ext cx="1801005" cy="408623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accent4"/>
                </a:solidFill>
                <a:latin typeface="+mj-ea"/>
                <a:ea typeface="+mj-ea"/>
              </a:rPr>
              <a:t>중소기업기본법</a:t>
            </a:r>
            <a:endParaRPr lang="ko-KR" altLang="en-US" b="1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4519833" y="2965073"/>
            <a:ext cx="3548604" cy="1328023"/>
          </a:xfrm>
          <a:prstGeom prst="round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b="1" dirty="0" err="1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상시근로자수</a:t>
            </a:r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300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명 미만 </a:t>
            </a:r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또는</a:t>
            </a:r>
            <a:endParaRPr lang="en-US" altLang="ko-KR" b="1" dirty="0" smtClean="0">
              <a:solidFill>
                <a:schemeClr val="accent2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자본</a:t>
            </a:r>
            <a:r>
              <a:rPr lang="ko-KR" altLang="en-US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금 </a:t>
            </a:r>
            <a:r>
              <a:rPr lang="en-US" altLang="ko-KR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30</a:t>
            </a:r>
            <a:r>
              <a:rPr lang="ko-KR" altLang="en-US" b="1" dirty="0" err="1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억원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 이하</a:t>
            </a:r>
            <a:endParaRPr lang="en-US" altLang="ko-KR" b="1" dirty="0" smtClean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(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일용근로자</a:t>
            </a:r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, 3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월 이내의 기간을 정하여 근로하는 자 등 제외</a:t>
            </a:r>
            <a:r>
              <a:rPr lang="en-US" altLang="ko-KR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)</a:t>
            </a:r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91435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900113" y="2562225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IV.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보험료 </a:t>
            </a:r>
            <a:r>
              <a:rPr lang="ko-KR" altLang="en-US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신고서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및 납부서 작성 </a:t>
            </a:r>
            <a:r>
              <a:rPr lang="ko-KR" altLang="en-US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요령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900113" y="2562225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참고</a:t>
            </a:r>
            <a:r>
              <a:rPr lang="en-US" altLang="ko-KR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확정개산보험료 신고서 작성 요령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646512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900113" y="2562225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참고</a:t>
            </a:r>
            <a:r>
              <a:rPr lang="en-US" altLang="ko-KR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320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확정개산보험료 신고서 작성 요령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620395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건설업의 적용</a:t>
            </a:r>
            <a:endParaRPr lang="ko-KR" altLang="en-US" sz="2400" dirty="0" smtClean="0"/>
          </a:p>
        </p:txBody>
      </p:sp>
      <p:pic>
        <p:nvPicPr>
          <p:cNvPr id="1536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1520" y="1307663"/>
            <a:ext cx="8640762" cy="2985433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건설업자가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아닌자가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시공하는 공사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40000"/>
              </a:spcBef>
              <a:buFont typeface="Wingdings" pitchFamily="2" charset="2"/>
              <a:buChar char="Ø"/>
              <a:defRPr/>
            </a:pPr>
            <a:endParaRPr lang="en-US" altLang="ko-KR" sz="2000" b="1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842113" y="2014760"/>
            <a:ext cx="3361960" cy="4086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b="1" dirty="0" err="1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총공사금액</a:t>
            </a:r>
            <a:r>
              <a:rPr lang="ko-KR" altLang="en-US" b="1" dirty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  </a:t>
            </a:r>
            <a:r>
              <a:rPr lang="en-US" altLang="ko-KR" b="1" dirty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2</a:t>
            </a:r>
            <a:r>
              <a:rPr lang="ko-KR" altLang="en-US" b="1" dirty="0" err="1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천만원</a:t>
            </a:r>
            <a:r>
              <a:rPr lang="ko-KR" altLang="en-US" b="1" dirty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 이상 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871494" y="2605033"/>
            <a:ext cx="3332580" cy="13280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연면적 </a:t>
            </a:r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100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㎡를</a:t>
            </a:r>
            <a:r>
              <a:rPr lang="ko-KR" altLang="en-US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초과하는 </a:t>
            </a:r>
            <a:endParaRPr lang="en-US" altLang="ko-KR" b="1" dirty="0" smtClean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건축공사 또는</a:t>
            </a:r>
            <a:endParaRPr lang="en-US" altLang="ko-KR" b="1" dirty="0" smtClean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연면</a:t>
            </a:r>
            <a:r>
              <a:rPr lang="ko-KR" altLang="en-US" b="1" dirty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적 </a:t>
            </a:r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200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㎡를</a:t>
            </a:r>
            <a:r>
              <a:rPr lang="ko-KR" altLang="en-US" b="1" dirty="0" smtClean="0"/>
              <a:t> 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초과하는 </a:t>
            </a:r>
            <a:endParaRPr lang="en-US" altLang="ko-KR" b="1" dirty="0" smtClean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  <a:p>
            <a:pPr algn="ctr"/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건축물의 </a:t>
            </a:r>
            <a:r>
              <a:rPr lang="ko-KR" altLang="en-US" b="1" dirty="0" err="1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대수선공사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9" name="갈매기형 수장 8"/>
          <p:cNvSpPr/>
          <p:nvPr/>
        </p:nvSpPr>
        <p:spPr bwMode="auto">
          <a:xfrm>
            <a:off x="4788024" y="2276872"/>
            <a:ext cx="1224136" cy="872911"/>
          </a:xfrm>
          <a:prstGeom prst="chevron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6228184" y="2014760"/>
            <a:ext cx="2160240" cy="1486248"/>
          </a:xfrm>
          <a:prstGeom prst="ellipse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sz="2000" b="1" dirty="0" smtClean="0">
                <a:solidFill>
                  <a:srgbClr val="002060"/>
                </a:solidFill>
                <a:latin typeface="+mj-ea"/>
                <a:ea typeface="+mj-ea"/>
              </a:rPr>
              <a:t>고용</a:t>
            </a:r>
            <a:r>
              <a:rPr lang="en-US" altLang="ko-KR" sz="2000" b="1" dirty="0">
                <a:solidFill>
                  <a:srgbClr val="002060"/>
                </a:solidFill>
                <a:latin typeface="+mj-ea"/>
                <a:ea typeface="+mj-ea"/>
              </a:rPr>
              <a:t>·</a:t>
            </a:r>
            <a:r>
              <a:rPr lang="ko-KR" altLang="en-US" sz="2000" b="1" dirty="0" smtClean="0">
                <a:solidFill>
                  <a:srgbClr val="002060"/>
                </a:solidFill>
                <a:latin typeface="+mj-ea"/>
                <a:ea typeface="+mj-ea"/>
              </a:rPr>
              <a:t>산재보험</a:t>
            </a:r>
            <a:endParaRPr lang="en-US" altLang="ko-KR" sz="2000" b="1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2000" b="1" dirty="0" smtClean="0">
                <a:solidFill>
                  <a:srgbClr val="FF0000"/>
                </a:solidFill>
                <a:latin typeface="+mj-ea"/>
                <a:ea typeface="+mj-ea"/>
              </a:rPr>
              <a:t>당연적용공사</a:t>
            </a:r>
            <a:endParaRPr lang="ko-KR" altLang="en-US" sz="2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251520" y="4722240"/>
            <a:ext cx="8640762" cy="830997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당연적용공사 건에 대해 각각 성립신고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보험료신고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소멸신고 등을 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하여야 함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23606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116"/>
          <p:cNvGrpSpPr>
            <a:grpSpLocks/>
          </p:cNvGrpSpPr>
          <p:nvPr/>
        </p:nvGrpSpPr>
        <p:grpSpPr bwMode="auto">
          <a:xfrm>
            <a:off x="468313" y="5949950"/>
            <a:ext cx="3382962" cy="854075"/>
            <a:chOff x="1247" y="2446"/>
            <a:chExt cx="748" cy="856"/>
          </a:xfrm>
        </p:grpSpPr>
        <p:sp>
          <p:nvSpPr>
            <p:cNvPr id="47164" name="Rectangle 117"/>
            <p:cNvSpPr>
              <a:spLocks noChangeArrowheads="1"/>
            </p:cNvSpPr>
            <p:nvPr/>
          </p:nvSpPr>
          <p:spPr bwMode="auto">
            <a:xfrm>
              <a:off x="1432" y="2478"/>
              <a:ext cx="563" cy="824"/>
            </a:xfrm>
            <a:prstGeom prst="rect">
              <a:avLst/>
            </a:prstGeom>
            <a:gradFill rotWithShape="1">
              <a:gsLst>
                <a:gs pos="0">
                  <a:srgbClr val="333333">
                    <a:alpha val="79999"/>
                  </a:srgbClr>
                </a:gs>
                <a:gs pos="100000">
                  <a:srgbClr val="181818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7165" name="Freeform 118"/>
            <p:cNvSpPr>
              <a:spLocks/>
            </p:cNvSpPr>
            <p:nvPr/>
          </p:nvSpPr>
          <p:spPr bwMode="auto">
            <a:xfrm>
              <a:off x="1247" y="2478"/>
              <a:ext cx="748" cy="741"/>
            </a:xfrm>
            <a:custGeom>
              <a:avLst/>
              <a:gdLst>
                <a:gd name="T0" fmla="*/ 185 w 905"/>
                <a:gd name="T1" fmla="*/ 0 h 897"/>
                <a:gd name="T2" fmla="*/ 748 w 905"/>
                <a:gd name="T3" fmla="*/ 0 h 897"/>
                <a:gd name="T4" fmla="*/ 561 w 905"/>
                <a:gd name="T5" fmla="*/ 741 h 897"/>
                <a:gd name="T6" fmla="*/ 0 w 905"/>
                <a:gd name="T7" fmla="*/ 644 h 897"/>
                <a:gd name="T8" fmla="*/ 185 w 905"/>
                <a:gd name="T9" fmla="*/ 0 h 8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5"/>
                <a:gd name="T16" fmla="*/ 0 h 897"/>
                <a:gd name="T17" fmla="*/ 905 w 905"/>
                <a:gd name="T18" fmla="*/ 897 h 8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5" h="897">
                  <a:moveTo>
                    <a:pt x="224" y="0"/>
                  </a:moveTo>
                  <a:lnTo>
                    <a:pt x="905" y="0"/>
                  </a:lnTo>
                  <a:cubicBezTo>
                    <a:pt x="905" y="0"/>
                    <a:pt x="901" y="521"/>
                    <a:pt x="679" y="897"/>
                  </a:cubicBezTo>
                  <a:cubicBezTo>
                    <a:pt x="339" y="838"/>
                    <a:pt x="0" y="779"/>
                    <a:pt x="0" y="779"/>
                  </a:cubicBezTo>
                  <a:cubicBezTo>
                    <a:pt x="205" y="438"/>
                    <a:pt x="224" y="0"/>
                    <a:pt x="22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2FAC4"/>
                </a:gs>
                <a:gs pos="100000">
                  <a:srgbClr val="D3F8A6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47166" name="Group 119"/>
            <p:cNvGrpSpPr>
              <a:grpSpLocks/>
            </p:cNvGrpSpPr>
            <p:nvPr/>
          </p:nvGrpSpPr>
          <p:grpSpPr bwMode="auto">
            <a:xfrm>
              <a:off x="1601" y="2446"/>
              <a:ext cx="94" cy="69"/>
              <a:chOff x="932" y="942"/>
              <a:chExt cx="114" cy="84"/>
            </a:xfrm>
          </p:grpSpPr>
          <p:sp>
            <p:nvSpPr>
              <p:cNvPr id="47167" name="Line 120"/>
              <p:cNvSpPr>
                <a:spLocks noChangeShapeType="1"/>
              </p:cNvSpPr>
              <p:nvPr/>
            </p:nvSpPr>
            <p:spPr bwMode="auto">
              <a:xfrm rot="-3600000">
                <a:off x="1008" y="963"/>
                <a:ext cx="2" cy="74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  <p:grpSp>
            <p:nvGrpSpPr>
              <p:cNvPr id="47168" name="Group 121"/>
              <p:cNvGrpSpPr>
                <a:grpSpLocks/>
              </p:cNvGrpSpPr>
              <p:nvPr/>
            </p:nvGrpSpPr>
            <p:grpSpPr bwMode="auto">
              <a:xfrm rot="-3600000">
                <a:off x="938" y="936"/>
                <a:ext cx="84" cy="96"/>
                <a:chOff x="1292" y="3294"/>
                <a:chExt cx="249" cy="272"/>
              </a:xfrm>
            </p:grpSpPr>
            <p:grpSp>
              <p:nvGrpSpPr>
                <p:cNvPr id="47169" name="Group 122"/>
                <p:cNvGrpSpPr>
                  <a:grpSpLocks/>
                </p:cNvGrpSpPr>
                <p:nvPr/>
              </p:nvGrpSpPr>
              <p:grpSpPr bwMode="auto">
                <a:xfrm>
                  <a:off x="1292" y="3385"/>
                  <a:ext cx="249" cy="181"/>
                  <a:chOff x="1791" y="1848"/>
                  <a:chExt cx="908" cy="630"/>
                </a:xfrm>
              </p:grpSpPr>
              <p:sp>
                <p:nvSpPr>
                  <p:cNvPr id="47173" name="AutoShape 1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47174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7170" name="Group 125"/>
                <p:cNvGrpSpPr>
                  <a:grpSpLocks/>
                </p:cNvGrpSpPr>
                <p:nvPr/>
              </p:nvGrpSpPr>
              <p:grpSpPr bwMode="auto">
                <a:xfrm>
                  <a:off x="1326" y="3294"/>
                  <a:ext cx="180" cy="181"/>
                  <a:chOff x="1791" y="1848"/>
                  <a:chExt cx="908" cy="630"/>
                </a:xfrm>
              </p:grpSpPr>
              <p:sp>
                <p:nvSpPr>
                  <p:cNvPr id="47171" name="AutoShape 1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47172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</p:grpSp>
        </p:grpSp>
      </p:grp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 smtClean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보험료신고서 작성요령</a:t>
            </a:r>
            <a:endParaRPr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710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605299" y="1399996"/>
            <a:ext cx="7705725" cy="28931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보험료신고서 작성시 유의사항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    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-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보험료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dirty="0" err="1">
                <a:solidFill>
                  <a:schemeClr val="accent2"/>
                </a:solidFill>
                <a:latin typeface="+mj-ea"/>
                <a:ea typeface="+mj-ea"/>
              </a:rPr>
              <a:t>산정시</a:t>
            </a:r>
            <a:r>
              <a:rPr lang="ko-KR" altLang="en-US" dirty="0">
                <a:solidFill>
                  <a:schemeClr val="accent2"/>
                </a:solidFill>
                <a:latin typeface="+mj-ea"/>
                <a:ea typeface="+mj-ea"/>
              </a:rPr>
              <a:t> 원단위는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절사하고</a:t>
            </a:r>
            <a:r>
              <a:rPr lang="en-US" altLang="ko-KR" dirty="0">
                <a:solidFill>
                  <a:schemeClr val="accent2"/>
                </a:solidFill>
                <a:latin typeface="+mj-ea"/>
                <a:ea typeface="+mj-ea"/>
              </a:rPr>
              <a:t>, </a:t>
            </a:r>
            <a:r>
              <a:rPr lang="ko-KR" altLang="en-US" dirty="0">
                <a:solidFill>
                  <a:schemeClr val="accent2"/>
                </a:solidFill>
                <a:latin typeface="+mj-ea"/>
                <a:ea typeface="+mj-ea"/>
              </a:rPr>
              <a:t>고용보험은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사업 </a:t>
            </a:r>
            <a:r>
              <a:rPr lang="ko-KR" altLang="en-US" dirty="0" err="1" smtClean="0">
                <a:solidFill>
                  <a:schemeClr val="accent2"/>
                </a:solidFill>
                <a:latin typeface="+mj-ea"/>
                <a:ea typeface="+mj-ea"/>
              </a:rPr>
              <a:t>단위별로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dirty="0" err="1" smtClean="0">
                <a:solidFill>
                  <a:schemeClr val="accent2"/>
                </a:solidFill>
                <a:latin typeface="+mj-ea"/>
                <a:ea typeface="+mj-ea"/>
              </a:rPr>
              <a:t>절사</a:t>
            </a:r>
            <a:endParaRPr lang="en-US" altLang="ko-KR" dirty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   - 12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년도 </a:t>
            </a:r>
            <a:r>
              <a:rPr lang="ko-KR" altLang="en-US" dirty="0">
                <a:solidFill>
                  <a:schemeClr val="accent2"/>
                </a:solidFill>
                <a:latin typeface="+mj-ea"/>
                <a:ea typeface="+mj-ea"/>
              </a:rPr>
              <a:t>월별 확정보험료 산정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기초 보수총액은 </a:t>
            </a:r>
            <a:r>
              <a:rPr lang="ko-KR" altLang="en-US" dirty="0">
                <a:solidFill>
                  <a:schemeClr val="accent2"/>
                </a:solidFill>
                <a:latin typeface="+mj-ea"/>
                <a:ea typeface="+mj-ea"/>
              </a:rPr>
              <a:t>월별로 인원 및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지급</a:t>
            </a:r>
            <a:endParaRPr lang="en-US" altLang="ko-KR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    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보수총액을 기재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(</a:t>
            </a:r>
            <a:r>
              <a:rPr lang="ko-KR" altLang="en-US" dirty="0">
                <a:solidFill>
                  <a:schemeClr val="accent2"/>
                </a:solidFill>
                <a:latin typeface="+mj-ea"/>
                <a:ea typeface="+mj-ea"/>
              </a:rPr>
              <a:t>건설일괄은 생략가능</a:t>
            </a:r>
            <a:r>
              <a:rPr lang="en-US" altLang="ko-KR" dirty="0">
                <a:solidFill>
                  <a:schemeClr val="accent2"/>
                </a:solidFill>
                <a:latin typeface="+mj-ea"/>
                <a:ea typeface="+mj-ea"/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   - 13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년도 추정보수총액이 전년도 확정보수총액 대비 </a:t>
            </a:r>
            <a:endParaRPr lang="en-US" altLang="ko-KR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     </a:t>
            </a:r>
            <a:r>
              <a:rPr lang="en-US" altLang="ko-KR" dirty="0" smtClean="0">
                <a:solidFill>
                  <a:srgbClr val="FF3300"/>
                </a:solidFill>
                <a:latin typeface="+mj-ea"/>
                <a:ea typeface="+mj-ea"/>
              </a:rPr>
              <a:t>70/100~130/100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이내인 경우 </a:t>
            </a:r>
            <a:r>
              <a:rPr lang="ko-KR" altLang="en-US" dirty="0" smtClean="0">
                <a:solidFill>
                  <a:srgbClr val="FF3300"/>
                </a:solidFill>
                <a:latin typeface="+mj-ea"/>
                <a:ea typeface="+mj-ea"/>
              </a:rPr>
              <a:t>전년도 확정보수총액과 동일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하게</a:t>
            </a:r>
            <a:endParaRPr lang="en-US" altLang="ko-KR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  <a:latin typeface="+mj-ea"/>
                <a:ea typeface="+mj-ea"/>
              </a:rPr>
              <a:t>      </a:t>
            </a:r>
            <a:r>
              <a:rPr lang="ko-KR" altLang="en-US" dirty="0" smtClean="0">
                <a:solidFill>
                  <a:schemeClr val="accent2"/>
                </a:solidFill>
                <a:latin typeface="+mj-ea"/>
                <a:ea typeface="+mj-ea"/>
              </a:rPr>
              <a:t>기재</a:t>
            </a:r>
            <a:endParaRPr lang="en-US" altLang="ko-KR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4232881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116"/>
          <p:cNvGrpSpPr>
            <a:grpSpLocks/>
          </p:cNvGrpSpPr>
          <p:nvPr/>
        </p:nvGrpSpPr>
        <p:grpSpPr bwMode="auto">
          <a:xfrm>
            <a:off x="468313" y="5949950"/>
            <a:ext cx="3382962" cy="854075"/>
            <a:chOff x="1247" y="2446"/>
            <a:chExt cx="748" cy="856"/>
          </a:xfrm>
        </p:grpSpPr>
        <p:sp>
          <p:nvSpPr>
            <p:cNvPr id="47164" name="Rectangle 117"/>
            <p:cNvSpPr>
              <a:spLocks noChangeArrowheads="1"/>
            </p:cNvSpPr>
            <p:nvPr/>
          </p:nvSpPr>
          <p:spPr bwMode="auto">
            <a:xfrm>
              <a:off x="1432" y="2478"/>
              <a:ext cx="563" cy="824"/>
            </a:xfrm>
            <a:prstGeom prst="rect">
              <a:avLst/>
            </a:prstGeom>
            <a:gradFill rotWithShape="1">
              <a:gsLst>
                <a:gs pos="0">
                  <a:srgbClr val="333333">
                    <a:alpha val="79999"/>
                  </a:srgbClr>
                </a:gs>
                <a:gs pos="100000">
                  <a:srgbClr val="181818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7165" name="Freeform 118"/>
            <p:cNvSpPr>
              <a:spLocks/>
            </p:cNvSpPr>
            <p:nvPr/>
          </p:nvSpPr>
          <p:spPr bwMode="auto">
            <a:xfrm>
              <a:off x="1247" y="2478"/>
              <a:ext cx="748" cy="741"/>
            </a:xfrm>
            <a:custGeom>
              <a:avLst/>
              <a:gdLst>
                <a:gd name="T0" fmla="*/ 185 w 905"/>
                <a:gd name="T1" fmla="*/ 0 h 897"/>
                <a:gd name="T2" fmla="*/ 748 w 905"/>
                <a:gd name="T3" fmla="*/ 0 h 897"/>
                <a:gd name="T4" fmla="*/ 561 w 905"/>
                <a:gd name="T5" fmla="*/ 741 h 897"/>
                <a:gd name="T6" fmla="*/ 0 w 905"/>
                <a:gd name="T7" fmla="*/ 644 h 897"/>
                <a:gd name="T8" fmla="*/ 185 w 905"/>
                <a:gd name="T9" fmla="*/ 0 h 8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5"/>
                <a:gd name="T16" fmla="*/ 0 h 897"/>
                <a:gd name="T17" fmla="*/ 905 w 905"/>
                <a:gd name="T18" fmla="*/ 897 h 8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5" h="897">
                  <a:moveTo>
                    <a:pt x="224" y="0"/>
                  </a:moveTo>
                  <a:lnTo>
                    <a:pt x="905" y="0"/>
                  </a:lnTo>
                  <a:cubicBezTo>
                    <a:pt x="905" y="0"/>
                    <a:pt x="901" y="521"/>
                    <a:pt x="679" y="897"/>
                  </a:cubicBezTo>
                  <a:cubicBezTo>
                    <a:pt x="339" y="838"/>
                    <a:pt x="0" y="779"/>
                    <a:pt x="0" y="779"/>
                  </a:cubicBezTo>
                  <a:cubicBezTo>
                    <a:pt x="205" y="438"/>
                    <a:pt x="224" y="0"/>
                    <a:pt x="22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2FAC4"/>
                </a:gs>
                <a:gs pos="100000">
                  <a:srgbClr val="D3F8A6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47166" name="Group 119"/>
            <p:cNvGrpSpPr>
              <a:grpSpLocks/>
            </p:cNvGrpSpPr>
            <p:nvPr/>
          </p:nvGrpSpPr>
          <p:grpSpPr bwMode="auto">
            <a:xfrm>
              <a:off x="1601" y="2446"/>
              <a:ext cx="94" cy="69"/>
              <a:chOff x="932" y="942"/>
              <a:chExt cx="114" cy="84"/>
            </a:xfrm>
          </p:grpSpPr>
          <p:sp>
            <p:nvSpPr>
              <p:cNvPr id="47167" name="Line 120"/>
              <p:cNvSpPr>
                <a:spLocks noChangeShapeType="1"/>
              </p:cNvSpPr>
              <p:nvPr/>
            </p:nvSpPr>
            <p:spPr bwMode="auto">
              <a:xfrm rot="-3600000">
                <a:off x="1008" y="963"/>
                <a:ext cx="2" cy="74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ko-KR" altLang="en-US"/>
              </a:p>
            </p:txBody>
          </p:sp>
          <p:grpSp>
            <p:nvGrpSpPr>
              <p:cNvPr id="47168" name="Group 121"/>
              <p:cNvGrpSpPr>
                <a:grpSpLocks/>
              </p:cNvGrpSpPr>
              <p:nvPr/>
            </p:nvGrpSpPr>
            <p:grpSpPr bwMode="auto">
              <a:xfrm rot="-3600000">
                <a:off x="938" y="936"/>
                <a:ext cx="84" cy="96"/>
                <a:chOff x="1292" y="3294"/>
                <a:chExt cx="249" cy="272"/>
              </a:xfrm>
            </p:grpSpPr>
            <p:grpSp>
              <p:nvGrpSpPr>
                <p:cNvPr id="47169" name="Group 122"/>
                <p:cNvGrpSpPr>
                  <a:grpSpLocks/>
                </p:cNvGrpSpPr>
                <p:nvPr/>
              </p:nvGrpSpPr>
              <p:grpSpPr bwMode="auto">
                <a:xfrm>
                  <a:off x="1292" y="3385"/>
                  <a:ext cx="249" cy="181"/>
                  <a:chOff x="1791" y="1848"/>
                  <a:chExt cx="908" cy="630"/>
                </a:xfrm>
              </p:grpSpPr>
              <p:sp>
                <p:nvSpPr>
                  <p:cNvPr id="47173" name="AutoShape 12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47174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7170" name="Group 125"/>
                <p:cNvGrpSpPr>
                  <a:grpSpLocks/>
                </p:cNvGrpSpPr>
                <p:nvPr/>
              </p:nvGrpSpPr>
              <p:grpSpPr bwMode="auto">
                <a:xfrm>
                  <a:off x="1326" y="3294"/>
                  <a:ext cx="180" cy="181"/>
                  <a:chOff x="1791" y="1848"/>
                  <a:chExt cx="908" cy="630"/>
                </a:xfrm>
              </p:grpSpPr>
              <p:sp>
                <p:nvSpPr>
                  <p:cNvPr id="47171" name="AutoShape 12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040" y="1820"/>
                    <a:ext cx="409" cy="908"/>
                  </a:xfrm>
                  <a:prstGeom prst="flowChartDelay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  <p:sp>
                <p:nvSpPr>
                  <p:cNvPr id="47172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1848"/>
                    <a:ext cx="902" cy="40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/>
                      </a:gs>
                      <a:gs pos="100000">
                        <a:srgbClr val="52525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ko-KR" altLang="en-US"/>
                  </a:p>
                </p:txBody>
              </p:sp>
            </p:grpSp>
          </p:grpSp>
        </p:grpSp>
      </p:grp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보험료신고서 </a:t>
            </a:r>
            <a:r>
              <a:rPr lang="ko-KR" altLang="en-US" sz="2400" dirty="0" smtClean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작성요령</a:t>
            </a:r>
            <a:endParaRPr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710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600075" y="1404938"/>
            <a:ext cx="7705725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2012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확정보험료 산정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737332"/>
              </p:ext>
            </p:extLst>
          </p:nvPr>
        </p:nvGraphicFramePr>
        <p:xfrm>
          <a:off x="250825" y="2060575"/>
          <a:ext cx="8424864" cy="2889851"/>
        </p:xfrm>
        <a:graphic>
          <a:graphicData uri="http://schemas.openxmlformats.org/drawingml/2006/table">
            <a:tbl>
              <a:tblPr/>
              <a:tblGrid>
                <a:gridCol w="864089"/>
                <a:gridCol w="504052"/>
                <a:gridCol w="1152118"/>
                <a:gridCol w="1080111"/>
                <a:gridCol w="1008837"/>
                <a:gridCol w="936104"/>
                <a:gridCol w="1041705"/>
                <a:gridCol w="974519"/>
                <a:gridCol w="863329"/>
              </a:tblGrid>
              <a:tr h="282928">
                <a:tc rowSpan="6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kern="0" spc="-70" dirty="0" smtClean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en-US" altLang="ko-KR" sz="1700" b="1" kern="0" spc="-180" dirty="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2012</a:t>
                      </a:r>
                      <a:r>
                        <a:rPr lang="en-US" altLang="ko-KR" sz="17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확정보험료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>
                      <a:noFill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94C5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구 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산정기간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①보수총액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②</a:t>
                      </a:r>
                      <a:r>
                        <a:rPr lang="ko-KR" altLang="en-US" sz="13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보험료</a:t>
                      </a:r>
                      <a:r>
                        <a:rPr lang="ko-KR" altLang="en-US" sz="1300" b="1" kern="0" spc="-20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율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-20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300" b="1" kern="0" spc="-20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일반</a:t>
                      </a:r>
                      <a:r>
                        <a:rPr lang="en-US" altLang="ko-KR" sz="1300" b="1" kern="0" spc="-20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r>
                        <a:rPr lang="ko-KR" altLang="en-US" sz="1300" b="1" kern="0" spc="-20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요율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③</a:t>
                      </a:r>
                      <a:r>
                        <a:rPr lang="ko-KR" altLang="en-US" sz="1300" b="1" kern="0" spc="-110" dirty="0" smtClean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확정</a:t>
                      </a:r>
                      <a:endParaRPr lang="en-US" altLang="ko-KR" sz="1300" b="1" kern="0" spc="-110" dirty="0" smtClean="0">
                        <a:solidFill>
                          <a:srgbClr val="000000"/>
                        </a:solidFill>
                        <a:effectLst/>
                        <a:ea typeface="문체부 돋음체"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10" dirty="0" err="1" smtClean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보험료액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①</a:t>
                      </a:r>
                      <a:r>
                        <a:rPr lang="en-US" altLang="ko-KR" sz="13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×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②</a:t>
                      </a:r>
                      <a:r>
                        <a:rPr lang="en-US" altLang="ko-KR" sz="13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개산보험료액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3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FF0000"/>
                          </a:solidFill>
                          <a:effectLst/>
                          <a:ea typeface="문체부 돋음체"/>
                        </a:rPr>
                        <a:t>④</a:t>
                      </a:r>
                      <a:r>
                        <a:rPr lang="ko-KR" altLang="en-US" sz="1300" b="1" kern="0" spc="-70" dirty="0" err="1">
                          <a:solidFill>
                            <a:srgbClr val="FF0000"/>
                          </a:solidFill>
                          <a:effectLst/>
                          <a:ea typeface="문체부 돋음체"/>
                        </a:rPr>
                        <a:t>신고액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120" dirty="0">
                          <a:solidFill>
                            <a:srgbClr val="FF0000"/>
                          </a:solidFill>
                          <a:effectLst/>
                          <a:ea typeface="문체부 돋음체"/>
                        </a:rPr>
                        <a:t>⑤</a:t>
                      </a:r>
                      <a:r>
                        <a:rPr lang="ko-KR" altLang="en-US" sz="1300" b="1" kern="0" spc="-120" dirty="0" err="1">
                          <a:solidFill>
                            <a:srgbClr val="FF0000"/>
                          </a:solidFill>
                          <a:effectLst/>
                          <a:ea typeface="문체부 돋음체"/>
                        </a:rPr>
                        <a:t>납부액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</a:tr>
              <a:tr h="513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산재보험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임금채권부담금 등 포함</a:t>
                      </a:r>
                      <a:r>
                        <a:rPr lang="en-US" altLang="ko-KR" sz="13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2012-01-01~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2012-12-31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10.85/1,000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1,326,000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33481" marT="17505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1,085,000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1,000,000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13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고용보험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실업급여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2012-01-01~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2012-12-31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11/1,000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1,344,330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1,100,000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13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고용안정ㆍ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직업능력개발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2012-01-01~</a:t>
                      </a:r>
                      <a:endParaRPr lang="en-US" sz="15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2012-12-31</a:t>
                      </a:r>
                      <a:endParaRPr lang="en-US" sz="15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2.5/1,000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305,530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251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US" sz="15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US" sz="15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US" sz="15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1,649,860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1,350,000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1,100,000</a:t>
                      </a:r>
                      <a:endParaRPr lang="en-US" sz="15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36" marR="60336" marT="35134" marB="17505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보험료신고서 작성요령</a:t>
            </a:r>
          </a:p>
        </p:txBody>
      </p:sp>
      <p:pic>
        <p:nvPicPr>
          <p:cNvPr id="48131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600075" y="1404938"/>
            <a:ext cx="7705725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2013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산정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682659"/>
              </p:ext>
            </p:extLst>
          </p:nvPr>
        </p:nvGraphicFramePr>
        <p:xfrm>
          <a:off x="250825" y="1989138"/>
          <a:ext cx="8713787" cy="4268955"/>
        </p:xfrm>
        <a:graphic>
          <a:graphicData uri="http://schemas.openxmlformats.org/drawingml/2006/table">
            <a:tbl>
              <a:tblPr/>
              <a:tblGrid>
                <a:gridCol w="648133"/>
                <a:gridCol w="720148"/>
                <a:gridCol w="864177"/>
                <a:gridCol w="1152236"/>
                <a:gridCol w="1440296"/>
                <a:gridCol w="1152236"/>
                <a:gridCol w="1224251"/>
                <a:gridCol w="1512310"/>
              </a:tblGrid>
              <a:tr h="511188">
                <a:tc gridSpan="8">
                  <a:txBody>
                    <a:bodyPr/>
                    <a:lstStyle/>
                    <a:p>
                      <a:pPr marL="0" marR="0" indent="-17907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1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▼ 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아래</a:t>
                      </a:r>
                      <a:r>
                        <a:rPr lang="ko-KR" altLang="en-US" sz="1200" b="1" kern="0" spc="-13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⑧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번 </a:t>
                      </a:r>
                      <a:r>
                        <a:rPr lang="ko-KR" altLang="en-US" sz="1200" b="1" kern="0" spc="-50" dirty="0" err="1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개산보험료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 보수총액이 전년도 확정보험료 보수총액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①번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)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의 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70/100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이상 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130/100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이하인 경우에는 전년도 확정보험료 보수총액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①번</a:t>
                      </a:r>
                      <a:r>
                        <a:rPr lang="en-US" altLang="ko-KR" sz="1200" b="1" kern="0" spc="-50" dirty="0" smtClean="0">
                          <a:solidFill>
                            <a:srgbClr val="282828"/>
                          </a:solidFill>
                          <a:effectLst/>
                          <a:latin typeface="문체부 돋음체"/>
                        </a:rPr>
                        <a:t>)</a:t>
                      </a:r>
                      <a:r>
                        <a:rPr lang="ko-KR" altLang="en-US" sz="1200" b="1" kern="0" spc="-50" dirty="0" smtClean="0">
                          <a:solidFill>
                            <a:srgbClr val="282828"/>
                          </a:solidFill>
                          <a:effectLst/>
                          <a:ea typeface="문체부 돋음체"/>
                        </a:rPr>
                        <a:t>과 동일하게 기재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05347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 smtClean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70" dirty="0" smtClean="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 </a:t>
                      </a:r>
                      <a:r>
                        <a:rPr lang="en-US" altLang="ko-KR" sz="1200" b="1" kern="0" spc="-180" dirty="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2013</a:t>
                      </a:r>
                      <a:r>
                        <a:rPr lang="ko-KR" altLang="en-US" sz="1200" b="1" kern="0" spc="-70" dirty="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 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개산보험료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12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추정보험료</a:t>
                      </a:r>
                      <a:r>
                        <a:rPr lang="en-US" altLang="ko-KR" sz="1200" b="1" kern="0" spc="-12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97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구 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산정기간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⑧보수총액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⑨보험료</a:t>
                      </a:r>
                      <a:r>
                        <a:rPr lang="ko-KR" altLang="en-US" sz="1200" b="1" kern="0" spc="-20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율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1430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⑩</a:t>
                      </a:r>
                      <a:r>
                        <a:rPr lang="ko-KR" altLang="en-US" sz="1200" b="1" kern="0" spc="-8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개산</a:t>
                      </a:r>
                      <a:r>
                        <a:rPr lang="ko-KR" altLang="en-US" sz="1200" b="1" kern="0" spc="-12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보험료</a:t>
                      </a:r>
                      <a:r>
                        <a:rPr lang="ko-KR" altLang="en-US" sz="1200" b="1" kern="0" spc="-11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액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⑧</a:t>
                      </a: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×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⑨</a:t>
                      </a: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1430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⑪분할납부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</a:rPr>
                        <a:t/>
                      </a:r>
                      <a:b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여 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</a:tr>
              <a:tr h="7247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산재보험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임금채권부담금 등 포함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2013-01-01~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2013-12-31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10.84/1,000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1,324,780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일시납부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분할납부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0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고용보험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실업급여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2013-01-01~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2013-12-31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11/1,000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1,344,330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일시납부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분할납부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7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고용안정ㆍ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직업능력개발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2013-01-01~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2013-12-31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122,212,275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2.5/1,000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7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305,530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17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-70" dirty="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------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-7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------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-70">
                          <a:solidFill>
                            <a:srgbClr val="0000FF"/>
                          </a:solidFill>
                          <a:effectLst/>
                          <a:latin typeface="문체부 돋음체"/>
                        </a:rPr>
                        <a:t>------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956858">
                <a:tc gridSpan="4">
                  <a:txBody>
                    <a:bodyPr/>
                    <a:lstStyle/>
                    <a:p>
                      <a:pPr marL="0" marR="0" indent="-15494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※ </a:t>
                      </a:r>
                      <a:r>
                        <a:rPr lang="ko-KR" altLang="en-US" sz="1200" b="1" kern="0" spc="-4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퇴직보험 등에 가입한 사업장은 별도로 부담금 경감신청서를 제출하여 임금채권부담금을 </a:t>
                      </a:r>
                      <a:r>
                        <a:rPr lang="ko-KR" altLang="en-US" sz="1200" b="1" kern="0" spc="-4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경감받으시기</a:t>
                      </a:r>
                      <a:r>
                        <a:rPr lang="ko-KR" altLang="en-US" sz="1200" b="1" kern="0" spc="-4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 바랍니다</a:t>
                      </a:r>
                      <a:r>
                        <a:rPr lang="en-US" altLang="ko-KR" sz="1200" b="1" kern="0" spc="-4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3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①확정보험료 보수총액 대비 </a:t>
                      </a:r>
                      <a:r>
                        <a:rPr lang="ko-KR" altLang="en-US" sz="1200" b="1" kern="0" spc="-9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⑧</a:t>
                      </a:r>
                      <a:r>
                        <a:rPr lang="ko-KR" altLang="en-US" sz="1200" b="1" kern="0" spc="-15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개산보험료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 보수총액 감소</a:t>
                      </a: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(30% 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초과</a:t>
                      </a:r>
                      <a:r>
                        <a:rPr lang="en-US" altLang="ko-KR" sz="1200" b="1" kern="0" spc="-15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) </a:t>
                      </a:r>
                      <a:r>
                        <a:rPr lang="ko-KR" altLang="en-US" sz="1200" b="1" kern="0" spc="-15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사유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근로자 감소 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 dirty="0" smtClean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휴업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[ ]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그 밖의 사유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: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64776" marT="35933" marB="17903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-15875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※ 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분할납부는 </a:t>
                      </a:r>
                      <a:r>
                        <a:rPr lang="ko-KR" altLang="en-US" sz="12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개산보험료로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 한정하며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,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15875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분할납부를 원하는 경우 뒷면의 분할납부신청서 작성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15875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※ </a:t>
                      </a:r>
                      <a:r>
                        <a:rPr lang="ko-KR" altLang="en-US" sz="1200" b="1" kern="0" spc="-70" dirty="0" err="1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일시납부를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 하는 경우 </a:t>
                      </a:r>
                      <a:r>
                        <a:rPr lang="en-US" altLang="ko-KR" sz="1200" b="1" kern="0" spc="-70" dirty="0">
                          <a:solidFill>
                            <a:srgbClr val="000000"/>
                          </a:solidFill>
                          <a:effectLst/>
                          <a:latin typeface="문체부 돋음체"/>
                        </a:rPr>
                        <a:t>3% </a:t>
                      </a:r>
                      <a:r>
                        <a:rPr lang="ko-KR" altLang="en-US" sz="1200" b="1" kern="0" spc="-70" dirty="0">
                          <a:solidFill>
                            <a:srgbClr val="000000"/>
                          </a:solidFill>
                          <a:effectLst/>
                          <a:ea typeface="문체부 돋음체"/>
                        </a:rPr>
                        <a:t>할인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6" marR="35944" marT="17903" marB="17903" anchor="ctr">
                    <a:lnL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보험료신고서 작성요령</a:t>
            </a:r>
          </a:p>
        </p:txBody>
      </p:sp>
      <p:pic>
        <p:nvPicPr>
          <p:cNvPr id="4915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539750" y="1228725"/>
            <a:ext cx="7705725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2013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분할납부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053734"/>
              </p:ext>
            </p:extLst>
          </p:nvPr>
        </p:nvGraphicFramePr>
        <p:xfrm>
          <a:off x="539750" y="1773238"/>
          <a:ext cx="8135938" cy="4004691"/>
        </p:xfrm>
        <a:graphic>
          <a:graphicData uri="http://schemas.openxmlformats.org/drawingml/2006/table">
            <a:tbl>
              <a:tblPr/>
              <a:tblGrid>
                <a:gridCol w="1208088"/>
                <a:gridCol w="1208087"/>
                <a:gridCol w="1157288"/>
                <a:gridCol w="1144587"/>
                <a:gridCol w="1092200"/>
                <a:gridCol w="193675"/>
                <a:gridCol w="1092200"/>
                <a:gridCol w="1039813"/>
              </a:tblGrid>
              <a:tr h="163513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󰆎 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개산보험료의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 분할납부신청서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17538">
                <a:tc gridSpan="8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「고용보험 및 산업재해보상보험의 보험료징수 등에 관한 법률」 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17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조제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항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「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임금채권보장법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」 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16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조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에 따라 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개산보험료의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 분할납부를 신청합니다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.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개산보험료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 납부기한 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: 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1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기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-4.1 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2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기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-5.15 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3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기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-8.16 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4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바탕" pitchFamily="18" charset="-127"/>
                        </a:rPr>
                        <a:t>기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바탕" pitchFamily="18" charset="-127"/>
                          <a:ea typeface="굴림" pitchFamily="50" charset="-127"/>
                        </a:rPr>
                        <a:t>-11.15)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※ 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확정보험료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추가납부해야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 할 금액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는 </a:t>
                      </a:r>
                      <a:r>
                        <a:rPr kumimoji="0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분할납부할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 수 없습니다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.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35941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71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사업장관리번호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필기"/>
                          <a:ea typeface="굴림" pitchFamily="50" charset="-127"/>
                        </a:rPr>
                        <a:t>000-00-00000-6</a:t>
                      </a:r>
                      <a:endParaRPr kumimoji="0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282828"/>
                        </a:solidFill>
                        <a:effectLst/>
                        <a:latin typeface="필기"/>
                        <a:ea typeface="굴림" pitchFamily="50" charset="-127"/>
                      </a:endParaRPr>
                    </a:p>
                  </a:txBody>
                  <a:tcPr marL="64770" marR="35941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사업장명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필기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필기"/>
                          <a:ea typeface="필기"/>
                          <a:cs typeface="필기"/>
                        </a:rPr>
                        <a:t>주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필기"/>
                          <a:ea typeface="굴림" pitchFamily="50" charset="-127"/>
                        </a:rPr>
                        <a:t>) 0 0 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필기"/>
                          <a:ea typeface="필기"/>
                          <a:cs typeface="필기"/>
                        </a:rPr>
                        <a:t>건 설</a:t>
                      </a:r>
                      <a:endParaRPr kumimoji="0" lang="ko-K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282828"/>
                        </a:solidFill>
                        <a:effectLst/>
                        <a:latin typeface="필기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1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구분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개산보험료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1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기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2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기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기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제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4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기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산재보험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임금채권부담금 등 포함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1,324,780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331,210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331,190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331,190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331,190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고용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보험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실업급여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1,344,330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336,090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336,080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336,080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336,080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고용안정ㆍ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직업능력개발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305,530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76,390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76,380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76,380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76,380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계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1,649,860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412,480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412,460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412,460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412,460</a:t>
                      </a:r>
                      <a:r>
                        <a:rPr kumimoji="0" lang="ko-K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2013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년 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월 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26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일</a:t>
                      </a:r>
                      <a:endParaRPr kumimoji="0" lang="ko-K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anchor="ctr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13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신청인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보험가입자 또는 보험사무대행기관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35941" marB="1790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휴먼편지체" pitchFamily="18" charset="-127"/>
                        </a:rPr>
                        <a:t>한 국 인 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서명 또는 인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1613">
                <a:tc gridSpan="8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근로복지공단 ○○지역본부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지사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장 귀하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보험료신고서 작성요령</a:t>
            </a:r>
          </a:p>
        </p:txBody>
      </p:sp>
      <p:pic>
        <p:nvPicPr>
          <p:cNvPr id="5120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1241425" y="1355725"/>
          <a:ext cx="6661150" cy="4594101"/>
        </p:xfrm>
        <a:graphic>
          <a:graphicData uri="http://schemas.openxmlformats.org/drawingml/2006/table">
            <a:tbl>
              <a:tblPr/>
              <a:tblGrid>
                <a:gridCol w="1385888"/>
                <a:gridCol w="1384300"/>
                <a:gridCol w="1385887"/>
                <a:gridCol w="1196975"/>
                <a:gridCol w="111125"/>
                <a:gridCol w="1196975"/>
              </a:tblGrid>
              <a:tr h="21907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󰆏 과납보험료 충당신청서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5288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「고용보험 및 산업재해보상보험의 보험료징수 등에 관한 법률 시행령」제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31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조제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항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「</a:t>
                      </a: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임금채권보장법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 시행령」 제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21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조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에 따라 과납보험료를 충당 신청합니다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.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35941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사업장관리번호</a:t>
                      </a: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000-00-00000-7</a:t>
                      </a:r>
                      <a:endParaRPr kumimoji="0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사업장명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필기"/>
                          <a:cs typeface="Times New Roman" pitchFamily="18" charset="0"/>
                        </a:rPr>
                        <a:t>주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 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필기"/>
                          <a:cs typeface="필기"/>
                        </a:rPr>
                        <a:t>건설사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구분</a:t>
                      </a: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납부할 금액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충당 신청액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충당 후 납부액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산재보험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임금채권부담금 등 포함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(1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기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 188,080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(1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기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 188,080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(2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기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 188,080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(2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기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) 15,940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  <a:cs typeface="Times New Roman" pitchFamily="18" charset="0"/>
                        </a:rPr>
                        <a:t>172,140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  <a:endParaRPr kumimoji="0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고용</a:t>
                      </a:r>
                      <a:endParaRPr kumimoji="0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보험</a:t>
                      </a:r>
                      <a:endParaRPr kumimoji="0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17907" marB="17907" anchor="ctr" horzOverflow="overflow">
                    <a:lnL>
                      <a:noFill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실업급여</a:t>
                      </a: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고용안정ㆍ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돋움" pitchFamily="50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직업능력개발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계</a:t>
                      </a: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64770" marT="17907" marB="17907" anchor="ctr" horzOverflow="overflow">
                    <a:lnL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돋움" pitchFamily="50" charset="-127"/>
                          <a:cs typeface="Times New Roman" pitchFamily="18" charset="0"/>
                        </a:rPr>
                        <a:t>원</a:t>
                      </a:r>
                    </a:p>
                  </a:txBody>
                  <a:tcPr marL="64770" marR="35941" marT="17907" marB="17907" anchor="ctr" horzOverflow="overflow">
                    <a:lnL w="7112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반환금 입금 계좌 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 )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은행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계좌번호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: 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예금주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: 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613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반환금총액이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10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만원 이상일 경우 통장사본을 함께 제출하시기 바랍니다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2013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년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월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26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82828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일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anchor="ctr" horzOverflow="overflow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4C4C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0025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신청인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보험가입자 또는 보험사무대행기관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64770" marT="35941" marB="1790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한 국 인 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서명 또는 인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D5D5D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endParaRPr kumimoji="0" lang="ko-K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3050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근로복지공단 ○○지역본부</a:t>
                      </a:r>
                      <a:r>
                        <a:rPr kumimoji="0" lang="en-US" altLang="ko-K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0" lang="ko-KR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지사</a:t>
                      </a:r>
                      <a:r>
                        <a:rPr kumimoji="0" lang="en-US" altLang="ko-K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돋움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0" lang="ko-KR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장 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" pitchFamily="50" charset="-127"/>
                          <a:ea typeface="돋움" pitchFamily="50" charset="-127"/>
                        </a:rPr>
                        <a:t>귀하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64770" marR="35941" marT="17907" marB="1790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5D5D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 smtClean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납부서 작성요령</a:t>
            </a:r>
            <a:endParaRPr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0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0563" y="1371600"/>
            <a:ext cx="9144000" cy="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87906"/>
              </p:ext>
            </p:extLst>
          </p:nvPr>
        </p:nvGraphicFramePr>
        <p:xfrm>
          <a:off x="539750" y="1360999"/>
          <a:ext cx="2664098" cy="4482213"/>
        </p:xfrm>
        <a:graphic>
          <a:graphicData uri="http://schemas.openxmlformats.org/drawingml/2006/table">
            <a:tbl>
              <a:tblPr/>
              <a:tblGrid>
                <a:gridCol w="1151930"/>
                <a:gridCol w="1512168"/>
              </a:tblGrid>
              <a:tr h="7426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◉사업주께서 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자진납부할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 보험료를 아래 표의 금액란에 적어 계산한 후 우측 영수증의 </a:t>
                      </a: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납부할 금액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란에 직접 적어 납부하시기 바랍니다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.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457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구분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금액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39291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①확정보험료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또는 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확정충당액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-19,200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22658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②개산보험료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105,950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22457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③개산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3%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공제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22457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④전자신고 경감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35246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납부할금액</a:t>
                      </a:r>
                      <a:endParaRPr lang="ko-KR" altLang="en-US" sz="110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(①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＋②－③－④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)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86,750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205565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◉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3%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공제는 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개산보험료를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 </a:t>
                      </a:r>
                      <a:r>
                        <a:rPr lang="ko-KR" altLang="en-US" sz="1100" dirty="0" err="1" smtClean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법정납기내에</a:t>
                      </a:r>
                      <a:r>
                        <a:rPr lang="ko-KR" altLang="en-US" sz="1100" dirty="0" smtClean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전액을 일시에 납부한 경우에만 해당됩니다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(6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개월 미만의 건설공사 제외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)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◉보험료 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전자신고시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 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경감액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: 5,000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원</a:t>
                      </a:r>
                      <a:endParaRPr lang="ko-KR" altLang="en-US" sz="110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algn="just">
                        <a:lnSpc>
                          <a:spcPct val="110000"/>
                        </a:lnSpc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◉산재보험료를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50%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이상 체납하고 있는 동안 산업재해가 발생한 경우 근로자에게 지급되는 보험급여액의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10%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에 해당하는 보험급여징수액을 사업주께서 추가로 부담하게 됩니다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effectLst/>
                          <a:latin typeface="한양신명조,한컴돋움"/>
                        </a:rPr>
                        <a:t>.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567113" y="2344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347864" y="1474906"/>
            <a:ext cx="5373885" cy="433965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①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확정보험료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=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신고서 앞면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추가납부할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액 </a:t>
            </a:r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  (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신고서 앞면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확정보험료액</a:t>
            </a:r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개산보험료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신고액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)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→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(+)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값으로 기재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  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확정충당액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=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신고서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앞면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충당액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→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(-)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값으로 기재 </a:t>
            </a:r>
          </a:p>
          <a:p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기존 체납보험료는 건강보험공단의 고지서에 따라 납부 </a:t>
            </a:r>
          </a:p>
          <a:p>
            <a:endParaRPr lang="ko-KR" altLang="en-US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②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개산보험료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일시납의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경우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=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신고서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앞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면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개산보험료액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분할납부의 경우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=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신고서 뒷면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분할납부신청서 제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기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보험료액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/>
            </a:r>
            <a:b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</a:br>
            <a:endParaRPr lang="ko-KR" altLang="en-US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③ 개산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3%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공제액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일시납의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경우에만 기재하며 신고서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앞면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개산보험료액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× 0.03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하여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           </a:t>
            </a:r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산정된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금액에서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10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원 단위 미만은 버리고 산출한 금액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 예시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) 707,600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원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×0.03=21,228 → </a:t>
            </a:r>
            <a:r>
              <a:rPr lang="en-US" altLang="ko-KR" sz="1200" b="1" dirty="0">
                <a:latin typeface="나눔고딕 ExtraBold" pitchFamily="50" charset="-127"/>
                <a:ea typeface="나눔고딕 ExtraBold" pitchFamily="50" charset="-127"/>
              </a:rPr>
              <a:t>21,220</a:t>
            </a:r>
            <a:r>
              <a:rPr lang="ko-KR" altLang="en-US" sz="1200" b="1" dirty="0">
                <a:latin typeface="나눔고딕 ExtraBold" pitchFamily="50" charset="-127"/>
                <a:ea typeface="나눔고딕 ExtraBold" pitchFamily="50" charset="-127"/>
              </a:rPr>
              <a:t>원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, </a:t>
            </a:r>
            <a:endParaRPr lang="ko-KR" altLang="en-US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     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196,550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원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×0.03=5,896 → </a:t>
            </a:r>
            <a:r>
              <a:rPr lang="en-US" altLang="ko-KR" sz="1200" b="1" dirty="0">
                <a:latin typeface="나눔고딕 ExtraBold" pitchFamily="50" charset="-127"/>
                <a:ea typeface="나눔고딕 ExtraBold" pitchFamily="50" charset="-127"/>
              </a:rPr>
              <a:t>5,890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원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</a:t>
            </a:r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※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분할납부하시는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경우에는 이 </a:t>
            </a:r>
            <a:r>
              <a:rPr lang="ko-KR" altLang="en-US" sz="1200" dirty="0" err="1">
                <a:latin typeface="나눔고딕 ExtraBold" pitchFamily="50" charset="-127"/>
                <a:ea typeface="나눔고딕 ExtraBold" pitchFamily="50" charset="-127"/>
              </a:rPr>
              <a:t>란은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 기재하지 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않음</a:t>
            </a:r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endParaRPr lang="ko-KR" altLang="en-US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④ 전자신고 경감 </a:t>
            </a:r>
          </a:p>
          <a:p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  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토탈서비스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(total.kcomwel.or.kr)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를 통해 보험료신고를 할 경우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개산보험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       </a:t>
            </a:r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200" dirty="0" err="1" smtClean="0">
                <a:latin typeface="나눔고딕 ExtraBold" pitchFamily="50" charset="-127"/>
                <a:ea typeface="나눔고딕 ExtraBold" pitchFamily="50" charset="-127"/>
              </a:rPr>
              <a:t>료에서</a:t>
            </a:r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sz="1200" dirty="0">
                <a:latin typeface="나눔고딕 ExtraBold" pitchFamily="50" charset="-127"/>
                <a:ea typeface="나눔고딕 ExtraBold" pitchFamily="50" charset="-127"/>
              </a:rPr>
              <a:t>천원을 경감 </a:t>
            </a:r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endParaRPr lang="ko-KR" altLang="en-US" sz="1200" dirty="0"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65939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ko-KR" altLang="en-US" sz="2400" dirty="0" err="1" smtClean="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rPr>
              <a:t>토탈서비스</a:t>
            </a:r>
            <a:endParaRPr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0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0563" y="1371600"/>
            <a:ext cx="9144000" cy="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567113" y="2344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 descr="C:\DOCUME~1\근로복~1\LOCALS~1\Temp\UNI000014202ec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39" y="1196752"/>
            <a:ext cx="5874621" cy="357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 bwMode="auto">
          <a:xfrm>
            <a:off x="6372200" y="1268760"/>
            <a:ext cx="2448272" cy="57606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en-US" altLang="ko-K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Total.kcomwel.or.kr</a:t>
            </a:r>
          </a:p>
          <a:p>
            <a:pPr algn="ctr"/>
            <a:r>
              <a:rPr lang="ko-KR" alt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접속</a:t>
            </a:r>
            <a:endParaRPr lang="ko-KR" alt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6372200" y="3933056"/>
            <a:ext cx="2448272" cy="57606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보험료신고서 들어가기</a:t>
            </a:r>
            <a:endParaRPr lang="ko-KR" alt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6372200" y="2996952"/>
            <a:ext cx="2448272" cy="57606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보험료신고</a:t>
            </a:r>
            <a:endParaRPr lang="ko-KR" alt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6372200" y="2132856"/>
            <a:ext cx="2448272" cy="57606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전자신고</a:t>
            </a:r>
            <a:endParaRPr lang="ko-KR" alt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6" name="아래쪽 화살표 5"/>
          <p:cNvSpPr/>
          <p:nvPr/>
        </p:nvSpPr>
        <p:spPr bwMode="auto">
          <a:xfrm>
            <a:off x="7524328" y="1916832"/>
            <a:ext cx="144016" cy="144016"/>
          </a:xfrm>
          <a:prstGeom prst="downArrow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7" name="아래쪽 화살표 16"/>
          <p:cNvSpPr/>
          <p:nvPr/>
        </p:nvSpPr>
        <p:spPr bwMode="auto">
          <a:xfrm>
            <a:off x="7524328" y="2780928"/>
            <a:ext cx="144016" cy="144016"/>
          </a:xfrm>
          <a:prstGeom prst="downArrow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8" name="아래쪽 화살표 17"/>
          <p:cNvSpPr/>
          <p:nvPr/>
        </p:nvSpPr>
        <p:spPr bwMode="auto">
          <a:xfrm>
            <a:off x="7524328" y="3645024"/>
            <a:ext cx="144016" cy="144016"/>
          </a:xfrm>
          <a:prstGeom prst="downArrow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251717" y="4934198"/>
            <a:ext cx="8640763" cy="1231106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토탈서비스로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신고하시면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고용</a:t>
            </a:r>
            <a:r>
              <a:rPr lang="en-US" altLang="ko-KR" sz="1600" b="1" dirty="0" smtClean="0">
                <a:solidFill>
                  <a:srgbClr val="7030A0"/>
                </a:solidFill>
                <a:latin typeface="+mj-ea"/>
                <a:ea typeface="+mj-ea"/>
              </a:rPr>
              <a:t>·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산재보험 각각 </a:t>
            </a:r>
            <a:r>
              <a:rPr lang="en-US" altLang="ko-KR" sz="1600" b="1" dirty="0" smtClean="0">
                <a:solidFill>
                  <a:srgbClr val="FF0000"/>
                </a:solidFill>
                <a:latin typeface="+mj-ea"/>
                <a:ea typeface="+mj-ea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latin typeface="+mj-ea"/>
                <a:ea typeface="+mj-ea"/>
              </a:rPr>
              <a:t>천원씩 경감</a:t>
            </a:r>
            <a:r>
              <a:rPr lang="en-US" altLang="ko-KR" sz="1600" b="1" dirty="0" smtClean="0">
                <a:solidFill>
                  <a:srgbClr val="7030A0"/>
                </a:solidFill>
                <a:latin typeface="+mj-ea"/>
                <a:ea typeface="+mj-ea"/>
              </a:rPr>
              <a:t>, 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팩스나 우편접수의 </a:t>
            </a:r>
            <a:r>
              <a:rPr lang="ko-KR" altLang="en-US" sz="1600" b="1" dirty="0" smtClean="0">
                <a:solidFill>
                  <a:srgbClr val="FF0000"/>
                </a:solidFill>
                <a:latin typeface="+mj-ea"/>
                <a:ea typeface="+mj-ea"/>
              </a:rPr>
              <a:t>불편함이 없으며</a:t>
            </a:r>
            <a:r>
              <a:rPr lang="en-US" altLang="ko-KR" sz="1600" b="1" dirty="0" smtClean="0">
                <a:solidFill>
                  <a:srgbClr val="FF0000"/>
                </a:solidFill>
                <a:latin typeface="+mj-ea"/>
                <a:ea typeface="+mj-ea"/>
              </a:rPr>
              <a:t> 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600" b="1" dirty="0">
                <a:solidFill>
                  <a:srgbClr val="7030A0"/>
                </a:solidFill>
                <a:latin typeface="+mj-ea"/>
                <a:ea typeface="+mj-ea"/>
              </a:rPr>
              <a:t> </a:t>
            </a:r>
            <a:r>
              <a:rPr lang="en-US" altLang="ko-KR" sz="1600" b="1" dirty="0" smtClean="0">
                <a:solidFill>
                  <a:srgbClr val="7030A0"/>
                </a:solidFill>
                <a:latin typeface="+mj-ea"/>
                <a:ea typeface="+mj-ea"/>
              </a:rPr>
              <a:t>      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납부할 금액 등이 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+mj-ea"/>
                <a:ea typeface="+mj-ea"/>
              </a:rPr>
              <a:t>자동계산</a:t>
            </a:r>
            <a:r>
              <a:rPr lang="ko-KR" altLang="en-US" sz="1600" b="1" dirty="0" err="1" smtClean="0">
                <a:solidFill>
                  <a:srgbClr val="7030A0"/>
                </a:solidFill>
                <a:latin typeface="+mj-ea"/>
                <a:ea typeface="+mj-ea"/>
              </a:rPr>
              <a:t>되고</a:t>
            </a:r>
            <a:r>
              <a:rPr lang="en-US" altLang="ko-KR" sz="1600" b="1" dirty="0" smtClean="0">
                <a:solidFill>
                  <a:srgbClr val="7030A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latin typeface="+mj-ea"/>
                <a:ea typeface="+mj-ea"/>
              </a:rPr>
              <a:t>납부서가 바로 발급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되며</a:t>
            </a:r>
            <a:r>
              <a:rPr lang="en-US" altLang="ko-KR" sz="1600" b="1" dirty="0" smtClean="0">
                <a:solidFill>
                  <a:srgbClr val="7030A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latin typeface="+mj-ea"/>
                <a:ea typeface="+mj-ea"/>
              </a:rPr>
              <a:t>전자납부도 가능</a:t>
            </a:r>
            <a:r>
              <a:rPr lang="ko-KR" altLang="en-US" sz="1600" b="1" dirty="0" smtClean="0">
                <a:solidFill>
                  <a:srgbClr val="7030A0"/>
                </a:solidFill>
                <a:latin typeface="+mj-ea"/>
                <a:ea typeface="+mj-ea"/>
              </a:rPr>
              <a:t>함</a:t>
            </a:r>
            <a:endParaRPr lang="en-US" altLang="ko-KR" sz="1600" b="1" dirty="0">
              <a:solidFill>
                <a:srgbClr val="7030A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457483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619250" y="2562225"/>
            <a:ext cx="60490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lang="ko-KR" altLang="en-US" sz="3200" dirty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건설업 사회보험료 </a:t>
            </a: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지원사업</a:t>
            </a:r>
            <a:endParaRPr lang="ko-KR" altLang="en-US" sz="3200" dirty="0">
              <a:solidFill>
                <a:srgbClr val="6600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581199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사회보험료 지원사업 </a:t>
            </a:r>
            <a:endParaRPr lang="ko-KR" altLang="en-US" sz="2400" dirty="0" smtClean="0"/>
          </a:p>
        </p:txBody>
      </p:sp>
      <p:pic>
        <p:nvPicPr>
          <p:cNvPr id="24579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107055"/>
            <a:ext cx="8640762" cy="224676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지원대상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3677022"/>
            <a:ext cx="8640762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지원 금액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근로자 보수 수준에 따라 차등 지원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864330"/>
              </p:ext>
            </p:extLst>
          </p:nvPr>
        </p:nvGraphicFramePr>
        <p:xfrm>
          <a:off x="539750" y="4149080"/>
          <a:ext cx="8424864" cy="1728788"/>
        </p:xfrm>
        <a:graphic>
          <a:graphicData uri="http://schemas.openxmlformats.org/drawingml/2006/table">
            <a:tbl>
              <a:tblPr/>
              <a:tblGrid>
                <a:gridCol w="4212432"/>
                <a:gridCol w="4212432"/>
              </a:tblGrid>
              <a:tr h="56218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근로자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보수 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월평균보수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)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 </a:t>
                      </a:r>
                    </a:p>
                  </a:txBody>
                  <a:tcPr marL="17907" marR="17907" marT="17911" marB="17911" anchor="ctr">
                    <a:lnL>
                      <a:noFill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600" b="1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지원 수준 </a:t>
                      </a:r>
                    </a:p>
                  </a:txBody>
                  <a:tcPr marL="17907" marR="17907" marT="17911" marB="17911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572391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110</a:t>
                      </a:r>
                      <a:r>
                        <a:rPr lang="ko-KR" altLang="en-US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만원 </a:t>
                      </a:r>
                      <a:r>
                        <a:rPr lang="ko-KR" altLang="en-US" sz="1600" b="1" dirty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이상 </a:t>
                      </a: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130</a:t>
                      </a:r>
                      <a:r>
                        <a:rPr lang="ko-KR" altLang="en-US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만원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미만 근로자 </a:t>
                      </a:r>
                    </a:p>
                  </a:txBody>
                  <a:tcPr marL="17907" marR="17907" marT="17911" marB="17911" anchor="ctr">
                    <a:lnL>
                      <a:noFill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7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사업주 및 근로자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고용보험료의 </a:t>
                      </a:r>
                      <a:endParaRPr lang="en-US" altLang="ko-KR" sz="1600" b="1" dirty="0" smtClean="0">
                        <a:solidFill>
                          <a:srgbClr val="000000"/>
                        </a:solidFill>
                        <a:latin typeface="궁서" pitchFamily="18" charset="-127"/>
                        <a:ea typeface="궁서" pitchFamily="18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1/3 </a:t>
                      </a:r>
                      <a:r>
                        <a:rPr lang="ko-KR" altLang="en-US" sz="1600" b="1" dirty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지원 </a:t>
                      </a:r>
                    </a:p>
                  </a:txBody>
                  <a:tcPr marL="17907" marR="17907" marT="17911" marB="17911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397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21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110</a:t>
                      </a:r>
                      <a:r>
                        <a:rPr lang="ko-KR" altLang="en-US" sz="1600" b="1" dirty="0" smtClean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만원 </a:t>
                      </a:r>
                      <a:r>
                        <a:rPr lang="ko-KR" altLang="en-US" sz="1600" b="1" dirty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미만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근로자 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궁서" pitchFamily="18" charset="-127"/>
                        <a:ea typeface="궁서" pitchFamily="18" charset="-127"/>
                      </a:endParaRPr>
                    </a:p>
                  </a:txBody>
                  <a:tcPr marL="17907" marR="17907" marT="17911" marB="17911" anchor="ctr">
                    <a:lnL>
                      <a:noFill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사업주 및 근로자 고용보험료의</a:t>
                      </a: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altLang="ko-KR" sz="1600" b="1" dirty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1/2 </a:t>
                      </a:r>
                      <a:r>
                        <a:rPr lang="ko-KR" altLang="en-US" sz="1600" b="1" dirty="0">
                          <a:solidFill>
                            <a:srgbClr val="FF0000"/>
                          </a:solidFill>
                          <a:latin typeface="궁서" pitchFamily="18" charset="-127"/>
                          <a:ea typeface="궁서" pitchFamily="18" charset="-127"/>
                        </a:rPr>
                        <a:t>지원 </a:t>
                      </a:r>
                    </a:p>
                  </a:txBody>
                  <a:tcPr marL="17907" marR="17907" marT="17911" marB="17911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9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3" name="직사각형 2"/>
          <p:cNvSpPr/>
          <p:nvPr/>
        </p:nvSpPr>
        <p:spPr bwMode="auto">
          <a:xfrm>
            <a:off x="1547664" y="1612354"/>
            <a:ext cx="2016224" cy="37648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건설업본사</a:t>
            </a:r>
            <a:endParaRPr lang="ko-KR" altLang="en-US" b="1" dirty="0">
              <a:solidFill>
                <a:srgbClr val="0033CC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4" name="타원 3"/>
          <p:cNvSpPr/>
          <p:nvPr/>
        </p:nvSpPr>
        <p:spPr bwMode="auto">
          <a:xfrm>
            <a:off x="1331640" y="2061295"/>
            <a:ext cx="2376264" cy="1079673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+mj-ea"/>
                <a:ea typeface="+mj-ea"/>
              </a:rPr>
              <a:t>고용보험 가입대상 </a:t>
            </a:r>
            <a:endParaRPr lang="en-US" altLang="ko-KR" b="1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 algn="ctr"/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근로자수 </a:t>
            </a:r>
            <a:r>
              <a:rPr lang="en-US" altLang="ko-KR" b="1" dirty="0" smtClean="0">
                <a:solidFill>
                  <a:srgbClr val="FF0000"/>
                </a:solidFill>
                <a:latin typeface="+mj-ea"/>
                <a:ea typeface="+mj-ea"/>
              </a:rPr>
              <a:t>10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명 미만</a:t>
            </a:r>
            <a:endParaRPr lang="ko-KR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타원 11"/>
          <p:cNvSpPr/>
          <p:nvPr/>
        </p:nvSpPr>
        <p:spPr bwMode="auto">
          <a:xfrm>
            <a:off x="4728844" y="2061295"/>
            <a:ext cx="2304256" cy="1079673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err="1" smtClean="0">
                <a:solidFill>
                  <a:schemeClr val="accent2"/>
                </a:solidFill>
                <a:latin typeface="+mj-ea"/>
                <a:ea typeface="+mj-ea"/>
              </a:rPr>
              <a:t>총공사금액</a:t>
            </a:r>
            <a:r>
              <a:rPr lang="ko-KR" altLang="en-US" b="1" dirty="0" smtClean="0">
                <a:solidFill>
                  <a:schemeClr val="accent2"/>
                </a:solidFill>
                <a:latin typeface="+mj-ea"/>
                <a:ea typeface="+mj-ea"/>
              </a:rPr>
              <a:t> </a:t>
            </a:r>
            <a:endParaRPr lang="en-US" altLang="ko-KR" b="1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 algn="ctr"/>
            <a:r>
              <a:rPr lang="en-US" altLang="ko-KR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ko-KR" altLang="en-US" b="1" dirty="0" err="1" smtClean="0">
                <a:solidFill>
                  <a:srgbClr val="FF0000"/>
                </a:solidFill>
                <a:latin typeface="+mj-ea"/>
                <a:ea typeface="+mj-ea"/>
              </a:rPr>
              <a:t>억원</a:t>
            </a:r>
            <a:r>
              <a:rPr lang="ko-KR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 미만</a:t>
            </a:r>
            <a:endParaRPr lang="ko-KR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872860" y="1612354"/>
            <a:ext cx="2016224" cy="37648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rgbClr val="0033CC"/>
                </a:solidFill>
                <a:latin typeface="궁서" pitchFamily="18" charset="-127"/>
                <a:ea typeface="궁서" pitchFamily="18" charset="-127"/>
              </a:rPr>
              <a:t>건설현장</a:t>
            </a:r>
            <a:endParaRPr lang="ko-KR" altLang="en-US" b="1" dirty="0">
              <a:solidFill>
                <a:srgbClr val="0033CC"/>
              </a:solidFill>
              <a:latin typeface="궁서" pitchFamily="18" charset="-127"/>
              <a:ea typeface="궁서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11422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4"/>
          <p:cNvSpPr>
            <a:spLocks noChangeArrowheads="1"/>
          </p:cNvSpPr>
          <p:nvPr/>
        </p:nvSpPr>
        <p:spPr bwMode="auto">
          <a:xfrm>
            <a:off x="250825" y="1340768"/>
            <a:ext cx="8642350" cy="4176464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</p:spPr>
        <p:txBody>
          <a:bodyPr lIns="46800" rIns="46800" anchor="t" anchorCtr="0"/>
          <a:lstStyle/>
          <a:p>
            <a:pPr marL="457200" indent="-457200" eaLnBrk="0" hangingPunct="0">
              <a:defRPr/>
            </a:pPr>
            <a:r>
              <a:rPr lang="ko-KR" altLang="en-US" sz="20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</a:t>
            </a:r>
            <a:r>
              <a:rPr lang="en-US" altLang="ko-KR" sz="20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지원대상 세부내용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457200" indent="-457200" eaLnBrk="0" hangingPunct="0">
              <a:spcBef>
                <a:spcPts val="1200"/>
              </a:spcBef>
              <a:defRPr/>
            </a:pP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❍ </a:t>
            </a:r>
            <a:r>
              <a:rPr lang="en-US" altLang="ko-KR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고용보험 가입대상 근로자수 </a:t>
            </a:r>
            <a:r>
              <a:rPr lang="en-US" altLang="ko-KR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명 미만</a:t>
            </a:r>
            <a:endParaRPr lang="en-US" altLang="ko-KR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  <a:defRPr/>
            </a:pPr>
            <a:r>
              <a:rPr lang="en-US" altLang="ko-KR" sz="16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*  </a:t>
            </a:r>
            <a:r>
              <a:rPr lang="en-US" altLang="ko-KR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개월 연속 </a:t>
            </a:r>
            <a:r>
              <a:rPr lang="en-US" altLang="ko-KR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명 이상 탈락 기준 </a:t>
            </a:r>
            <a:r>
              <a:rPr lang="ko-KR" altLang="en-US" sz="1600" dirty="0" err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미적용</a:t>
            </a:r>
            <a:endParaRPr lang="ko-KR" altLang="en-US" sz="160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  <a:defRPr/>
            </a:pP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❍</a:t>
            </a:r>
            <a:r>
              <a:rPr lang="en-US" altLang="ko-KR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성립신고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사업개시신고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당시 </a:t>
            </a:r>
            <a:r>
              <a:rPr lang="ko-KR" altLang="en-US" dirty="0" err="1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총공사금액이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dirty="0" err="1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  <a:defRPr/>
            </a:pPr>
            <a:r>
              <a:rPr lang="en-US" altLang="ko-KR" sz="1600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1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*  </a:t>
            </a:r>
            <a:r>
              <a:rPr lang="ko-KR" altLang="en-US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현장은 근로자수와 관계없이 지원하며</a:t>
            </a:r>
            <a:r>
              <a:rPr lang="en-US" altLang="ko-KR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,‘12.7.1.</a:t>
            </a:r>
            <a:r>
              <a:rPr lang="ko-KR" altLang="en-US" sz="16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부터 착공하는 공사부터 적용</a:t>
            </a:r>
            <a:endParaRPr lang="en-US" altLang="ko-KR" sz="160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5600" indent="-355600" eaLnBrk="0" hangingPunct="0">
              <a:spcBef>
                <a:spcPts val="1200"/>
              </a:spcBef>
              <a:defRPr/>
            </a:pPr>
            <a:endParaRPr lang="en-US" altLang="ko-KR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5600" indent="-355600" eaLnBrk="0" hangingPunct="0">
              <a:spcBef>
                <a:spcPts val="1200"/>
              </a:spcBef>
              <a:defRPr/>
            </a:pP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❍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근로자 보수기준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en-US" altLang="ko-KR" spc="-15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 marL="355600" indent="-355600" eaLnBrk="0" hangingPunct="0">
              <a:spcBef>
                <a:spcPts val="1200"/>
              </a:spcBef>
              <a:defRPr/>
            </a:pPr>
            <a:r>
              <a:rPr lang="en-US" altLang="ko-KR" spc="-150" dirty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pc="-15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pc="-150" dirty="0" err="1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상용직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보험료지급신청서에 </a:t>
            </a:r>
            <a:r>
              <a:rPr lang="ko-KR" altLang="en-US" spc="-150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기재된 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월평균보수</a:t>
            </a:r>
            <a:endParaRPr lang="en-US" altLang="ko-KR" spc="-150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5600" indent="-355600" eaLnBrk="0" hangingPunct="0">
              <a:spcBef>
                <a:spcPts val="1200"/>
              </a:spcBef>
              <a:defRPr/>
            </a:pPr>
            <a:r>
              <a:rPr lang="en-US" altLang="ko-KR" spc="-150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- 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일용직 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근로내용확인신고서의 보수총액을 </a:t>
            </a:r>
            <a:r>
              <a:rPr lang="ko-KR" altLang="en-US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기준</a:t>
            </a:r>
            <a:endParaRPr lang="en-US" altLang="ko-KR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gray">
          <a:xfrm>
            <a:off x="323850" y="274638"/>
            <a:ext cx="698500" cy="365125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Arial" charset="0"/>
            </a:endParaRP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사회보험료 지원사업 </a:t>
            </a: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924382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건설업의 적용</a:t>
            </a:r>
            <a:endParaRPr lang="ko-KR" altLang="en-US" sz="2400" dirty="0" smtClean="0"/>
          </a:p>
        </p:txBody>
      </p:sp>
      <p:pic>
        <p:nvPicPr>
          <p:cNvPr id="1536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1520" y="1412776"/>
            <a:ext cx="8640762" cy="2554545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건설업자가 시공하는 공사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1115616" y="2014760"/>
            <a:ext cx="1744082" cy="4086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A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9" name="갈매기형 수장 8"/>
          <p:cNvSpPr/>
          <p:nvPr/>
        </p:nvSpPr>
        <p:spPr bwMode="auto">
          <a:xfrm>
            <a:off x="3851920" y="2204864"/>
            <a:ext cx="1224136" cy="1368152"/>
          </a:xfrm>
          <a:prstGeom prst="chevron">
            <a:avLst>
              <a:gd name="adj" fmla="val 51450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5868144" y="2086768"/>
            <a:ext cx="2160240" cy="1486248"/>
          </a:xfrm>
          <a:prstGeom prst="ellips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sz="2000" b="1" dirty="0" smtClean="0">
                <a:solidFill>
                  <a:srgbClr val="002060"/>
                </a:solidFill>
                <a:latin typeface="+mj-ea"/>
                <a:ea typeface="+mj-ea"/>
              </a:rPr>
              <a:t>고용</a:t>
            </a:r>
            <a:r>
              <a:rPr lang="en-US" altLang="ko-KR" sz="2000" b="1" dirty="0">
                <a:solidFill>
                  <a:srgbClr val="002060"/>
                </a:solidFill>
                <a:latin typeface="+mj-ea"/>
                <a:ea typeface="+mj-ea"/>
              </a:rPr>
              <a:t>·</a:t>
            </a:r>
            <a:r>
              <a:rPr lang="ko-KR" altLang="en-US" sz="2000" b="1" dirty="0" smtClean="0">
                <a:solidFill>
                  <a:srgbClr val="002060"/>
                </a:solidFill>
                <a:latin typeface="+mj-ea"/>
                <a:ea typeface="+mj-ea"/>
              </a:rPr>
              <a:t>산재보험</a:t>
            </a:r>
            <a:endParaRPr lang="en-US" altLang="ko-KR" sz="2000" b="1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2000" b="1" dirty="0" smtClean="0">
                <a:solidFill>
                  <a:srgbClr val="FF0000"/>
                </a:solidFill>
                <a:latin typeface="+mj-ea"/>
                <a:ea typeface="+mj-ea"/>
              </a:rPr>
              <a:t>일괄적용</a:t>
            </a:r>
            <a:endParaRPr lang="ko-KR" altLang="en-US" sz="2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251520" y="4075910"/>
            <a:ext cx="8640762" cy="2123658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공사금액에 관계없이 건설업자가 시공하는 </a:t>
            </a:r>
            <a:r>
              <a:rPr lang="ko-KR" altLang="en-US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모든 공사에 대해 일괄적용</a:t>
            </a:r>
            <a:endParaRPr lang="en-US" altLang="ko-KR" sz="20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을 함으로써 공사 </a:t>
            </a:r>
            <a:r>
              <a:rPr lang="ko-KR" altLang="en-US" sz="2000" dirty="0" err="1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건별로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 성립</a:t>
            </a:r>
            <a:r>
              <a:rPr lang="en-US" altLang="ko-KR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소멸</a:t>
            </a:r>
            <a:r>
              <a:rPr lang="en-US" altLang="ko-KR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보험료신고 등의 각종 신고 의무를 </a:t>
            </a:r>
            <a:endParaRPr lang="en-US" altLang="ko-KR" sz="2000" dirty="0" smtClean="0">
              <a:solidFill>
                <a:srgbClr val="262673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면제</a:t>
            </a:r>
            <a:r>
              <a:rPr lang="ko-KR" altLang="en-US" sz="2000" dirty="0" smtClean="0">
                <a:solidFill>
                  <a:srgbClr val="262673"/>
                </a:solidFill>
                <a:latin typeface="HY견고딕" pitchFamily="18" charset="-127"/>
                <a:ea typeface="HY견고딕" pitchFamily="18" charset="-127"/>
              </a:rPr>
              <a:t>하여</a:t>
            </a:r>
            <a:endParaRPr lang="en-US" altLang="ko-KR" sz="2000" dirty="0" smtClean="0">
              <a:solidFill>
                <a:srgbClr val="262673"/>
              </a:solidFill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40000"/>
              </a:spcBef>
              <a:buFont typeface="Wingdings" pitchFamily="2" charset="2"/>
              <a:buChar char="Ø"/>
              <a:defRPr/>
            </a:pPr>
            <a:r>
              <a:rPr lang="ko-KR" altLang="en-US" sz="2000" b="1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사업주의 </a:t>
            </a:r>
            <a:r>
              <a:rPr lang="ko-KR" altLang="en-US" sz="20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업무편의를 도모</a:t>
            </a:r>
            <a:r>
              <a:rPr lang="ko-KR" altLang="en-US" sz="2000" b="1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하고 </a:t>
            </a:r>
          </a:p>
          <a:p>
            <a:pPr marL="800100" lvl="1" indent="-342900">
              <a:spcBef>
                <a:spcPct val="40000"/>
              </a:spcBef>
              <a:buFont typeface="Wingdings" pitchFamily="2" charset="2"/>
              <a:buChar char="Ø"/>
              <a:defRPr/>
            </a:pPr>
            <a:r>
              <a:rPr lang="ko-KR" altLang="en-US" sz="2000" b="1" dirty="0" err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미가입재해</a:t>
            </a:r>
            <a:r>
              <a:rPr lang="ko-KR" altLang="en-US" sz="20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발생의 감소로 사업주와 근로자를 보다 적극적으로 </a:t>
            </a:r>
            <a:r>
              <a:rPr lang="ko-KR" altLang="en-US" sz="2000" b="1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보호</a:t>
            </a:r>
            <a:endParaRPr lang="en-US" altLang="ko-KR" sz="2000" b="1" dirty="0" smtClean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 bwMode="auto">
          <a:xfrm>
            <a:off x="1115616" y="2444313"/>
            <a:ext cx="1744082" cy="4086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B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1115616" y="2876361"/>
            <a:ext cx="1744082" cy="4086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C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 bwMode="auto">
          <a:xfrm>
            <a:off x="1115616" y="3308409"/>
            <a:ext cx="1744082" cy="408623"/>
          </a:xfrm>
          <a:prstGeom prst="roundRect">
            <a:avLst/>
          </a:prstGeom>
          <a:gradFill>
            <a:gsLst>
              <a:gs pos="50000">
                <a:srgbClr val="FFAD83"/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bg1"/>
              </a:gs>
              <a:gs pos="50000">
                <a:srgbClr val="FFA77A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D</a:t>
            </a:r>
            <a:r>
              <a:rPr lang="ko-KR" altLang="en-US" b="1" dirty="0" smtClean="0">
                <a:solidFill>
                  <a:srgbClr val="7030A0"/>
                </a:solidFill>
                <a:latin typeface="궁서" pitchFamily="18" charset="-127"/>
                <a:ea typeface="궁서" pitchFamily="18" charset="-127"/>
              </a:rPr>
              <a:t>공사</a:t>
            </a:r>
            <a:endParaRPr lang="ko-KR" altLang="en-US" b="1" dirty="0">
              <a:solidFill>
                <a:srgbClr val="7030A0"/>
              </a:solidFill>
              <a:latin typeface="궁서" pitchFamily="18" charset="-127"/>
              <a:ea typeface="궁서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486794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4"/>
          <p:cNvSpPr>
            <a:spLocks noChangeArrowheads="1"/>
          </p:cNvSpPr>
          <p:nvPr/>
        </p:nvSpPr>
        <p:spPr bwMode="auto">
          <a:xfrm>
            <a:off x="250825" y="1340768"/>
            <a:ext cx="8642350" cy="3888432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rIns="18000" anchor="ctr"/>
          <a:lstStyle/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ko-KR" altLang="en-US" sz="200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</a:t>
            </a:r>
            <a:r>
              <a:rPr lang="en-US" altLang="ko-KR" sz="2000" dirty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지원절차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❍ 지원대상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사업장 확인신청 및 지원기간</a:t>
            </a:r>
          </a:p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별도 신청기간 없음 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지원대상 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사업장 </a:t>
            </a:r>
            <a:r>
              <a:rPr lang="ko-KR" altLang="en-US" sz="1600" b="1" dirty="0" err="1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확인신청일부터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연도 말까지 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sz="15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en-US" altLang="ko-KR" sz="15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* </a:t>
            </a:r>
            <a:r>
              <a:rPr lang="ko-KR" altLang="en-US" sz="1500" b="1" dirty="0" err="1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연도말</a:t>
            </a:r>
            <a:r>
              <a:rPr lang="ko-KR" altLang="en-US" sz="15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현재 지원기간의 월평균 가입자수가 </a:t>
            </a:r>
            <a:r>
              <a:rPr lang="en-US" altLang="ko-KR" sz="15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5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명 미만인 경우 </a:t>
            </a:r>
            <a:r>
              <a:rPr lang="ko-KR" altLang="en-US" sz="1500" b="1" dirty="0" err="1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다음년도</a:t>
            </a:r>
            <a:r>
              <a:rPr lang="ko-KR" altLang="en-US" sz="15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계속 지원</a:t>
            </a:r>
            <a:endParaRPr lang="en-US" altLang="ko-KR" sz="1500" b="1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ko-KR" sz="16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착공 후 </a:t>
            </a:r>
            <a:r>
              <a:rPr lang="en-US" altLang="ko-KR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30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일 이내 신청</a:t>
            </a:r>
            <a:r>
              <a:rPr lang="en-US" altLang="ko-KR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공사기간 전부의 기간에 대하여 지원</a:t>
            </a:r>
          </a:p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❍ 지원금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지급신청 및 지급시기</a:t>
            </a:r>
          </a:p>
          <a:p>
            <a:pPr marL="457200" indent="-457200" eaLnBrk="0" hangingPunct="0">
              <a:lnSpc>
                <a:spcPct val="150000"/>
              </a:lnSpc>
            </a:pP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다음연도 </a:t>
            </a:r>
            <a:r>
              <a:rPr lang="en-US" altLang="ko-KR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4.10. ~ 4.30.  </a:t>
            </a:r>
          </a:p>
          <a:p>
            <a:pPr marL="457200" indent="-457200" eaLnBrk="0" hangingPunct="0">
              <a:lnSpc>
                <a:spcPct val="150000"/>
              </a:lnSpc>
            </a:pP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600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공사종료 후 다음달 </a:t>
            </a:r>
            <a:r>
              <a:rPr lang="en-US" altLang="ko-KR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15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일 </a:t>
            </a:r>
            <a:r>
              <a:rPr lang="en-US" altLang="ko-KR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~ </a:t>
            </a:r>
            <a:r>
              <a:rPr lang="ko-KR" altLang="en-US" sz="1600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말일</a:t>
            </a:r>
            <a:endParaRPr lang="en-US" altLang="ko-KR" sz="160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사회보험료 지원사업 </a:t>
            </a: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755450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4"/>
          <p:cNvSpPr>
            <a:spLocks noChangeArrowheads="1"/>
          </p:cNvSpPr>
          <p:nvPr/>
        </p:nvSpPr>
        <p:spPr bwMode="auto">
          <a:xfrm>
            <a:off x="250825" y="1341909"/>
            <a:ext cx="8642350" cy="4751387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rIns="46800" anchor="ctr"/>
          <a:lstStyle/>
          <a:p>
            <a:pPr marL="457200" indent="-457200"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지원금 산정 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❍보험료 납부 확인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다음연도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3.31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까지 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확정보험료 신고 납부</a:t>
            </a:r>
            <a:r>
              <a:rPr lang="en-US" altLang="ko-KR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완납</a:t>
            </a:r>
            <a:r>
              <a:rPr lang="en-US" altLang="ko-KR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- 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공사종료일을 기준으로 납부해야 할 </a:t>
            </a:r>
            <a:r>
              <a:rPr lang="ko-KR" altLang="en-US" b="1" dirty="0" err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개산보험료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신고ㆍ납부</a:t>
            </a:r>
            <a:r>
              <a:rPr lang="en-US" altLang="ko-KR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완납</a:t>
            </a:r>
            <a:r>
              <a:rPr lang="en-US" altLang="ko-KR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❍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지원액 산정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- (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지원금 지급신청서에 기재된 보수총액을 기준으로 월평균보수를 </a:t>
            </a:r>
            <a:endParaRPr lang="en-US" altLang="ko-KR" b="1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   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산정하여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지원대상 결정 후 지원금 산정 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* 피보험자 </a:t>
            </a:r>
            <a:r>
              <a:rPr lang="ko-KR" altLang="en-US" b="1" dirty="0" err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지연신고시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신고일 이후부터 지원액 산정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현장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법정신고기간 내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근로내용 확인신고서를 제출한 경우에 한하여 지원                 </a:t>
            </a:r>
            <a:endParaRPr lang="en-US" altLang="ko-KR" b="1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    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금 산정 </a:t>
            </a:r>
          </a:p>
          <a:p>
            <a:pPr marL="457200" indent="-457200" eaLnBrk="0" hangingPunct="0">
              <a:spcBef>
                <a:spcPts val="6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지원제한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지원대상자 보수총액의 합이 도급금액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또는 </a:t>
            </a:r>
            <a:r>
              <a:rPr lang="ko-KR" altLang="en-US" b="1" dirty="0" err="1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재적량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에 노무비율을 </a:t>
            </a:r>
            <a:endParaRPr lang="en-US" altLang="ko-KR" b="1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        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곱하여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산정한 보수총액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본사의 경우는 확정보수총액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보다 </a:t>
            </a:r>
            <a:endParaRPr lang="en-US" altLang="ko-KR" b="1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spcBef>
                <a:spcPts val="600"/>
              </a:spcBef>
            </a:pP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         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큰 경우는 </a:t>
            </a:r>
            <a:r>
              <a:rPr lang="ko-KR" altLang="en-US" b="1" dirty="0" err="1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전액미지원</a:t>
            </a:r>
            <a:endParaRPr lang="ko-KR" altLang="en-US" b="1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사회보험료 지원사업 </a:t>
            </a: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019718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4"/>
          <p:cNvSpPr>
            <a:spLocks noChangeArrowheads="1"/>
          </p:cNvSpPr>
          <p:nvPr/>
        </p:nvSpPr>
        <p:spPr bwMode="auto">
          <a:xfrm>
            <a:off x="250825" y="1268760"/>
            <a:ext cx="8642350" cy="4895998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rIns="46800" anchor="ctr"/>
          <a:lstStyle/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</a:t>
            </a:r>
            <a:r>
              <a:rPr lang="en-US" altLang="ko-KR" sz="2000" dirty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지원대상 사업장 확인 결정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통지</a:t>
            </a:r>
            <a:endParaRPr lang="en-US" altLang="ko-KR" sz="20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❍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확인 결정통보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소속기관에서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보험료 지원 대상 여부를 확인하여 </a:t>
            </a:r>
            <a:r>
              <a:rPr lang="ko-KR" altLang="en-US" b="1" dirty="0" err="1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해당ㆍ비해당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결정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본부에서 통지서 일괄 발송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b="1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1200"/>
              </a:spcBef>
            </a:pP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❍ 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지원금 지급통보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소속기관에서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보험료 </a:t>
            </a: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지급대상자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및 지원액을 확인하여 사업주의 지원금 신청계좌로 입금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본부에서 통지서 일괄 발송</a:t>
            </a:r>
            <a:r>
              <a:rPr lang="en-US" altLang="ko-KR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b="1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1200"/>
              </a:spcBef>
            </a:pPr>
            <a:r>
              <a:rPr lang="ko-KR" altLang="en-US" sz="16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    * 본사의 경우 근로자용 통지서 동봉 </a:t>
            </a:r>
            <a:endParaRPr lang="en-US" altLang="ko-KR" sz="160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en-US" altLang="ko-KR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</a:t>
            </a:r>
            <a:r>
              <a:rPr lang="en-US" altLang="ko-KR" dirty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지원액 지급 방법</a:t>
            </a:r>
          </a:p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ko-KR" altLang="en-US" b="1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❍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지원금 지급신청서에 기재한 사업주 통장으로 지원액 입금</a:t>
            </a:r>
            <a:r>
              <a:rPr lang="ko-KR" altLang="en-US" sz="16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en-US" altLang="ko-KR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지원금 환수 기준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457200" indent="-457200" eaLnBrk="0" hangingPunct="0">
              <a:lnSpc>
                <a:spcPct val="150000"/>
              </a:lnSpc>
              <a:spcBef>
                <a:spcPts val="300"/>
              </a:spcBef>
            </a:pPr>
            <a:r>
              <a:rPr lang="ko-KR" altLang="en-US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지원금 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지급 후 지원요건을 미 충족한 것</a:t>
            </a:r>
            <a:r>
              <a:rPr lang="ko-KR" altLang="en-US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으로 밝혀질 경우 → </a:t>
            </a:r>
            <a:r>
              <a:rPr lang="ko-KR" altLang="en-US" b="1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전액 환수</a:t>
            </a: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사회보험료 지원사업 </a:t>
            </a: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991476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/>
          <p:cNvSpPr txBox="1">
            <a:spLocks noChangeArrowheads="1"/>
          </p:cNvSpPr>
          <p:nvPr/>
        </p:nvSpPr>
        <p:spPr bwMode="auto">
          <a:xfrm>
            <a:off x="1619250" y="2562225"/>
            <a:ext cx="61928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571500" indent="-571500" eaLnBrk="1" hangingPunct="1">
              <a:spcBef>
                <a:spcPct val="50000"/>
              </a:spcBef>
              <a:buFont typeface="+mj-lt"/>
              <a:buAutoNum type="romanUcPeriod" startAt="6"/>
            </a:pPr>
            <a:r>
              <a:rPr lang="ko-KR" altLang="en-US" sz="3200" dirty="0" smtClean="0">
                <a:solidFill>
                  <a:srgbClr val="6600CC"/>
                </a:solidFill>
                <a:latin typeface="HY헤드라인M" pitchFamily="18" charset="-127"/>
                <a:ea typeface="HY헤드라인M" pitchFamily="18" charset="-127"/>
              </a:rPr>
              <a:t>기타사항</a:t>
            </a:r>
            <a:endParaRPr lang="ko-KR" altLang="en-US" sz="3200" dirty="0">
              <a:solidFill>
                <a:srgbClr val="6600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334" t="45322" r="48093" b="24463"/>
          <a:stretch>
            <a:fillRect/>
          </a:stretch>
        </p:blipFill>
        <p:spPr bwMode="auto">
          <a:xfrm>
            <a:off x="6588224" y="3362150"/>
            <a:ext cx="1584176" cy="229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보험료 산정기준 변경 </a:t>
            </a:r>
            <a:endParaRPr lang="ko-KR" altLang="en-US" sz="240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14463"/>
            <a:ext cx="8640762" cy="862012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’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년부터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 고용보험의 보험료 산정기준이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</a:t>
            </a:r>
            <a:r>
              <a:rPr lang="ko-KR" altLang="en-US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임금</a:t>
            </a:r>
            <a:r>
              <a:rPr lang="en-US" altLang="ko-KR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근로기준법</a:t>
            </a:r>
            <a:r>
              <a:rPr lang="en-US" altLang="ko-KR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→ 보수</a:t>
            </a:r>
            <a:r>
              <a:rPr lang="en-US" altLang="ko-KR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소득세법의 과세대상 근로소득</a:t>
            </a:r>
            <a:r>
              <a:rPr lang="en-US" altLang="ko-KR" sz="2000" spc="-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로</a:t>
            </a:r>
            <a:r>
              <a:rPr lang="en-US" altLang="ko-KR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변경</a:t>
            </a:r>
            <a:endParaRPr lang="en-US" altLang="ko-KR" sz="2000" spc="-15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325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395288" y="4725640"/>
            <a:ext cx="8569325" cy="863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보수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</a:t>
            </a:r>
            <a:r>
              <a:rPr lang="ko-KR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근로소득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소득세법 제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20</a:t>
            </a:r>
            <a:r>
              <a:rPr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조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– </a:t>
            </a:r>
            <a:r>
              <a:rPr lang="ko-KR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비과세근로소득 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소득세법 제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12</a:t>
            </a:r>
            <a:r>
              <a:rPr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조제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항</a:t>
            </a:r>
            <a:r>
              <a:rPr lang="en-US" altLang="ko-KR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17" name="직사각형 16"/>
          <p:cNvSpPr/>
          <p:nvPr/>
        </p:nvSpPr>
        <p:spPr bwMode="auto">
          <a:xfrm>
            <a:off x="2843213" y="4076700"/>
            <a:ext cx="4249737" cy="936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타원 1"/>
          <p:cNvSpPr/>
          <p:nvPr/>
        </p:nvSpPr>
        <p:spPr bwMode="auto">
          <a:xfrm>
            <a:off x="1403648" y="2636912"/>
            <a:ext cx="2088232" cy="1440160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근로기준법</a:t>
            </a:r>
            <a:r>
              <a:rPr lang="ko-KR" altLang="en-US" b="1" dirty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상</a:t>
            </a:r>
            <a:r>
              <a:rPr lang="ko-KR" altLang="en-US" b="1" dirty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임금</a:t>
            </a:r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4860032" y="2564904"/>
            <a:ext cx="2088232" cy="1440160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ko-KR" altLang="en-US" b="1" dirty="0" smtClean="0">
                <a:solidFill>
                  <a:schemeClr val="accent2"/>
                </a:solidFill>
                <a:latin typeface="궁서" pitchFamily="18" charset="-127"/>
                <a:ea typeface="궁서" pitchFamily="18" charset="-127"/>
              </a:rPr>
              <a:t>소득세법상</a:t>
            </a:r>
            <a:r>
              <a:rPr lang="ko-KR" altLang="en-US" b="1" dirty="0" smtClean="0">
                <a:solidFill>
                  <a:srgbClr val="FF0000"/>
                </a:solidFill>
                <a:latin typeface="궁서" pitchFamily="18" charset="-127"/>
                <a:ea typeface="궁서" pitchFamily="18" charset="-127"/>
              </a:rPr>
              <a:t> 보수</a:t>
            </a:r>
            <a:endParaRPr lang="ko-KR" altLang="en-US" b="1" dirty="0">
              <a:solidFill>
                <a:srgbClr val="FF0000"/>
              </a:solidFill>
              <a:latin typeface="궁서" pitchFamily="18" charset="-127"/>
              <a:ea typeface="궁서" pitchFamily="18" charset="-127"/>
            </a:endParaRPr>
          </a:p>
        </p:txBody>
      </p:sp>
      <p:sp>
        <p:nvSpPr>
          <p:cNvPr id="3" name="오른쪽 화살표 2"/>
          <p:cNvSpPr/>
          <p:nvPr/>
        </p:nvSpPr>
        <p:spPr bwMode="auto">
          <a:xfrm>
            <a:off x="3924300" y="3068960"/>
            <a:ext cx="647700" cy="57606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ko-KR" alt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1"/>
          <p:cNvSpPr>
            <a:spLocks noChangeArrowheads="1"/>
          </p:cNvSpPr>
          <p:nvPr/>
        </p:nvSpPr>
        <p:spPr bwMode="auto">
          <a:xfrm>
            <a:off x="611188" y="1341438"/>
            <a:ext cx="7848600" cy="1201737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US" altLang="ko-KR"/>
          </a:p>
          <a:p>
            <a:pPr algn="ctr">
              <a:spcBef>
                <a:spcPct val="50000"/>
              </a:spcBef>
            </a:pPr>
            <a:endParaRPr lang="en-US" altLang="ko-KR"/>
          </a:p>
          <a:p>
            <a:pPr algn="ctr">
              <a:spcBef>
                <a:spcPct val="50000"/>
              </a:spcBef>
            </a:pPr>
            <a:endParaRPr lang="en-US" altLang="ko-KR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612973" y="1222400"/>
            <a:ext cx="7991475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임금과 보수의 주요 보험료 산정 대상 여부 항목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45115"/>
              </p:ext>
            </p:extLst>
          </p:nvPr>
        </p:nvGraphicFramePr>
        <p:xfrm>
          <a:off x="611560" y="1628800"/>
          <a:ext cx="7848872" cy="4613481"/>
        </p:xfrm>
        <a:graphic>
          <a:graphicData uri="http://schemas.openxmlformats.org/drawingml/2006/table">
            <a:tbl>
              <a:tblPr/>
              <a:tblGrid>
                <a:gridCol w="5328592"/>
                <a:gridCol w="1224136"/>
                <a:gridCol w="1296144"/>
              </a:tblGrid>
              <a:tr h="263700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주 요  항 목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임금 </a:t>
                      </a:r>
                      <a:r>
                        <a:rPr lang="ko-KR" altLang="en-US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여부 </a:t>
                      </a:r>
                      <a:endParaRPr lang="ko-KR" altLang="en-US" sz="1600" spc="-15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보수 </a:t>
                      </a:r>
                      <a:r>
                        <a:rPr lang="ko-KR" altLang="en-US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여부 </a:t>
                      </a:r>
                      <a:endParaRPr lang="ko-KR" altLang="en-US" sz="1600" spc="-15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9422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 err="1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월정액급여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100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만원 이하인 생산직 근로자 등이 받는 연장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․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야간 또는 휴일근무 수당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</a:t>
                      </a:r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연 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240</a:t>
                      </a:r>
                      <a:r>
                        <a:rPr lang="ko-KR" altLang="en-US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만원</a:t>
                      </a:r>
                      <a:r>
                        <a:rPr lang="en-US" altLang="ko-KR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endParaRPr lang="ko-KR" altLang="en-US" sz="1600" spc="-15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074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광산근로자 및 일용근로자의 연장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․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야간 또는 휴일근무 수당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376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광산근로자가 받는 입갱수당 및 발파수당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074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국외 또는 북한지역에서 근로를 제공하고 받는 </a:t>
                      </a:r>
                      <a:r>
                        <a:rPr lang="ko-KR" altLang="en-US" sz="1600" spc="-150" dirty="0" err="1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급여중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월 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100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만원 이내의 금액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074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취업규칙 등에 미리 지급금액을 정하여 지급하는 일</a:t>
                      </a:r>
                      <a:r>
                        <a:rPr lang="en-US" altLang="ko-KR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․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숙직수당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9422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근로계약</a:t>
                      </a: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취업규칙 등에 의하여 규정된 </a:t>
                      </a:r>
                      <a:r>
                        <a:rPr lang="ko-KR" altLang="en-US" sz="1600" spc="-150" dirty="0" err="1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급식비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제외</a:t>
                      </a:r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연 </a:t>
                      </a: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120</a:t>
                      </a:r>
                      <a:r>
                        <a:rPr lang="ko-KR" altLang="en-US" sz="1600" spc="-150" dirty="0" smtClean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만원</a:t>
                      </a:r>
                      <a:r>
                        <a:rPr lang="en-US" altLang="ko-KR" sz="1600" spc="-150" dirty="0" smtClean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600" spc="-150" dirty="0" smtClean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endParaRPr lang="ko-KR" altLang="en-US" sz="1600" spc="-150" dirty="0">
                        <a:solidFill>
                          <a:srgbClr val="C00000"/>
                        </a:solidFill>
                        <a:latin typeface="+mj-ea"/>
                        <a:ea typeface="+mj-ea"/>
                      </a:endParaRP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074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특수지역에 근무하는 근로자에게 </a:t>
                      </a:r>
                      <a:r>
                        <a:rPr lang="ko-KR" altLang="en-US" sz="1600" spc="-15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지급하는 </a:t>
                      </a: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벽지수당 등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134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취업규칙 등에 따른 정기상여금 등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074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기업이윤에 따라 일시적</a:t>
                      </a: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․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불확정적으로 사용자의 재량에 따라 지급되는 </a:t>
                      </a:r>
                      <a:r>
                        <a:rPr lang="ko-KR" altLang="en-US" sz="1600" spc="-150" dirty="0" err="1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경영성과배분금</a:t>
                      </a: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격려금</a:t>
                      </a:r>
                      <a:r>
                        <a:rPr lang="en-US" altLang="ko-KR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포상금 등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제외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600" spc="-150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포함 </a:t>
                      </a:r>
                    </a:p>
                  </a:txBody>
                  <a:tcPr marL="16885" marR="16885" marT="16885" marB="16885" anchor="ctr">
                    <a:lnL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9750" y="144463"/>
            <a:ext cx="6192838" cy="620712"/>
          </a:xfrm>
          <a:prstGeom prst="rect">
            <a:avLst/>
          </a:prstGeom>
        </p:spPr>
        <p:txBody>
          <a:bodyPr/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003366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hangingPunct="1"/>
            <a:r>
              <a:rPr lang="ko-KR" altLang="en-US" sz="2800" kern="0" smtClean="0"/>
              <a:t>보험료 산정기준 변경 </a:t>
            </a:r>
            <a:endParaRPr lang="ko-KR" altLang="en-US" sz="2400" kern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err="1" smtClean="0"/>
              <a:t>보험료등</a:t>
            </a:r>
            <a:r>
              <a:rPr lang="ko-KR" altLang="en-US" sz="2800" dirty="0" smtClean="0"/>
              <a:t> 경감 특례 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22263" y="1183750"/>
            <a:ext cx="8353425" cy="132343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산정기준이 임금에서 보수로 변경됨에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따라 급격한 보험료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증</a:t>
            </a:r>
            <a:endParaRPr lang="en-US" altLang="ko-KR" sz="20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가가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예상되는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기업의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부담 완화를 위하여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’11~’13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년간 한시적으로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</a:t>
            </a:r>
            <a:endParaRPr lang="en-US" altLang="ko-KR" sz="20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험료를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</a:t>
            </a:r>
            <a:endParaRPr lang="en-US" altLang="ko-KR" sz="2000" spc="-15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5301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323850" y="2636838"/>
            <a:ext cx="7991475" cy="862012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 대상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전년도 보수총액이 전년도 임금총액의 </a:t>
            </a:r>
            <a:r>
              <a:rPr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115%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를 초과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하는 사업장</a:t>
            </a:r>
            <a:r>
              <a:rPr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또는 근로자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843213" y="4076700"/>
            <a:ext cx="4249737" cy="936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323850" y="3703638"/>
            <a:ext cx="8640763" cy="2282825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경감율의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산정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     </a:t>
            </a:r>
            <a:r>
              <a:rPr lang="ko-KR" altLang="en-U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전년도 임금총액 대비 보수총액 비율 </a:t>
            </a:r>
            <a:r>
              <a:rPr lang="en-US" altLang="ko-KR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– 1.15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     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전년도 임금총액 대비 보수총액 비율</a:t>
            </a:r>
            <a:endParaRPr lang="en-US" altLang="ko-KR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예시</a:t>
            </a:r>
            <a:r>
              <a:rPr lang="en-US" altLang="ko-KR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 12</a:t>
            </a:r>
            <a:r>
              <a:rPr lang="ko-KR" altLang="en-US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임금총액 </a:t>
            </a:r>
            <a:r>
              <a:rPr lang="en-US" altLang="ko-KR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1</a:t>
            </a:r>
            <a:r>
              <a:rPr lang="ko-KR" altLang="en-US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억</a:t>
            </a:r>
            <a:r>
              <a:rPr lang="en-US" altLang="ko-KR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 12</a:t>
            </a:r>
            <a:r>
              <a:rPr lang="ko-KR" altLang="en-US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보수총액 </a:t>
            </a:r>
            <a:r>
              <a:rPr lang="en-US" altLang="ko-KR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1</a:t>
            </a:r>
            <a:r>
              <a:rPr lang="ko-KR" altLang="en-US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억 </a:t>
            </a:r>
            <a:r>
              <a:rPr lang="en-US" altLang="ko-KR" sz="16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16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천만원</a:t>
            </a:r>
            <a:endParaRPr lang="en-US" altLang="ko-KR" sz="16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en-US" altLang="ko-KR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전년도 임금총액 대비 보수총액 비율 </a:t>
            </a:r>
            <a:r>
              <a:rPr lang="en-US" altLang="ko-KR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1.3</a:t>
            </a: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en-US" altLang="ko-KR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</a:t>
            </a:r>
            <a:r>
              <a:rPr lang="ko-KR" altLang="en-US" sz="16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경감율</a:t>
            </a:r>
            <a:r>
              <a:rPr lang="ko-KR" altLang="en-US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 0.1153846… = (1.3 – 1.15) / 1.3  </a:t>
            </a:r>
            <a:r>
              <a:rPr lang="ko-KR" altLang="en-US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→ </a:t>
            </a:r>
            <a:r>
              <a:rPr lang="en-US" altLang="ko-KR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11.54%</a:t>
            </a:r>
            <a:r>
              <a:rPr lang="en-US" altLang="ko-KR" sz="1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소수점 </a:t>
            </a:r>
            <a:r>
              <a:rPr lang="ko-KR" altLang="en-US" sz="1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다섯째자리</a:t>
            </a:r>
            <a:r>
              <a:rPr lang="ko-KR" alt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반올림</a:t>
            </a:r>
            <a:r>
              <a:rPr lang="en-US" altLang="ko-KR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cxnSp>
        <p:nvCxnSpPr>
          <p:cNvPr id="55306" name="직선 연결선 11"/>
          <p:cNvCxnSpPr>
            <a:cxnSpLocks noChangeShapeType="1"/>
          </p:cNvCxnSpPr>
          <p:nvPr/>
        </p:nvCxnSpPr>
        <p:spPr bwMode="auto">
          <a:xfrm>
            <a:off x="3276600" y="4292600"/>
            <a:ext cx="3311525" cy="14398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55307" name="직선 연결선 13"/>
          <p:cNvCxnSpPr>
            <a:cxnSpLocks noChangeShapeType="1"/>
          </p:cNvCxnSpPr>
          <p:nvPr/>
        </p:nvCxnSpPr>
        <p:spPr bwMode="auto">
          <a:xfrm>
            <a:off x="2987675" y="4149725"/>
            <a:ext cx="5256213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611188" y="1444625"/>
            <a:ext cx="7991475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 방법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등 경감 특례신청서를 공단에 제출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신청주의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2000" spc="-15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611188" y="2206625"/>
            <a:ext cx="7991475" cy="787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35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신청 시기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12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보수총액신고서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12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확정보험료신고서 </a:t>
            </a:r>
          </a:p>
          <a:p>
            <a:pPr>
              <a:spcBef>
                <a:spcPct val="25000"/>
              </a:spcBef>
              <a:defRPr/>
            </a:pP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제출 이후</a:t>
            </a:r>
            <a:endParaRPr lang="en-US" altLang="ko-KR" sz="2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843213" y="4076700"/>
            <a:ext cx="4249737" cy="936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612775" y="3278188"/>
            <a:ext cx="8351838" cy="1184275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 방법 </a:t>
            </a: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사업장 관리번호 단위 각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보험별로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경감율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산정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</a:t>
            </a:r>
            <a:r>
              <a:rPr lang="en-US" altLang="ko-K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</a:t>
            </a:r>
            <a:r>
              <a:rPr lang="en-US" altLang="ko-K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임금채권보장</a:t>
            </a:r>
            <a:r>
              <a:rPr lang="en-US" altLang="ko-K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실업급여</a:t>
            </a:r>
            <a:r>
              <a:rPr lang="en-US" altLang="ko-K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고용안정 직능개발</a:t>
            </a:r>
            <a:r>
              <a:rPr lang="en-US" altLang="ko-K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*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근로자 개인별로 경감대상인 경우 개별 산정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실업급여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cxnSp>
        <p:nvCxnSpPr>
          <p:cNvPr id="56327" name="직선 연결선 11"/>
          <p:cNvCxnSpPr>
            <a:cxnSpLocks noChangeShapeType="1"/>
          </p:cNvCxnSpPr>
          <p:nvPr/>
        </p:nvCxnSpPr>
        <p:spPr bwMode="auto">
          <a:xfrm>
            <a:off x="3276600" y="4292600"/>
            <a:ext cx="3311525" cy="14398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611188" y="4651375"/>
            <a:ext cx="8423275" cy="8636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경감율의 적용 </a:t>
            </a: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경감율이 반영된 보험료에서 일시납에  따른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공제</a:t>
            </a:r>
            <a:r>
              <a:rPr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(3%) </a:t>
            </a:r>
            <a:r>
              <a:rPr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적용</a:t>
            </a:r>
            <a:endParaRPr lang="en-US" altLang="ko-KR" sz="20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err="1" smtClean="0"/>
              <a:t>보험료등</a:t>
            </a:r>
            <a:r>
              <a:rPr lang="ko-KR" altLang="en-US" sz="2800" dirty="0" smtClean="0"/>
              <a:t> 경감 특례 </a:t>
            </a:r>
            <a:endParaRPr lang="ko-KR" altLang="en-US" sz="2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843213" y="4076700"/>
            <a:ext cx="4249737" cy="9366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611188" y="1340768"/>
            <a:ext cx="7848600" cy="395492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경감 예시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- 12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임금총액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100,000,000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/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보수총액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130,000,000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경감율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=  11.54% = (1.3-1.15)/1.3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 사업장</a:t>
            </a:r>
            <a:r>
              <a:rPr lang="ko-KR" altLang="en-US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ko-KR" altLang="en-US" sz="2000" spc="-15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개산보험료가</a:t>
            </a:r>
            <a:r>
              <a:rPr lang="ko-KR" altLang="en-US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1,200,000</a:t>
            </a:r>
            <a:r>
              <a:rPr lang="ko-KR" altLang="en-US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원이고  </a:t>
            </a:r>
            <a:r>
              <a:rPr lang="ko-KR" altLang="en-US" sz="2000" spc="-15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일시납부</a:t>
            </a:r>
            <a:r>
              <a:rPr lang="ko-KR" altLang="en-US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할 </a:t>
            </a:r>
            <a:endParaRPr lang="en-US" altLang="ko-KR" sz="2000" spc="-15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spc="-1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000" spc="-15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경우</a:t>
            </a:r>
            <a:endParaRPr lang="en-US" altLang="ko-KR" sz="2000" spc="-15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경   감  액  </a:t>
            </a: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= 138,360</a:t>
            </a:r>
            <a:r>
              <a:rPr lang="ko-KR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 </a:t>
            </a: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(1,200,000</a:t>
            </a:r>
            <a:r>
              <a:rPr lang="ko-KR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X11,54%)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납부보험료 </a:t>
            </a: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= 1,029,800</a:t>
            </a:r>
            <a:r>
              <a:rPr lang="ko-KR" alt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 </a:t>
            </a:r>
            <a:endParaRPr lang="en-US" altLang="ko-KR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</a:t>
            </a: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[1,200,000</a:t>
            </a:r>
            <a:r>
              <a:rPr lang="ko-KR" altLang="en-US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-138,360</a:t>
            </a:r>
            <a:r>
              <a:rPr lang="ko-KR" altLang="en-US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-(1,200,000</a:t>
            </a:r>
            <a:r>
              <a:rPr lang="ko-KR" altLang="en-US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-138,360</a:t>
            </a:r>
            <a:r>
              <a:rPr lang="ko-KR" altLang="en-US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</a:t>
            </a: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)X3</a:t>
            </a:r>
            <a:r>
              <a:rPr lang="en-US" altLang="ko-KR" spc="-15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%]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pc="-15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pc="-15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분납할 경우는 분납보험료에서 경감비율 적용</a:t>
            </a:r>
            <a:endParaRPr lang="en-US" altLang="ko-KR" spc="-150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58374" name="직선 연결선 11"/>
          <p:cNvCxnSpPr>
            <a:cxnSpLocks noChangeShapeType="1"/>
          </p:cNvCxnSpPr>
          <p:nvPr/>
        </p:nvCxnSpPr>
        <p:spPr bwMode="auto">
          <a:xfrm>
            <a:off x="3276600" y="4292600"/>
            <a:ext cx="3311525" cy="14398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err="1" smtClean="0"/>
              <a:t>보험료등</a:t>
            </a:r>
            <a:r>
              <a:rPr lang="ko-KR" altLang="en-US" sz="2800" dirty="0" smtClean="0"/>
              <a:t> 경감 특례 </a:t>
            </a:r>
            <a:endParaRPr lang="ko-KR" altLang="en-US" sz="2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7" descr="08_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3" descr="09-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733" y="2514153"/>
            <a:ext cx="3673475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6" descr="06"/>
          <p:cNvPicPr>
            <a:picLocks noChangeAspect="1" noChangeArrowheads="1"/>
          </p:cNvPicPr>
          <p:nvPr/>
        </p:nvPicPr>
        <p:blipFill>
          <a:blip r:embed="rId4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6237312"/>
            <a:ext cx="17954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l="22334" t="45322" r="48093" b="24463"/>
          <a:stretch>
            <a:fillRect/>
          </a:stretch>
        </p:blipFill>
        <p:spPr bwMode="auto">
          <a:xfrm>
            <a:off x="1006938" y="2495799"/>
            <a:ext cx="1188798" cy="172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6" descr="iCha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3334" y="2100015"/>
            <a:ext cx="896938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 일괄적용</a:t>
            </a:r>
            <a:endParaRPr lang="ko-KR" altLang="en-US" sz="2400" dirty="0" smtClean="0"/>
          </a:p>
        </p:txBody>
      </p:sp>
      <p:pic>
        <p:nvPicPr>
          <p:cNvPr id="1536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1340768"/>
            <a:ext cx="8640762" cy="2985433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 일괄적용을 받는 건설업자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건설산업기본법에 의한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종합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전문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건설업자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주택법에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의한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주택건설업자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전기공사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업법에 의한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공사업자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정보통신공사업법에 따른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정보통신공사업자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소방시설공사업법에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의한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소방시설업자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문화재보호법에 의한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문화재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수리업자</a:t>
            </a:r>
            <a:r>
              <a:rPr lang="en-US" altLang="ko-KR" sz="2000" b="1" dirty="0" smtClean="0">
                <a:solidFill>
                  <a:srgbClr val="6600CC"/>
                </a:solidFill>
                <a:latin typeface="HY견고딕" pitchFamily="18" charset="-127"/>
                <a:ea typeface="HY견고딕" pitchFamily="18" charset="-127"/>
              </a:rPr>
              <a:t>      </a:t>
            </a:r>
            <a:endParaRPr lang="en-US" altLang="ko-KR" sz="2000" b="1" dirty="0">
              <a:solidFill>
                <a:srgbClr val="6600CC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395734" y="4725144"/>
            <a:ext cx="8640762" cy="830997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40000"/>
              </a:spcBef>
              <a:defRPr/>
            </a:pP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건설업자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최초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원수급공사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또는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하수급승인공사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착공시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0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4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해당 공사 </a:t>
            </a:r>
            <a:r>
              <a:rPr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착공일부터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당연일괄적용</a:t>
            </a:r>
            <a:endParaRPr lang="en-US" altLang="ko-K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580010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smtClean="0"/>
              <a:t>건설업의 보험가입자 </a:t>
            </a:r>
            <a:endParaRPr lang="ko-KR" altLang="en-US" sz="240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08113"/>
            <a:ext cx="8640762" cy="2246312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수차의 도급사업의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보험가입자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다만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승인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 있는 경우 당해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한편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국내에 영업소를 두지 아니하는 외국의 사업주로부터 하도급을 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받아 시행하는 경우 국내에 영업소를 둔 최초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292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395288" y="4005064"/>
            <a:ext cx="8640762" cy="132343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질의회시 사례 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건설현장의 준공청소 시 보험가입자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=&gt;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건설현장의 빌트인 주방가전제품 등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설치시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보험가입자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=&gt;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74673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건설업의 보험가입자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599178"/>
            <a:ext cx="8640762" cy="224676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공동도급공사의 보험가입자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공동시공방식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지분별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각각 보험가입자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원칙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참여업체 전체가 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 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대표사를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보험가입자로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합의한 경우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대표사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분담시공방식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공동수급업체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각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주계약자관리방식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공동수급업체 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각 사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합의시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주계약자</a:t>
            </a:r>
            <a:endParaRPr lang="en-US" altLang="ko-KR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244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395288" y="4168398"/>
            <a:ext cx="8640762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발주자 겸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시공자</a:t>
            </a:r>
            <a:endParaRPr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발주자가 사업의 일부를 직접 행하는 경우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발주자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발주자가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 당초부터 공사의 일부를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도급준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경우에는 </a:t>
            </a:r>
            <a:r>
              <a:rPr lang="ko-KR" altLang="en-US" sz="20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도급분에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대하여는 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그 </a:t>
            </a:r>
            <a:r>
              <a:rPr lang="ko-KR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수급인이</a:t>
            </a:r>
            <a:r>
              <a:rPr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보험가입자임</a:t>
            </a:r>
            <a:endParaRPr lang="ko-KR" altLang="en-US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06624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44463"/>
            <a:ext cx="6192838" cy="620712"/>
          </a:xfrm>
        </p:spPr>
        <p:txBody>
          <a:bodyPr/>
          <a:lstStyle/>
          <a:p>
            <a:pPr eaLnBrk="1" hangingPunct="1"/>
            <a:r>
              <a:rPr lang="ko-KR" altLang="en-US" sz="2800" dirty="0" smtClean="0"/>
              <a:t>하자보수공사</a:t>
            </a:r>
            <a:endParaRPr lang="ko-KR" altLang="en-US" sz="2400" dirty="0" smtClean="0"/>
          </a:p>
        </p:txBody>
      </p:sp>
      <p:pic>
        <p:nvPicPr>
          <p:cNvPr id="14339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427038" y="1423562"/>
            <a:ext cx="8640762" cy="4093428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보험가입자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발주자에게 본 공사의 완성물을 인도한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endParaRPr lang="en-US" altLang="ko-KR" sz="2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도산 등으로 발주자가 제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자와 별도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계약시는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제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보험성립일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최초 본 공사의 착공일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별도의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성립 또는 사업개시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불필요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발주자가 제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자와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계약시는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해당 하자보수공사 착공일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사업개시 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신고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성립 신고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등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하자보수공사에 대한 사업개시 </a:t>
            </a:r>
            <a:r>
              <a:rPr lang="ko-KR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신고는 원칙적으로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불필요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단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원수급인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도산 등으로 제</a:t>
            </a:r>
            <a:r>
              <a:rPr lang="en-US" altLang="ko-K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자가 보험가입자일 경우는 신고 필요</a:t>
            </a:r>
            <a:endParaRPr lang="en-US" altLang="ko-KR" sz="2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35452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견고딕"/>
        <a:ea typeface="HY견고딕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50000">
              <a:srgbClr val="FFAD83"/>
            </a:gs>
            <a:gs pos="0">
              <a:schemeClr val="accent6">
                <a:lumMod val="20000"/>
                <a:lumOff val="80000"/>
              </a:schemeClr>
            </a:gs>
            <a:gs pos="50000">
              <a:schemeClr val="bg1"/>
            </a:gs>
            <a:gs pos="50000">
              <a:srgbClr val="FFA77A"/>
            </a:gs>
            <a:gs pos="100000">
              <a:srgbClr val="FF9966"/>
            </a:gs>
          </a:gsLst>
          <a:lin ang="5400000" scaled="1"/>
        </a:gradFill>
        <a:ln w="9525">
          <a:solidFill>
            <a:schemeClr val="tx1"/>
          </a:solidFill>
          <a:miter lim="800000"/>
          <a:headEnd/>
          <a:tailEnd/>
        </a:ln>
        <a:effectLst/>
      </a:spPr>
      <a:bodyPr wrap="none" anchor="ctr"/>
      <a:lstStyle>
        <a:defPPr algn="ctr">
          <a:defRPr b="1" dirty="0">
            <a:solidFill>
              <a:srgbClr val="0033CC"/>
            </a:solidFill>
            <a:effectLst>
              <a:outerShdw blurRad="38100" dist="38100" dir="2700000" algn="tl">
                <a:srgbClr val="000000"/>
              </a:outerShdw>
            </a:effectLst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6513</TotalTime>
  <Words>3775</Words>
  <Application>Microsoft Office PowerPoint</Application>
  <PresentationFormat>화면 슬라이드 쇼(4:3)</PresentationFormat>
  <Paragraphs>942</Paragraphs>
  <Slides>59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0" baseType="lpstr">
      <vt:lpstr>기본 디자인</vt:lpstr>
      <vt:lpstr>PowerPoint 프레젠테이션</vt:lpstr>
      <vt:lpstr>PowerPoint 프레젠테이션</vt:lpstr>
      <vt:lpstr>PowerPoint 프레젠테이션</vt:lpstr>
      <vt:lpstr>건설업의 적용</vt:lpstr>
      <vt:lpstr>건설업의 적용</vt:lpstr>
      <vt:lpstr>건설업 일괄적용</vt:lpstr>
      <vt:lpstr>건설업의 보험가입자 </vt:lpstr>
      <vt:lpstr>건설업의 보험가입자</vt:lpstr>
      <vt:lpstr>하자보수공사</vt:lpstr>
      <vt:lpstr>하자보수공사</vt:lpstr>
      <vt:lpstr>하수급인 사업주 승인 </vt:lpstr>
      <vt:lpstr>하수급인 사업주 승인 </vt:lpstr>
      <vt:lpstr>하수급인 사업주 승인 </vt:lpstr>
      <vt:lpstr>하수급인 사업주 승인 </vt:lpstr>
      <vt:lpstr>건설업본사와 현장사무소의 적용</vt:lpstr>
      <vt:lpstr>사업개시 신고 </vt:lpstr>
      <vt:lpstr>사업개시 변경신고 </vt:lpstr>
      <vt:lpstr>PowerPoint 프레젠테이션</vt:lpstr>
      <vt:lpstr>원수급인의 하수급인 내역 신고 </vt:lpstr>
      <vt:lpstr>건설업 일용근로자의 신고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확정보수총액 산정시 유의사항 </vt:lpstr>
      <vt:lpstr>확정보수총액 산정시 유의사항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건설업 사회보험료 지원사업 </vt:lpstr>
      <vt:lpstr>건설업 사회보험료 지원사업 </vt:lpstr>
      <vt:lpstr>건설업 사회보험료 지원사업 </vt:lpstr>
      <vt:lpstr>건설업 사회보험료 지원사업 </vt:lpstr>
      <vt:lpstr>건설업 사회보험료 지원사업 </vt:lpstr>
      <vt:lpstr>PowerPoint 프레젠테이션</vt:lpstr>
      <vt:lpstr>보험료 산정기준 변경 </vt:lpstr>
      <vt:lpstr>PowerPoint 프레젠테이션</vt:lpstr>
      <vt:lpstr>보험료등 경감 특례 </vt:lpstr>
      <vt:lpstr>보험료등 경감 특례 </vt:lpstr>
      <vt:lpstr>보험료등 경감 특례 </vt:lpstr>
      <vt:lpstr>PowerPoint 프레젠테이션</vt:lpstr>
    </vt:vector>
  </TitlesOfParts>
  <Company>피티라인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블랙에디션</dc:creator>
  <cp:lastModifiedBy>comPC</cp:lastModifiedBy>
  <cp:revision>475</cp:revision>
  <cp:lastPrinted>2013-02-22T00:35:56Z</cp:lastPrinted>
  <dcterms:created xsi:type="dcterms:W3CDTF">2008-07-22T09:00:38Z</dcterms:created>
  <dcterms:modified xsi:type="dcterms:W3CDTF">2013-02-22T05:38:18Z</dcterms:modified>
</cp:coreProperties>
</file>