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2.xml" ContentType="application/vnd.openxmlformats-officedocument.drawingml.chart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14.xml" ContentType="application/vnd.openxmlformats-officedocument.presentationml.notesSl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notesSlides/notesSlide15.xml" ContentType="application/vnd.openxmlformats-officedocument.presentationml.notesSlide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notesSlides/notesSlide16.xml" ContentType="application/vnd.openxmlformats-officedocument.presentationml.notesSlide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notesSlides/notesSlide17.xml" ContentType="application/vnd.openxmlformats-officedocument.presentationml.notesSlide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tags/tag1.xml" ContentType="application/vnd.openxmlformats-officedocument.presentationml.tags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13" r:id="rId1"/>
  </p:sldMasterIdLst>
  <p:notesMasterIdLst>
    <p:notesMasterId r:id="rId52"/>
  </p:notesMasterIdLst>
  <p:handoutMasterIdLst>
    <p:handoutMasterId r:id="rId53"/>
  </p:handoutMasterIdLst>
  <p:sldIdLst>
    <p:sldId id="278" r:id="rId2"/>
    <p:sldId id="633" r:id="rId3"/>
    <p:sldId id="647" r:id="rId4"/>
    <p:sldId id="636" r:id="rId5"/>
    <p:sldId id="638" r:id="rId6"/>
    <p:sldId id="639" r:id="rId7"/>
    <p:sldId id="640" r:id="rId8"/>
    <p:sldId id="695" r:id="rId9"/>
    <p:sldId id="593" r:id="rId10"/>
    <p:sldId id="644" r:id="rId11"/>
    <p:sldId id="700" r:id="rId12"/>
    <p:sldId id="649" r:id="rId13"/>
    <p:sldId id="696" r:id="rId14"/>
    <p:sldId id="652" r:id="rId15"/>
    <p:sldId id="653" r:id="rId16"/>
    <p:sldId id="654" r:id="rId17"/>
    <p:sldId id="655" r:id="rId18"/>
    <p:sldId id="656" r:id="rId19"/>
    <p:sldId id="657" r:id="rId20"/>
    <p:sldId id="697" r:id="rId21"/>
    <p:sldId id="659" r:id="rId22"/>
    <p:sldId id="702" r:id="rId23"/>
    <p:sldId id="703" r:id="rId24"/>
    <p:sldId id="658" r:id="rId25"/>
    <p:sldId id="704" r:id="rId26"/>
    <p:sldId id="705" r:id="rId27"/>
    <p:sldId id="707" r:id="rId28"/>
    <p:sldId id="706" r:id="rId29"/>
    <p:sldId id="708" r:id="rId30"/>
    <p:sldId id="709" r:id="rId31"/>
    <p:sldId id="710" r:id="rId32"/>
    <p:sldId id="713" r:id="rId33"/>
    <p:sldId id="673" r:id="rId34"/>
    <p:sldId id="674" r:id="rId35"/>
    <p:sldId id="711" r:id="rId36"/>
    <p:sldId id="714" r:id="rId37"/>
    <p:sldId id="715" r:id="rId38"/>
    <p:sldId id="716" r:id="rId39"/>
    <p:sldId id="717" r:id="rId40"/>
    <p:sldId id="718" r:id="rId41"/>
    <p:sldId id="719" r:id="rId42"/>
    <p:sldId id="720" r:id="rId43"/>
    <p:sldId id="721" r:id="rId44"/>
    <p:sldId id="722" r:id="rId45"/>
    <p:sldId id="723" r:id="rId46"/>
    <p:sldId id="651" r:id="rId47"/>
    <p:sldId id="725" r:id="rId48"/>
    <p:sldId id="724" r:id="rId49"/>
    <p:sldId id="587" r:id="rId50"/>
    <p:sldId id="632" r:id="rId51"/>
  </p:sldIdLst>
  <p:sldSz cx="9144000" cy="6858000" type="screen4x3"/>
  <p:notesSz cx="7104063" cy="10234613"/>
  <p:defaultTextStyle>
    <a:defPPr>
      <a:defRPr lang="ko-KR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anose="020B0600000101010101" pitchFamily="34" charset="-127"/>
        <a:ea typeface="굴림" panose="020B0600000101010101" pitchFamily="34" charset="-127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anose="020B0600000101010101" pitchFamily="34" charset="-127"/>
        <a:ea typeface="굴림" panose="020B0600000101010101" pitchFamily="34" charset="-127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anose="020B0600000101010101" pitchFamily="34" charset="-127"/>
        <a:ea typeface="굴림" panose="020B0600000101010101" pitchFamily="34" charset="-127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anose="020B0600000101010101" pitchFamily="34" charset="-127"/>
        <a:ea typeface="굴림" panose="020B0600000101010101" pitchFamily="34" charset="-127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anose="020B0600000101010101" pitchFamily="34" charset="-127"/>
        <a:ea typeface="굴림" panose="020B0600000101010101" pitchFamily="34" charset="-127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굴림" panose="020B0600000101010101" pitchFamily="34" charset="-127"/>
        <a:ea typeface="굴림" panose="020B0600000101010101" pitchFamily="34" charset="-127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굴림" panose="020B0600000101010101" pitchFamily="34" charset="-127"/>
        <a:ea typeface="굴림" panose="020B0600000101010101" pitchFamily="34" charset="-127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굴림" panose="020B0600000101010101" pitchFamily="34" charset="-127"/>
        <a:ea typeface="굴림" panose="020B0600000101010101" pitchFamily="34" charset="-127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굴림" panose="020B0600000101010101" pitchFamily="34" charset="-127"/>
        <a:ea typeface="굴림" panose="020B0600000101010101" pitchFamily="34" charset="-127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38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224">
          <p15:clr>
            <a:srgbClr val="A4A3A4"/>
          </p15:clr>
        </p15:guide>
        <p15:guide id="2" pos="223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86D0C7"/>
    <a:srgbClr val="666699"/>
    <a:srgbClr val="B00058"/>
    <a:srgbClr val="9933FF"/>
    <a:srgbClr val="6600CC"/>
    <a:srgbClr val="C1E0FF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38B1855-1B75-4FBE-930C-398BA8C253C6}" styleName="테마 스타일 2 - 강조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8D230F3-CF80-4859-8CE7-A43EE81993B5}" styleName="밝은 스타일 1 - 강조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0A1B5D5-9B99-4C35-A422-299274C87663}" styleName="보통 스타일 1 - 강조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보통 스타일 3 - 강조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보통 스타일 4 - 강조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AF606853-7671-496A-8E4F-DF71F8EC918B}" styleName="어두운 스타일 1 - 강조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46F890A9-2807-4EBB-B81D-B2AA78EC7F39}" styleName="어두운 스타일 2 - 강조 5/강조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EBBBCC-DAD2-459C-BE2E-F6DE35CF9A28}" styleName="어두운 스타일 2 - 강조 3/강조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8EC20E35-A176-4012-BC5E-935CFFF8708E}" styleName="보통 스타일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93D81CF-94F2-401A-BA57-92F5A7B2D0C5}" styleName="보통 스타일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밝은 스타일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밝은 스타일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37CE84F3-28C3-443E-9E96-99CF82512B78}" styleName="어두운 스타일 1 - 강조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어두운 스타일 1 - 강조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8FD4443E-F989-4FC4-A0C8-D5A2AF1F390B}" styleName="어두운 스타일 1 - 강조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밝은 스타일 2 - 강조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522" autoAdjust="0"/>
    <p:restoredTop sz="94614" autoAdjust="0"/>
  </p:normalViewPr>
  <p:slideViewPr>
    <p:cSldViewPr>
      <p:cViewPr varScale="1">
        <p:scale>
          <a:sx n="106" d="100"/>
          <a:sy n="106" d="100"/>
        </p:scale>
        <p:origin x="-1584" y="-84"/>
      </p:cViewPr>
      <p:guideLst>
        <p:guide orient="horz" pos="3385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6" d="100"/>
          <a:sy n="76" d="100"/>
        </p:scale>
        <p:origin x="-2166" y="-90"/>
      </p:cViewPr>
      <p:guideLst>
        <p:guide orient="horz" pos="3224"/>
        <p:guide pos="223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&#49888;&#51008;&#50689;!\Downloads\Coursenew_Excel_2015-06-02_.xls" TargetMode="External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49888;&#51008;&#50689;\OneDrive\EPC-study\&#49444;&#47928;\&#49444;&#47928;&#51077;&#47141;_re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49888;&#51008;&#50689;\OneDrive\EPC-study\&#49444;&#47928;\&#49444;&#47928;&#51077;&#47141;_re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49888;&#51008;&#50689;\OneDrive\EPC-study\&#49444;&#47928;\&#49444;&#47928;&#51077;&#47141;_re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49888;&#51008;&#50689;\Desktop\&#48156;&#51452;&#48169;&#49885;&#48324;%20&#48708;&#51473;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49888;&#51008;&#50689;\OneDrive\EPC-study\&#49444;&#47928;\&#49444;&#47928;&#51077;&#47141;_re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49888;&#51008;&#50689;\OneDrive\EPC-study\&#49444;&#47928;\&#49444;&#47928;&#51077;&#47141;_re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49888;&#51008;&#50689;\OneDrive\EPC-study\&#49444;&#47928;\&#49444;&#47928;&#51077;&#47141;_re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49888;&#51008;&#50689;\OneDrive\EPC-study\&#49444;&#47928;\&#49444;&#47928;&#51077;&#47141;_re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49888;&#51008;&#50689;\OneDrive\EPC-study\&#49444;&#47928;\&#49444;&#47928;&#51077;&#47141;_re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49888;&#51008;&#50689;\OneDrive\EPC-study\&#49444;&#47928;\&#49444;&#47928;&#51077;&#47141;_re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49888;&#51008;&#50689;\OneDrive\EPC-study\&#49444;&#47928;\&#49444;&#47928;&#51077;&#47141;_r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vert="horz"/>
          <a:lstStyle/>
          <a:p>
            <a:pPr>
              <a:defRPr sz="1600"/>
            </a:pPr>
            <a:r>
              <a:rPr lang="ko-KR" sz="1600"/>
              <a:t>건설투자 동향</a:t>
            </a:r>
            <a:r>
              <a:rPr lang="en-US" sz="1600"/>
              <a:t>(1977-2014)</a:t>
            </a:r>
            <a:endParaRPr lang="ko-KR" sz="1600"/>
          </a:p>
        </c:rich>
      </c:tx>
      <c:layout>
        <c:manualLayout>
          <c:xMode val="edge"/>
          <c:yMode val="edge"/>
          <c:x val="0.33311442975597616"/>
          <c:y val="0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v>건설투자</c:v>
          </c:tx>
          <c:spPr>
            <a:ln w="2222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'Coursenew_Excel_2015-06-02_'!$H$5:$AS$5</c:f>
              <c:numCache>
                <c:formatCode>General</c:formatCode>
                <c:ptCount val="38"/>
                <c:pt idx="0">
                  <c:v>1977</c:v>
                </c:pt>
                <c:pt idx="1">
                  <c:v>1978</c:v>
                </c:pt>
                <c:pt idx="2">
                  <c:v>1979</c:v>
                </c:pt>
                <c:pt idx="3">
                  <c:v>1980</c:v>
                </c:pt>
                <c:pt idx="4">
                  <c:v>1981</c:v>
                </c:pt>
                <c:pt idx="5">
                  <c:v>1982</c:v>
                </c:pt>
                <c:pt idx="6">
                  <c:v>1983</c:v>
                </c:pt>
                <c:pt idx="7">
                  <c:v>1984</c:v>
                </c:pt>
                <c:pt idx="8">
                  <c:v>1985</c:v>
                </c:pt>
                <c:pt idx="9">
                  <c:v>1986</c:v>
                </c:pt>
                <c:pt idx="10">
                  <c:v>1987</c:v>
                </c:pt>
                <c:pt idx="11">
                  <c:v>1988</c:v>
                </c:pt>
                <c:pt idx="12">
                  <c:v>1989</c:v>
                </c:pt>
                <c:pt idx="13">
                  <c:v>1990</c:v>
                </c:pt>
                <c:pt idx="14">
                  <c:v>1991</c:v>
                </c:pt>
                <c:pt idx="15">
                  <c:v>1992</c:v>
                </c:pt>
                <c:pt idx="16">
                  <c:v>1993</c:v>
                </c:pt>
                <c:pt idx="17">
                  <c:v>1994</c:v>
                </c:pt>
                <c:pt idx="18">
                  <c:v>1995</c:v>
                </c:pt>
                <c:pt idx="19">
                  <c:v>1996</c:v>
                </c:pt>
                <c:pt idx="20">
                  <c:v>1997</c:v>
                </c:pt>
                <c:pt idx="21">
                  <c:v>1998</c:v>
                </c:pt>
                <c:pt idx="22">
                  <c:v>1999</c:v>
                </c:pt>
                <c:pt idx="23">
                  <c:v>2000</c:v>
                </c:pt>
                <c:pt idx="24">
                  <c:v>2001</c:v>
                </c:pt>
                <c:pt idx="25">
                  <c:v>2002</c:v>
                </c:pt>
                <c:pt idx="26">
                  <c:v>2003</c:v>
                </c:pt>
                <c:pt idx="27">
                  <c:v>2004</c:v>
                </c:pt>
                <c:pt idx="28">
                  <c:v>2005</c:v>
                </c:pt>
                <c:pt idx="29">
                  <c:v>2006</c:v>
                </c:pt>
                <c:pt idx="30">
                  <c:v>2007</c:v>
                </c:pt>
                <c:pt idx="31">
                  <c:v>2008</c:v>
                </c:pt>
                <c:pt idx="32">
                  <c:v>2009</c:v>
                </c:pt>
                <c:pt idx="33">
                  <c:v>2010</c:v>
                </c:pt>
                <c:pt idx="34">
                  <c:v>2011</c:v>
                </c:pt>
                <c:pt idx="35">
                  <c:v>2012</c:v>
                </c:pt>
                <c:pt idx="36">
                  <c:v>2013</c:v>
                </c:pt>
                <c:pt idx="37">
                  <c:v>2014</c:v>
                </c:pt>
              </c:numCache>
            </c:numRef>
          </c:cat>
          <c:val>
            <c:numRef>
              <c:f>'Coursenew_Excel_2015-06-02_'!$H$6:$AS$6</c:f>
              <c:numCache>
                <c:formatCode>General</c:formatCode>
                <c:ptCount val="38"/>
                <c:pt idx="0">
                  <c:v>26.9</c:v>
                </c:pt>
                <c:pt idx="1">
                  <c:v>26.1</c:v>
                </c:pt>
                <c:pt idx="2">
                  <c:v>4.9000000000000004</c:v>
                </c:pt>
                <c:pt idx="3">
                  <c:v>-4.5</c:v>
                </c:pt>
                <c:pt idx="4">
                  <c:v>-5.5</c:v>
                </c:pt>
                <c:pt idx="5">
                  <c:v>18</c:v>
                </c:pt>
                <c:pt idx="6">
                  <c:v>22.4</c:v>
                </c:pt>
                <c:pt idx="7">
                  <c:v>7.2</c:v>
                </c:pt>
                <c:pt idx="8">
                  <c:v>4.5</c:v>
                </c:pt>
                <c:pt idx="9">
                  <c:v>4</c:v>
                </c:pt>
                <c:pt idx="10">
                  <c:v>16.8</c:v>
                </c:pt>
                <c:pt idx="11">
                  <c:v>14</c:v>
                </c:pt>
                <c:pt idx="12">
                  <c:v>16.8</c:v>
                </c:pt>
                <c:pt idx="13">
                  <c:v>30.3</c:v>
                </c:pt>
                <c:pt idx="14">
                  <c:v>13.7</c:v>
                </c:pt>
                <c:pt idx="15">
                  <c:v>0.2</c:v>
                </c:pt>
                <c:pt idx="16">
                  <c:v>11.8</c:v>
                </c:pt>
                <c:pt idx="17">
                  <c:v>5.7</c:v>
                </c:pt>
                <c:pt idx="18">
                  <c:v>9.6</c:v>
                </c:pt>
                <c:pt idx="19">
                  <c:v>7.2</c:v>
                </c:pt>
                <c:pt idx="20">
                  <c:v>2.4</c:v>
                </c:pt>
                <c:pt idx="21">
                  <c:v>-12.9</c:v>
                </c:pt>
                <c:pt idx="22">
                  <c:v>-3.8</c:v>
                </c:pt>
                <c:pt idx="23">
                  <c:v>-0.2</c:v>
                </c:pt>
                <c:pt idx="24">
                  <c:v>6.3</c:v>
                </c:pt>
                <c:pt idx="25">
                  <c:v>6.2</c:v>
                </c:pt>
                <c:pt idx="26">
                  <c:v>8.5</c:v>
                </c:pt>
                <c:pt idx="27">
                  <c:v>1.3</c:v>
                </c:pt>
                <c:pt idx="28">
                  <c:v>-0.4</c:v>
                </c:pt>
                <c:pt idx="29">
                  <c:v>0.5</c:v>
                </c:pt>
                <c:pt idx="30">
                  <c:v>1.4</c:v>
                </c:pt>
                <c:pt idx="31">
                  <c:v>-2.8</c:v>
                </c:pt>
                <c:pt idx="32">
                  <c:v>3.4</c:v>
                </c:pt>
                <c:pt idx="33">
                  <c:v>-3.7</c:v>
                </c:pt>
                <c:pt idx="34">
                  <c:v>-4.7</c:v>
                </c:pt>
                <c:pt idx="35">
                  <c:v>-3.9</c:v>
                </c:pt>
                <c:pt idx="36">
                  <c:v>6.7</c:v>
                </c:pt>
                <c:pt idx="37">
                  <c:v>0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935A-4037-B91E-D558C09F13A0}"/>
            </c:ext>
          </c:extLst>
        </c:ser>
        <c:ser>
          <c:idx val="1"/>
          <c:order val="1"/>
          <c:tx>
            <c:v>국내건설수주</c:v>
          </c:tx>
          <c:spPr>
            <a:ln w="2222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'Coursenew_Excel_2015-06-02_'!$H$5:$AS$5</c:f>
              <c:numCache>
                <c:formatCode>General</c:formatCode>
                <c:ptCount val="38"/>
                <c:pt idx="0">
                  <c:v>1977</c:v>
                </c:pt>
                <c:pt idx="1">
                  <c:v>1978</c:v>
                </c:pt>
                <c:pt idx="2">
                  <c:v>1979</c:v>
                </c:pt>
                <c:pt idx="3">
                  <c:v>1980</c:v>
                </c:pt>
                <c:pt idx="4">
                  <c:v>1981</c:v>
                </c:pt>
                <c:pt idx="5">
                  <c:v>1982</c:v>
                </c:pt>
                <c:pt idx="6">
                  <c:v>1983</c:v>
                </c:pt>
                <c:pt idx="7">
                  <c:v>1984</c:v>
                </c:pt>
                <c:pt idx="8">
                  <c:v>1985</c:v>
                </c:pt>
                <c:pt idx="9">
                  <c:v>1986</c:v>
                </c:pt>
                <c:pt idx="10">
                  <c:v>1987</c:v>
                </c:pt>
                <c:pt idx="11">
                  <c:v>1988</c:v>
                </c:pt>
                <c:pt idx="12">
                  <c:v>1989</c:v>
                </c:pt>
                <c:pt idx="13">
                  <c:v>1990</c:v>
                </c:pt>
                <c:pt idx="14">
                  <c:v>1991</c:v>
                </c:pt>
                <c:pt idx="15">
                  <c:v>1992</c:v>
                </c:pt>
                <c:pt idx="16">
                  <c:v>1993</c:v>
                </c:pt>
                <c:pt idx="17">
                  <c:v>1994</c:v>
                </c:pt>
                <c:pt idx="18">
                  <c:v>1995</c:v>
                </c:pt>
                <c:pt idx="19">
                  <c:v>1996</c:v>
                </c:pt>
                <c:pt idx="20">
                  <c:v>1997</c:v>
                </c:pt>
                <c:pt idx="21">
                  <c:v>1998</c:v>
                </c:pt>
                <c:pt idx="22">
                  <c:v>1999</c:v>
                </c:pt>
                <c:pt idx="23">
                  <c:v>2000</c:v>
                </c:pt>
                <c:pt idx="24">
                  <c:v>2001</c:v>
                </c:pt>
                <c:pt idx="25">
                  <c:v>2002</c:v>
                </c:pt>
                <c:pt idx="26">
                  <c:v>2003</c:v>
                </c:pt>
                <c:pt idx="27">
                  <c:v>2004</c:v>
                </c:pt>
                <c:pt idx="28">
                  <c:v>2005</c:v>
                </c:pt>
                <c:pt idx="29">
                  <c:v>2006</c:v>
                </c:pt>
                <c:pt idx="30">
                  <c:v>2007</c:v>
                </c:pt>
                <c:pt idx="31">
                  <c:v>2008</c:v>
                </c:pt>
                <c:pt idx="32">
                  <c:v>2009</c:v>
                </c:pt>
                <c:pt idx="33">
                  <c:v>2010</c:v>
                </c:pt>
                <c:pt idx="34">
                  <c:v>2011</c:v>
                </c:pt>
                <c:pt idx="35">
                  <c:v>2012</c:v>
                </c:pt>
                <c:pt idx="36">
                  <c:v>2013</c:v>
                </c:pt>
                <c:pt idx="37">
                  <c:v>2014</c:v>
                </c:pt>
              </c:numCache>
            </c:numRef>
          </c:cat>
          <c:val>
            <c:numRef>
              <c:f>'Coursenew_Excel_2015-06-02_'!$H$7:$AS$7</c:f>
              <c:numCache>
                <c:formatCode>General</c:formatCode>
                <c:ptCount val="38"/>
                <c:pt idx="0">
                  <c:v>51.7</c:v>
                </c:pt>
                <c:pt idx="1">
                  <c:v>110.3</c:v>
                </c:pt>
                <c:pt idx="2">
                  <c:v>32.6</c:v>
                </c:pt>
                <c:pt idx="3">
                  <c:v>-6.1</c:v>
                </c:pt>
                <c:pt idx="4">
                  <c:v>55.1</c:v>
                </c:pt>
                <c:pt idx="5">
                  <c:v>23</c:v>
                </c:pt>
                <c:pt idx="6">
                  <c:v>20.399999999999999</c:v>
                </c:pt>
                <c:pt idx="7">
                  <c:v>9.6</c:v>
                </c:pt>
                <c:pt idx="8">
                  <c:v>3.9</c:v>
                </c:pt>
                <c:pt idx="9">
                  <c:v>11</c:v>
                </c:pt>
                <c:pt idx="10">
                  <c:v>21.2</c:v>
                </c:pt>
                <c:pt idx="11">
                  <c:v>0.60000000000000009</c:v>
                </c:pt>
                <c:pt idx="12">
                  <c:v>84.5</c:v>
                </c:pt>
                <c:pt idx="13">
                  <c:v>55.8</c:v>
                </c:pt>
                <c:pt idx="14">
                  <c:v>22</c:v>
                </c:pt>
                <c:pt idx="15">
                  <c:v>9</c:v>
                </c:pt>
                <c:pt idx="16">
                  <c:v>19.3</c:v>
                </c:pt>
                <c:pt idx="17">
                  <c:v>18.5</c:v>
                </c:pt>
                <c:pt idx="18">
                  <c:v>24.4</c:v>
                </c:pt>
                <c:pt idx="19">
                  <c:v>21.4</c:v>
                </c:pt>
                <c:pt idx="20">
                  <c:v>5.4</c:v>
                </c:pt>
                <c:pt idx="21">
                  <c:v>-42.6</c:v>
                </c:pt>
                <c:pt idx="22">
                  <c:v>0.8</c:v>
                </c:pt>
                <c:pt idx="23">
                  <c:v>15.1</c:v>
                </c:pt>
                <c:pt idx="24">
                  <c:v>22.1</c:v>
                </c:pt>
                <c:pt idx="25">
                  <c:v>33</c:v>
                </c:pt>
                <c:pt idx="26">
                  <c:v>19.3</c:v>
                </c:pt>
                <c:pt idx="27">
                  <c:v>-3.9</c:v>
                </c:pt>
                <c:pt idx="28">
                  <c:v>7.3</c:v>
                </c:pt>
                <c:pt idx="29">
                  <c:v>9</c:v>
                </c:pt>
                <c:pt idx="30">
                  <c:v>23.6</c:v>
                </c:pt>
                <c:pt idx="31">
                  <c:v>-7.6</c:v>
                </c:pt>
                <c:pt idx="32">
                  <c:v>5</c:v>
                </c:pt>
                <c:pt idx="33">
                  <c:v>-17.7</c:v>
                </c:pt>
                <c:pt idx="34">
                  <c:v>6.1</c:v>
                </c:pt>
                <c:pt idx="35">
                  <c:v>-6.2</c:v>
                </c:pt>
                <c:pt idx="36">
                  <c:v>-12.9</c:v>
                </c:pt>
                <c:pt idx="37">
                  <c:v>15.3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935A-4037-B91E-D558C09F13A0}"/>
            </c:ext>
          </c:extLst>
        </c:ser>
        <c:ser>
          <c:idx val="2"/>
          <c:order val="2"/>
          <c:tx>
            <c:v>건축허가면적</c:v>
          </c:tx>
          <c:spPr>
            <a:ln w="2222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'Coursenew_Excel_2015-06-02_'!$H$5:$AS$5</c:f>
              <c:numCache>
                <c:formatCode>General</c:formatCode>
                <c:ptCount val="38"/>
                <c:pt idx="0">
                  <c:v>1977</c:v>
                </c:pt>
                <c:pt idx="1">
                  <c:v>1978</c:v>
                </c:pt>
                <c:pt idx="2">
                  <c:v>1979</c:v>
                </c:pt>
                <c:pt idx="3">
                  <c:v>1980</c:v>
                </c:pt>
                <c:pt idx="4">
                  <c:v>1981</c:v>
                </c:pt>
                <c:pt idx="5">
                  <c:v>1982</c:v>
                </c:pt>
                <c:pt idx="6">
                  <c:v>1983</c:v>
                </c:pt>
                <c:pt idx="7">
                  <c:v>1984</c:v>
                </c:pt>
                <c:pt idx="8">
                  <c:v>1985</c:v>
                </c:pt>
                <c:pt idx="9">
                  <c:v>1986</c:v>
                </c:pt>
                <c:pt idx="10">
                  <c:v>1987</c:v>
                </c:pt>
                <c:pt idx="11">
                  <c:v>1988</c:v>
                </c:pt>
                <c:pt idx="12">
                  <c:v>1989</c:v>
                </c:pt>
                <c:pt idx="13">
                  <c:v>1990</c:v>
                </c:pt>
                <c:pt idx="14">
                  <c:v>1991</c:v>
                </c:pt>
                <c:pt idx="15">
                  <c:v>1992</c:v>
                </c:pt>
                <c:pt idx="16">
                  <c:v>1993</c:v>
                </c:pt>
                <c:pt idx="17">
                  <c:v>1994</c:v>
                </c:pt>
                <c:pt idx="18">
                  <c:v>1995</c:v>
                </c:pt>
                <c:pt idx="19">
                  <c:v>1996</c:v>
                </c:pt>
                <c:pt idx="20">
                  <c:v>1997</c:v>
                </c:pt>
                <c:pt idx="21">
                  <c:v>1998</c:v>
                </c:pt>
                <c:pt idx="22">
                  <c:v>1999</c:v>
                </c:pt>
                <c:pt idx="23">
                  <c:v>2000</c:v>
                </c:pt>
                <c:pt idx="24">
                  <c:v>2001</c:v>
                </c:pt>
                <c:pt idx="25">
                  <c:v>2002</c:v>
                </c:pt>
                <c:pt idx="26">
                  <c:v>2003</c:v>
                </c:pt>
                <c:pt idx="27">
                  <c:v>2004</c:v>
                </c:pt>
                <c:pt idx="28">
                  <c:v>2005</c:v>
                </c:pt>
                <c:pt idx="29">
                  <c:v>2006</c:v>
                </c:pt>
                <c:pt idx="30">
                  <c:v>2007</c:v>
                </c:pt>
                <c:pt idx="31">
                  <c:v>2008</c:v>
                </c:pt>
                <c:pt idx="32">
                  <c:v>2009</c:v>
                </c:pt>
                <c:pt idx="33">
                  <c:v>2010</c:v>
                </c:pt>
                <c:pt idx="34">
                  <c:v>2011</c:v>
                </c:pt>
                <c:pt idx="35">
                  <c:v>2012</c:v>
                </c:pt>
                <c:pt idx="36">
                  <c:v>2013</c:v>
                </c:pt>
                <c:pt idx="37">
                  <c:v>2014</c:v>
                </c:pt>
              </c:numCache>
            </c:numRef>
          </c:cat>
          <c:val>
            <c:numRef>
              <c:f>'Coursenew_Excel_2015-06-02_'!$H$8:$AS$8</c:f>
              <c:numCache>
                <c:formatCode>General</c:formatCode>
                <c:ptCount val="38"/>
                <c:pt idx="0">
                  <c:v>24.2</c:v>
                </c:pt>
                <c:pt idx="1">
                  <c:v>37.9</c:v>
                </c:pt>
                <c:pt idx="2">
                  <c:v>-10.8</c:v>
                </c:pt>
                <c:pt idx="3">
                  <c:v>-6.5</c:v>
                </c:pt>
                <c:pt idx="4">
                  <c:v>-19</c:v>
                </c:pt>
                <c:pt idx="5">
                  <c:v>42.9</c:v>
                </c:pt>
                <c:pt idx="6">
                  <c:v>33.200000000000003</c:v>
                </c:pt>
                <c:pt idx="7">
                  <c:v>-0.30000000000000004</c:v>
                </c:pt>
                <c:pt idx="8">
                  <c:v>-3.4</c:v>
                </c:pt>
                <c:pt idx="9">
                  <c:v>13.9</c:v>
                </c:pt>
                <c:pt idx="10">
                  <c:v>10.200000000000001</c:v>
                </c:pt>
                <c:pt idx="11">
                  <c:v>24.6</c:v>
                </c:pt>
                <c:pt idx="12">
                  <c:v>48.3</c:v>
                </c:pt>
                <c:pt idx="13">
                  <c:v>31.4</c:v>
                </c:pt>
                <c:pt idx="14">
                  <c:v>-9.7000000000000011</c:v>
                </c:pt>
                <c:pt idx="15">
                  <c:v>-10</c:v>
                </c:pt>
                <c:pt idx="16">
                  <c:v>24.5</c:v>
                </c:pt>
                <c:pt idx="17">
                  <c:v>-1.3</c:v>
                </c:pt>
                <c:pt idx="18">
                  <c:v>1</c:v>
                </c:pt>
                <c:pt idx="19">
                  <c:v>-3</c:v>
                </c:pt>
                <c:pt idx="20">
                  <c:v>-0.4</c:v>
                </c:pt>
                <c:pt idx="21">
                  <c:v>-55</c:v>
                </c:pt>
                <c:pt idx="22">
                  <c:v>42.3</c:v>
                </c:pt>
                <c:pt idx="23">
                  <c:v>11.8</c:v>
                </c:pt>
                <c:pt idx="24">
                  <c:v>20.6</c:v>
                </c:pt>
                <c:pt idx="25">
                  <c:v>42</c:v>
                </c:pt>
                <c:pt idx="26">
                  <c:v>2.4</c:v>
                </c:pt>
                <c:pt idx="27">
                  <c:v>-17.3</c:v>
                </c:pt>
                <c:pt idx="28">
                  <c:v>-5.0999999999999996</c:v>
                </c:pt>
                <c:pt idx="29">
                  <c:v>19.5</c:v>
                </c:pt>
                <c:pt idx="30">
                  <c:v>13.3</c:v>
                </c:pt>
                <c:pt idx="31">
                  <c:v>-20.100000000000001</c:v>
                </c:pt>
                <c:pt idx="32">
                  <c:v>-12.9</c:v>
                </c:pt>
                <c:pt idx="33">
                  <c:v>19.3</c:v>
                </c:pt>
                <c:pt idx="34">
                  <c:v>9.9</c:v>
                </c:pt>
                <c:pt idx="35">
                  <c:v>-0.5</c:v>
                </c:pt>
                <c:pt idx="36">
                  <c:v>-7.3</c:v>
                </c:pt>
                <c:pt idx="37">
                  <c:v>11.2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935A-4037-B91E-D558C09F13A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3938816"/>
        <c:axId val="93940352"/>
      </c:lineChart>
      <c:catAx>
        <c:axId val="93938816"/>
        <c:scaling>
          <c:orientation val="minMax"/>
        </c:scaling>
        <c:delete val="0"/>
        <c:axPos val="b"/>
        <c:minorGridlines>
          <c:spPr>
            <a:ln w="9525" cap="flat" cmpd="sng" algn="ctr">
              <a:solidFill>
                <a:schemeClr val="dk1">
                  <a:lumMod val="15000"/>
                  <a:lumOff val="85000"/>
                  <a:alpha val="51000"/>
                </a:schemeClr>
              </a:solidFill>
              <a:round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vert="horz" anchor="t" anchorCtr="0"/>
          <a:lstStyle/>
          <a:p>
            <a:pPr>
              <a:defRPr sz="900" b="1"/>
            </a:pPr>
            <a:endParaRPr lang="ko-KR"/>
          </a:p>
        </c:txPr>
        <c:crossAx val="93940352"/>
        <c:crosses val="autoZero"/>
        <c:auto val="1"/>
        <c:lblAlgn val="ctr"/>
        <c:lblOffset val="0"/>
        <c:tickLblSkip val="2"/>
        <c:tickMarkSkip val="5"/>
        <c:noMultiLvlLbl val="0"/>
      </c:catAx>
      <c:valAx>
        <c:axId val="93940352"/>
        <c:scaling>
          <c:orientation val="minMax"/>
          <c:max val="120"/>
          <c:min val="-60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  <a:alpha val="54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 sz="900" b="1"/>
            </a:pPr>
            <a:endParaRPr lang="ko-KR"/>
          </a:p>
        </c:txPr>
        <c:crossAx val="93938816"/>
        <c:crosses val="autoZero"/>
        <c:crossBetween val="between"/>
      </c:valAx>
      <c:spPr>
        <a:noFill/>
        <a:ln w="25400">
          <a:noFill/>
        </a:ln>
        <a:effectLst/>
      </c:spPr>
    </c:plotArea>
    <c:legend>
      <c:legendPos val="b"/>
      <c:layout>
        <c:manualLayout>
          <c:xMode val="edge"/>
          <c:yMode val="edge"/>
          <c:x val="0.24576110306085364"/>
          <c:y val="0.90007151601403101"/>
          <c:w val="0.50847763941220703"/>
          <c:h val="7.2612592912565874E-2"/>
        </c:manualLayout>
      </c:layout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 b="1"/>
          </a:pPr>
          <a:endParaRPr lang="ko-KR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>
          <a:latin typeface="맑은 고딕" pitchFamily="50" charset="-127"/>
          <a:ea typeface="맑은 고딕" pitchFamily="50" charset="-127"/>
        </a:defRPr>
      </a:pPr>
      <a:endParaRPr lang="ko-KR"/>
    </a:p>
  </c:txPr>
  <c:externalData r:id="rId2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>
                <a:solidFill>
                  <a:schemeClr val="bg1"/>
                </a:solidFill>
              </a:defRPr>
            </a:pPr>
            <a:r>
              <a:rPr lang="ko-KR" altLang="en-US" sz="1400">
                <a:solidFill>
                  <a:schemeClr val="bg1"/>
                </a:solidFill>
              </a:rPr>
              <a:t>턴키수주를 위해 가장 주력하는 부분</a:t>
            </a:r>
          </a:p>
        </c:rich>
      </c:tx>
      <c:layout>
        <c:manualLayout>
          <c:xMode val="edge"/>
          <c:yMode val="edge"/>
          <c:x val="3.6396062327397921E-2"/>
          <c:y val="3.1595348667111653E-2"/>
        </c:manualLayout>
      </c:layout>
      <c:overlay val="0"/>
      <c:spPr>
        <a:solidFill>
          <a:schemeClr val="accent5">
            <a:lumMod val="50000"/>
          </a:schemeClr>
        </a:solidFill>
      </c:spPr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463177206230774E-4"/>
          <c:y val="0.32054360996733444"/>
          <c:w val="0.97499999999999998"/>
          <c:h val="0.5664752843394576"/>
        </c:manualLayout>
      </c:layout>
      <c:pie3DChart>
        <c:varyColors val="1"/>
        <c:ser>
          <c:idx val="0"/>
          <c:order val="0"/>
          <c:dPt>
            <c:idx val="2"/>
            <c:bubble3D val="0"/>
            <c:explosion val="6"/>
          </c:dPt>
          <c:dLbls>
            <c:dLbl>
              <c:idx val="0"/>
              <c:layout>
                <c:manualLayout>
                  <c:x val="-0.12085331670099927"/>
                  <c:y val="1.6667080871090086E-2"/>
                </c:manualLayout>
              </c:layout>
              <c:spPr/>
              <c:txPr>
                <a:bodyPr/>
                <a:lstStyle/>
                <a:p>
                  <a:pPr>
                    <a:defRPr sz="1100" b="1"/>
                  </a:pPr>
                  <a:endParaRPr lang="ko-KR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0.18300237181306653"/>
                  <c:y val="-0.13570640139803086"/>
                </c:manualLayout>
              </c:layout>
              <c:spPr/>
              <c:txPr>
                <a:bodyPr/>
                <a:lstStyle/>
                <a:p>
                  <a:pPr>
                    <a:defRPr sz="1100" b="1"/>
                  </a:pPr>
                  <a:endParaRPr lang="ko-KR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.1734875884861693"/>
                  <c:y val="-0.14818981554163693"/>
                </c:manualLayout>
              </c:layout>
              <c:spPr/>
              <c:txPr>
                <a:bodyPr/>
                <a:lstStyle/>
                <a:p>
                  <a:pPr>
                    <a:defRPr sz="1100" b="1"/>
                  </a:pPr>
                  <a:endParaRPr lang="ko-KR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4.3547803545172254E-3"/>
                  <c:y val="-4.8115984285916513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100" b="0"/>
                </a:pPr>
                <a:endParaRPr lang="ko-KR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'설문 분석'!$C$174:$C$177</c:f>
              <c:strCache>
                <c:ptCount val="4"/>
                <c:pt idx="0">
                  <c:v>우수한 설계업체 확보</c:v>
                </c:pt>
                <c:pt idx="1">
                  <c:v>사업관리를 위한 우수인력 확보</c:v>
                </c:pt>
                <c:pt idx="2">
                  <c:v>사업 영업력 강화</c:v>
                </c:pt>
                <c:pt idx="3">
                  <c:v>기타</c:v>
                </c:pt>
              </c:strCache>
            </c:strRef>
          </c:cat>
          <c:val>
            <c:numRef>
              <c:f>'설문 분석'!$D$174:$D$177</c:f>
              <c:numCache>
                <c:formatCode>General</c:formatCode>
                <c:ptCount val="4"/>
                <c:pt idx="0">
                  <c:v>7</c:v>
                </c:pt>
                <c:pt idx="1">
                  <c:v>7</c:v>
                </c:pt>
                <c:pt idx="2">
                  <c:v>14</c:v>
                </c:pt>
                <c:pt idx="3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spPr>
    <a:solidFill>
      <a:schemeClr val="accent4">
        <a:lumMod val="20000"/>
        <a:lumOff val="80000"/>
      </a:schemeClr>
    </a:solidFill>
  </c:sp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>
                <a:solidFill>
                  <a:schemeClr val="bg1"/>
                </a:solidFill>
              </a:defRPr>
            </a:pPr>
            <a:r>
              <a:rPr lang="ko-KR" altLang="en-US" sz="1400">
                <a:solidFill>
                  <a:schemeClr val="bg1"/>
                </a:solidFill>
              </a:rPr>
              <a:t>턴키 설계심의 평가위원의 전문성</a:t>
            </a:r>
          </a:p>
        </c:rich>
      </c:tx>
      <c:layout>
        <c:manualLayout>
          <c:xMode val="edge"/>
          <c:yMode val="edge"/>
          <c:x val="3.2928573070425127E-2"/>
          <c:y val="3.1626922754030236E-2"/>
        </c:manualLayout>
      </c:layout>
      <c:overlay val="0"/>
      <c:spPr>
        <a:solidFill>
          <a:schemeClr val="accent5">
            <a:lumMod val="50000"/>
          </a:schemeClr>
        </a:solidFill>
      </c:spPr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7529422018243184E-2"/>
          <c:y val="0.35281295736110241"/>
          <c:w val="0.96944444444444444"/>
          <c:h val="0.61028980752405948"/>
        </c:manualLayout>
      </c:layout>
      <c:pie3DChart>
        <c:varyColors val="1"/>
        <c:ser>
          <c:idx val="0"/>
          <c:order val="0"/>
          <c:dPt>
            <c:idx val="0"/>
            <c:bubble3D val="0"/>
            <c:explosion val="10"/>
          </c:dPt>
          <c:dPt>
            <c:idx val="2"/>
            <c:bubble3D val="0"/>
            <c:explosion val="16"/>
          </c:dPt>
          <c:dLbls>
            <c:dLbl>
              <c:idx val="0"/>
              <c:layout>
                <c:manualLayout>
                  <c:x val="-0.25606182646372627"/>
                  <c:y val="-9.8441308816884024E-2"/>
                </c:manualLayout>
              </c:layout>
              <c:spPr/>
              <c:txPr>
                <a:bodyPr/>
                <a:lstStyle/>
                <a:p>
                  <a:pPr>
                    <a:defRPr sz="1100" b="1"/>
                  </a:pPr>
                  <a:endParaRPr lang="ko-KR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14715558424542863"/>
                  <c:y val="-0.17957271694884588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5.4619410103858186E-2"/>
                  <c:y val="-0.14475409751601684"/>
                </c:manualLayout>
              </c:layout>
              <c:spPr/>
              <c:txPr>
                <a:bodyPr/>
                <a:lstStyle/>
                <a:p>
                  <a:pPr>
                    <a:defRPr sz="1100" b="1"/>
                  </a:pPr>
                  <a:endParaRPr lang="ko-KR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100"/>
                </a:pPr>
                <a:endParaRPr lang="ko-KR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'설문 분석'!$C$186:$C$189</c:f>
              <c:strCache>
                <c:ptCount val="4"/>
                <c:pt idx="0">
                  <c:v>적정하다</c:v>
                </c:pt>
                <c:pt idx="1">
                  <c:v>높은 편이다</c:v>
                </c:pt>
                <c:pt idx="2">
                  <c:v>낮은 편이다</c:v>
                </c:pt>
                <c:pt idx="3">
                  <c:v>잘 모르겠다</c:v>
                </c:pt>
              </c:strCache>
            </c:strRef>
          </c:cat>
          <c:val>
            <c:numRef>
              <c:f>'설문 분석'!$D$186:$D$189</c:f>
              <c:numCache>
                <c:formatCode>General</c:formatCode>
                <c:ptCount val="4"/>
                <c:pt idx="0">
                  <c:v>17</c:v>
                </c:pt>
                <c:pt idx="1">
                  <c:v>3</c:v>
                </c:pt>
                <c:pt idx="2">
                  <c:v>8</c:v>
                </c:pt>
                <c:pt idx="3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spPr>
    <a:solidFill>
      <a:schemeClr val="accent4">
        <a:lumMod val="20000"/>
        <a:lumOff val="80000"/>
      </a:schemeClr>
    </a:solidFill>
  </c:sp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>
                <a:solidFill>
                  <a:schemeClr val="bg1"/>
                </a:solidFill>
              </a:defRPr>
            </a:pPr>
            <a:r>
              <a:rPr lang="ko-KR" altLang="ko-KR" sz="1400" b="1" i="0" baseline="0">
                <a:solidFill>
                  <a:schemeClr val="bg1"/>
                </a:solidFill>
                <a:effectLst/>
              </a:rPr>
              <a:t>턴키 설계심의 평가위원의 </a:t>
            </a:r>
            <a:r>
              <a:rPr lang="ko-KR" altLang="en-US" sz="1400" b="1" i="0" baseline="0">
                <a:solidFill>
                  <a:schemeClr val="bg1"/>
                </a:solidFill>
                <a:effectLst/>
              </a:rPr>
              <a:t>공정</a:t>
            </a:r>
            <a:r>
              <a:rPr lang="ko-KR" altLang="ko-KR" sz="1400" b="1" i="0" baseline="0">
                <a:solidFill>
                  <a:schemeClr val="bg1"/>
                </a:solidFill>
                <a:effectLst/>
              </a:rPr>
              <a:t>성</a:t>
            </a:r>
            <a:endParaRPr lang="ko-KR" altLang="ko-KR" sz="1400">
              <a:solidFill>
                <a:schemeClr val="bg1"/>
              </a:solidFill>
              <a:effectLst/>
            </a:endParaRPr>
          </a:p>
        </c:rich>
      </c:tx>
      <c:layout/>
      <c:overlay val="0"/>
      <c:spPr>
        <a:solidFill>
          <a:schemeClr val="accent5">
            <a:lumMod val="50000"/>
          </a:schemeClr>
        </a:solidFill>
      </c:spPr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3050257250554307E-3"/>
          <c:y val="0.30428225618495414"/>
          <c:w val="0.9916666666666667"/>
          <c:h val="0.62417869641294843"/>
        </c:manualLayout>
      </c:layout>
      <c:pie3DChart>
        <c:varyColors val="1"/>
        <c:ser>
          <c:idx val="0"/>
          <c:order val="0"/>
          <c:dPt>
            <c:idx val="0"/>
            <c:bubble3D val="0"/>
            <c:explosion val="9"/>
          </c:dPt>
          <c:dPt>
            <c:idx val="2"/>
            <c:bubble3D val="0"/>
            <c:explosion val="10"/>
          </c:dPt>
          <c:dLbls>
            <c:dLbl>
              <c:idx val="0"/>
              <c:layout>
                <c:manualLayout>
                  <c:x val="-0.21517030655987726"/>
                  <c:y val="2.7386582023513267E-2"/>
                </c:manualLayout>
              </c:layout>
              <c:spPr/>
              <c:txPr>
                <a:bodyPr/>
                <a:lstStyle/>
                <a:p>
                  <a:pPr>
                    <a:defRPr sz="1100" b="1"/>
                  </a:pPr>
                  <a:endParaRPr lang="ko-KR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6.8371828750259295E-2"/>
                  <c:y val="-3.1976975898462164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.19096848579841183"/>
                  <c:y val="-0.12524083201722444"/>
                </c:manualLayout>
              </c:layout>
              <c:spPr/>
              <c:txPr>
                <a:bodyPr/>
                <a:lstStyle/>
                <a:p>
                  <a:pPr>
                    <a:defRPr sz="1100" b="1"/>
                  </a:pPr>
                  <a:endParaRPr lang="ko-KR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100"/>
                </a:pPr>
                <a:endParaRPr lang="ko-KR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'설문 분석'!$C$198:$C$201</c:f>
              <c:strCache>
                <c:ptCount val="4"/>
                <c:pt idx="0">
                  <c:v>적정하다</c:v>
                </c:pt>
                <c:pt idx="1">
                  <c:v>높은 편이다</c:v>
                </c:pt>
                <c:pt idx="2">
                  <c:v>낮은 편이다</c:v>
                </c:pt>
                <c:pt idx="3">
                  <c:v>잘 모르겠다</c:v>
                </c:pt>
              </c:strCache>
            </c:strRef>
          </c:cat>
          <c:val>
            <c:numRef>
              <c:f>'설문 분석'!$D$198:$D$201</c:f>
              <c:numCache>
                <c:formatCode>General</c:formatCode>
                <c:ptCount val="4"/>
                <c:pt idx="0">
                  <c:v>13</c:v>
                </c:pt>
                <c:pt idx="1">
                  <c:v>2</c:v>
                </c:pt>
                <c:pt idx="2">
                  <c:v>14</c:v>
                </c:pt>
                <c:pt idx="3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spPr>
    <a:solidFill>
      <a:schemeClr val="accent5">
        <a:lumMod val="20000"/>
        <a:lumOff val="80000"/>
      </a:schemeClr>
    </a:solidFill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4926272208286742E-2"/>
          <c:y val="8.9984332806558903E-2"/>
          <c:w val="0.74314270891409617"/>
          <c:h val="0.82466829082482895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Sheet1!$A$8</c:f>
              <c:strCache>
                <c:ptCount val="1"/>
                <c:pt idx="0">
                  <c:v>턴키/대안/기술제안</c:v>
                </c:pt>
              </c:strCache>
            </c:strRef>
          </c:tx>
          <c:spPr>
            <a:solidFill>
              <a:srgbClr val="C00000"/>
            </a:solidFill>
            <a:ln>
              <a:solidFill>
                <a:schemeClr val="tx1"/>
              </a:solidFill>
            </a:ln>
          </c:spPr>
          <c:invertIfNegative val="0"/>
          <c:dLbls>
            <c:dLbl>
              <c:idx val="4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b="1">
                      <a:solidFill>
                        <a:schemeClr val="bg1"/>
                      </a:solidFill>
                    </a:defRPr>
                  </a:pPr>
                  <a:endParaRPr lang="ko-K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1.5356346746385977E-3"/>
                  <c:y val="7.743501099028404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1.0237139808113916E-3"/>
                  <c:y val="3.5339631787376872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noAutofit/>
                </a:bodyPr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ko-K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4.1195983320915411E-2"/>
                      <c:h val="6.7755634616498542E-2"/>
                    </c:manualLayout>
                  </c15:layout>
                </c:ext>
              </c:extLst>
            </c:dLbl>
            <c:dLbl>
              <c:idx val="7"/>
              <c:layout>
                <c:manualLayout>
                  <c:x val="1.5356346746385977E-3"/>
                  <c:y val="1.935875274757100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2.0474279616230205E-3"/>
                  <c:y val="-7.7435010990284034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noAutofit/>
                </a:bodyPr>
                <a:lstStyle/>
                <a:p>
                  <a:pPr>
                    <a:defRPr b="1">
                      <a:solidFill>
                        <a:schemeClr val="bg1"/>
                      </a:solidFill>
                    </a:defRPr>
                  </a:pPr>
                  <a:endParaRPr lang="ko-K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4.1195983320915411E-2"/>
                      <c:h val="4.065338076989912E-2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Sheet1!$B$7:$J$7</c:f>
              <c:numCache>
                <c:formatCode>General</c:formatCode>
                <c:ptCount val="9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</c:numCache>
            </c:numRef>
          </c:cat>
          <c:val>
            <c:numRef>
              <c:f>Sheet1!$B$8:$J$8</c:f>
              <c:numCache>
                <c:formatCode>0.0</c:formatCode>
                <c:ptCount val="9"/>
                <c:pt idx="0">
                  <c:v>32.6</c:v>
                </c:pt>
                <c:pt idx="1">
                  <c:v>33.4</c:v>
                </c:pt>
                <c:pt idx="2">
                  <c:v>28</c:v>
                </c:pt>
                <c:pt idx="3">
                  <c:v>24.9</c:v>
                </c:pt>
                <c:pt idx="4">
                  <c:v>34.5</c:v>
                </c:pt>
                <c:pt idx="5">
                  <c:v>20.399999999999999</c:v>
                </c:pt>
                <c:pt idx="6">
                  <c:v>17.5</c:v>
                </c:pt>
                <c:pt idx="7">
                  <c:v>23.2</c:v>
                </c:pt>
                <c:pt idx="8">
                  <c:v>12.3</c:v>
                </c:pt>
              </c:numCache>
            </c:numRef>
          </c:val>
        </c:ser>
        <c:ser>
          <c:idx val="1"/>
          <c:order val="1"/>
          <c:tx>
            <c:strRef>
              <c:f>Sheet1!$A$9</c:f>
              <c:strCache>
                <c:ptCount val="1"/>
                <c:pt idx="0">
                  <c:v>최저가낙찰제</c:v>
                </c:pt>
              </c:strCache>
            </c:strRef>
          </c:tx>
          <c:spPr>
            <a:pattFill prst="pct70">
              <a:fgClr>
                <a:schemeClr val="tx2">
                  <a:lumMod val="40000"/>
                  <a:lumOff val="6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Sheet1!$B$7:$J$7</c:f>
              <c:numCache>
                <c:formatCode>General</c:formatCode>
                <c:ptCount val="9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</c:numCache>
            </c:numRef>
          </c:cat>
          <c:val>
            <c:numRef>
              <c:f>Sheet1!$B$9:$J$9</c:f>
              <c:numCache>
                <c:formatCode>0.0</c:formatCode>
                <c:ptCount val="9"/>
                <c:pt idx="0">
                  <c:v>11.1</c:v>
                </c:pt>
                <c:pt idx="1">
                  <c:v>20.5</c:v>
                </c:pt>
                <c:pt idx="2">
                  <c:v>46.6</c:v>
                </c:pt>
                <c:pt idx="3">
                  <c:v>40.1</c:v>
                </c:pt>
                <c:pt idx="4">
                  <c:v>35.200000000000003</c:v>
                </c:pt>
                <c:pt idx="5">
                  <c:v>34</c:v>
                </c:pt>
                <c:pt idx="6">
                  <c:v>40.799999999999997</c:v>
                </c:pt>
                <c:pt idx="7">
                  <c:v>31.3</c:v>
                </c:pt>
                <c:pt idx="8">
                  <c:v>32.9</c:v>
                </c:pt>
              </c:numCache>
            </c:numRef>
          </c:val>
        </c:ser>
        <c:ser>
          <c:idx val="2"/>
          <c:order val="2"/>
          <c:tx>
            <c:strRef>
              <c:f>Sheet1!$A$10</c:f>
              <c:strCache>
                <c:ptCount val="1"/>
                <c:pt idx="0">
                  <c:v>적격심사제</c:v>
                </c:pt>
              </c:strCache>
            </c:strRef>
          </c:tx>
          <c:spPr>
            <a:pattFill prst="pct30">
              <a:fgClr>
                <a:schemeClr val="bg1">
                  <a:lumMod val="75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Sheet1!$B$7:$J$7</c:f>
              <c:numCache>
                <c:formatCode>General</c:formatCode>
                <c:ptCount val="9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</c:numCache>
            </c:numRef>
          </c:cat>
          <c:val>
            <c:numRef>
              <c:f>Sheet1!$B$10:$J$10</c:f>
              <c:numCache>
                <c:formatCode>0.0</c:formatCode>
                <c:ptCount val="9"/>
                <c:pt idx="0">
                  <c:v>55.6</c:v>
                </c:pt>
                <c:pt idx="1">
                  <c:v>45</c:v>
                </c:pt>
                <c:pt idx="2">
                  <c:v>21.5</c:v>
                </c:pt>
                <c:pt idx="3">
                  <c:v>29.3</c:v>
                </c:pt>
                <c:pt idx="4">
                  <c:v>28.7</c:v>
                </c:pt>
                <c:pt idx="5">
                  <c:v>43.7</c:v>
                </c:pt>
                <c:pt idx="6">
                  <c:v>39.4</c:v>
                </c:pt>
                <c:pt idx="7">
                  <c:v>42.9</c:v>
                </c:pt>
                <c:pt idx="8">
                  <c:v>50.5</c:v>
                </c:pt>
              </c:numCache>
            </c:numRef>
          </c:val>
        </c:ser>
        <c:ser>
          <c:idx val="3"/>
          <c:order val="3"/>
          <c:tx>
            <c:strRef>
              <c:f>Sheet1!$A$11</c:f>
              <c:strCache>
                <c:ptCount val="1"/>
                <c:pt idx="0">
                  <c:v>수의계약</c:v>
                </c:pt>
              </c:strCache>
            </c:strRef>
          </c:tx>
          <c:spPr>
            <a:pattFill prst="pct70">
              <a:fgClr>
                <a:schemeClr val="tx1">
                  <a:lumMod val="75000"/>
                  <a:lumOff val="25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c:spPr>
          <c:invertIfNegative val="0"/>
          <c:cat>
            <c:numRef>
              <c:f>Sheet1!$B$7:$J$7</c:f>
              <c:numCache>
                <c:formatCode>General</c:formatCode>
                <c:ptCount val="9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</c:numCache>
            </c:numRef>
          </c:cat>
          <c:val>
            <c:numRef>
              <c:f>Sheet1!$B$11:$J$11</c:f>
              <c:numCache>
                <c:formatCode>0.0</c:formatCode>
                <c:ptCount val="9"/>
                <c:pt idx="0">
                  <c:v>0.7</c:v>
                </c:pt>
                <c:pt idx="1">
                  <c:v>1.1000000000000001</c:v>
                </c:pt>
                <c:pt idx="2">
                  <c:v>3.9</c:v>
                </c:pt>
                <c:pt idx="3">
                  <c:v>5.7</c:v>
                </c:pt>
                <c:pt idx="4">
                  <c:v>1.6</c:v>
                </c:pt>
                <c:pt idx="5">
                  <c:v>1.9</c:v>
                </c:pt>
                <c:pt idx="6">
                  <c:v>2.2999999999999998</c:v>
                </c:pt>
                <c:pt idx="7">
                  <c:v>2.6</c:v>
                </c:pt>
                <c:pt idx="8">
                  <c:v>4.3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95897088"/>
        <c:axId val="95898624"/>
      </c:barChart>
      <c:catAx>
        <c:axId val="958970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95898624"/>
        <c:crosses val="autoZero"/>
        <c:auto val="1"/>
        <c:lblAlgn val="ctr"/>
        <c:lblOffset val="100"/>
        <c:noMultiLvlLbl val="0"/>
      </c:catAx>
      <c:valAx>
        <c:axId val="95898624"/>
        <c:scaling>
          <c:orientation val="minMax"/>
          <c:max val="100"/>
        </c:scaling>
        <c:delete val="0"/>
        <c:axPos val="l"/>
        <c:majorGridlines/>
        <c:numFmt formatCode="0.0" sourceLinked="1"/>
        <c:majorTickMark val="out"/>
        <c:minorTickMark val="none"/>
        <c:tickLblPos val="nextTo"/>
        <c:crossAx val="9589708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1130509664347206"/>
          <c:y val="0.30130694445714706"/>
          <c:w val="0.18545875127024622"/>
          <c:h val="0.49663127215967473"/>
        </c:manualLayout>
      </c:layout>
      <c:overlay val="0"/>
      <c:txPr>
        <a:bodyPr/>
        <a:lstStyle/>
        <a:p>
          <a:pPr>
            <a:defRPr sz="1200"/>
          </a:pPr>
          <a:endParaRPr lang="ko-KR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>
                <a:solidFill>
                  <a:schemeClr val="bg1"/>
                </a:solidFill>
              </a:defRPr>
            </a:pPr>
            <a:r>
              <a:rPr lang="ko-KR" altLang="en-US" sz="1400" dirty="0" smtClean="0">
                <a:solidFill>
                  <a:schemeClr val="bg1"/>
                </a:solidFill>
              </a:rPr>
              <a:t> </a:t>
            </a:r>
            <a:r>
              <a:rPr lang="ko-KR" altLang="en-US" sz="1400" dirty="0" err="1" smtClean="0">
                <a:solidFill>
                  <a:schemeClr val="bg1"/>
                </a:solidFill>
              </a:rPr>
              <a:t>턴키제도의</a:t>
            </a:r>
            <a:r>
              <a:rPr lang="ko-KR" altLang="en-US" sz="1400" dirty="0" smtClean="0">
                <a:solidFill>
                  <a:schemeClr val="bg1"/>
                </a:solidFill>
              </a:rPr>
              <a:t> </a:t>
            </a:r>
            <a:r>
              <a:rPr lang="ko-KR" altLang="en-US" sz="1400" dirty="0" err="1" smtClean="0">
                <a:solidFill>
                  <a:schemeClr val="bg1"/>
                </a:solidFill>
              </a:rPr>
              <a:t>효과성</a:t>
            </a:r>
            <a:r>
              <a:rPr lang="ko-KR" altLang="en-US" sz="1400" dirty="0" smtClean="0">
                <a:solidFill>
                  <a:schemeClr val="bg1"/>
                </a:solidFill>
              </a:rPr>
              <a:t>   </a:t>
            </a:r>
            <a:endParaRPr lang="ko-KR" altLang="en-US" sz="1400" dirty="0">
              <a:solidFill>
                <a:schemeClr val="bg1"/>
              </a:solidFill>
            </a:endParaRPr>
          </a:p>
        </c:rich>
      </c:tx>
      <c:layout>
        <c:manualLayout>
          <c:xMode val="edge"/>
          <c:yMode val="edge"/>
          <c:x val="4.4592030133399282E-2"/>
          <c:y val="4.2828574602821912E-2"/>
        </c:manualLayout>
      </c:layout>
      <c:overlay val="0"/>
      <c:spPr>
        <a:solidFill>
          <a:schemeClr val="accent5">
            <a:lumMod val="50000"/>
          </a:schemeClr>
        </a:solidFill>
      </c:spPr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1489351854530307"/>
          <c:y val="5.236843723713238E-2"/>
          <c:w val="0.72461564273606138"/>
          <c:h val="0.93638479653054418"/>
        </c:manualLayout>
      </c:layout>
      <c:pie3DChart>
        <c:varyColors val="1"/>
        <c:ser>
          <c:idx val="0"/>
          <c:order val="0"/>
          <c:dPt>
            <c:idx val="0"/>
            <c:bubble3D val="0"/>
            <c:explosion val="5"/>
          </c:dPt>
          <c:dPt>
            <c:idx val="3"/>
            <c:bubble3D val="0"/>
            <c:explosion val="10"/>
          </c:dPt>
          <c:dPt>
            <c:idx val="5"/>
            <c:bubble3D val="0"/>
            <c:explosion val="8"/>
          </c:dPt>
          <c:dLbls>
            <c:dLbl>
              <c:idx val="0"/>
              <c:layout>
                <c:manualLayout>
                  <c:x val="-3.1497914340428243E-2"/>
                  <c:y val="-6.8220594537114917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2.8887976071323195E-3"/>
                  <c:y val="-4.8134284682654307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3.7451619061944955E-2"/>
                  <c:y val="0.1209744056215976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.12234056709112684"/>
                  <c:y val="7.6603591664418241E-3"/>
                </c:manualLayout>
              </c:layout>
              <c:spPr/>
              <c:txPr>
                <a:bodyPr/>
                <a:lstStyle/>
                <a:p>
                  <a:pPr>
                    <a:defRPr sz="1100" b="1"/>
                  </a:pPr>
                  <a:endParaRPr lang="ko-KR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1.3512065584013607E-2"/>
                  <c:y val="0.21399036019807324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7.4296458717825586E-2"/>
                  <c:y val="-1.4444823591029568E-2"/>
                </c:manualLayout>
              </c:layout>
              <c:spPr/>
              <c:txPr>
                <a:bodyPr/>
                <a:lstStyle/>
                <a:p>
                  <a:pPr>
                    <a:defRPr sz="1100" b="1"/>
                  </a:pPr>
                  <a:endParaRPr lang="ko-KR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2.9835750692809249E-2"/>
                  <c:y val="-1.6128168298760456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100"/>
                </a:pPr>
                <a:endParaRPr lang="ko-KR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'설문 분석'!$C$85:$C$91</c:f>
              <c:strCache>
                <c:ptCount val="7"/>
                <c:pt idx="0">
                  <c:v>신기술 활용 등 건설기술의 발전에 기여</c:v>
                </c:pt>
                <c:pt idx="1">
                  <c:v>해외사업 진출에 기여</c:v>
                </c:pt>
                <c:pt idx="2">
                  <c:v>목표공기 준수, 공기단축에 기여</c:v>
                </c:pt>
                <c:pt idx="3">
                  <c:v>설계 및 시공의 품질향상에 기여</c:v>
                </c:pt>
                <c:pt idx="4">
                  <c:v>민원등 사업추진상 불확실성 및 리스크 해결에 기여</c:v>
                </c:pt>
                <c:pt idx="5">
                  <c:v>시공사의 사업관리 능력 증대</c:v>
                </c:pt>
                <c:pt idx="6">
                  <c:v>기타</c:v>
                </c:pt>
              </c:strCache>
            </c:strRef>
          </c:cat>
          <c:val>
            <c:numRef>
              <c:f>'설문 분석'!$H$85:$H$91</c:f>
              <c:numCache>
                <c:formatCode>0%</c:formatCode>
                <c:ptCount val="7"/>
                <c:pt idx="0">
                  <c:v>0.20430107526881722</c:v>
                </c:pt>
                <c:pt idx="1">
                  <c:v>2.1505376344086023E-2</c:v>
                </c:pt>
                <c:pt idx="2">
                  <c:v>0.13978494623655913</c:v>
                </c:pt>
                <c:pt idx="3">
                  <c:v>0.30107526881720431</c:v>
                </c:pt>
                <c:pt idx="4">
                  <c:v>9.6774193548387094E-2</c:v>
                </c:pt>
                <c:pt idx="5">
                  <c:v>0.21505376344086022</c:v>
                </c:pt>
                <c:pt idx="6">
                  <c:v>2.1505376344086023E-2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spPr>
    <a:solidFill>
      <a:schemeClr val="accent4">
        <a:lumMod val="20000"/>
        <a:lumOff val="80000"/>
      </a:schemeClr>
    </a:solidFill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>
                <a:solidFill>
                  <a:schemeClr val="bg1"/>
                </a:solidFill>
              </a:defRPr>
            </a:pPr>
            <a:r>
              <a:rPr lang="ko-KR" altLang="en-US" sz="1400">
                <a:solidFill>
                  <a:schemeClr val="bg1"/>
                </a:solidFill>
              </a:rPr>
              <a:t>턴키제도의 국내 건설기술 발전 기여도</a:t>
            </a:r>
          </a:p>
        </c:rich>
      </c:tx>
      <c:layout>
        <c:manualLayout>
          <c:xMode val="edge"/>
          <c:yMode val="edge"/>
          <c:x val="3.660593531870486E-2"/>
          <c:y val="3.7914418400533986E-2"/>
        </c:manualLayout>
      </c:layout>
      <c:overlay val="0"/>
      <c:spPr>
        <a:solidFill>
          <a:schemeClr val="accent5">
            <a:lumMod val="50000"/>
          </a:schemeClr>
        </a:solidFill>
      </c:spPr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3469663327855033"/>
          <c:y val="0.20846884711060537"/>
          <c:w val="0.6675684536308123"/>
          <c:h val="0.79153115288939457"/>
        </c:manualLayout>
      </c:layout>
      <c:pie3DChart>
        <c:varyColors val="1"/>
        <c:ser>
          <c:idx val="0"/>
          <c:order val="0"/>
          <c:dLbls>
            <c:dLbl>
              <c:idx val="0"/>
              <c:layout>
                <c:manualLayout>
                  <c:x val="-0.10800196658561188"/>
                  <c:y val="1.3969124627231152E-3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6.5878481436965397E-2"/>
                  <c:y val="5.856583487972248E-3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5.4235411502816583E-3"/>
                  <c:y val="-0.23032461857323863"/>
                </c:manualLayout>
              </c:layout>
              <c:spPr/>
              <c:txPr>
                <a:bodyPr anchor="ctr" anchorCtr="0"/>
                <a:lstStyle/>
                <a:p>
                  <a:pPr algn="just">
                    <a:defRPr sz="1100" b="1"/>
                  </a:pPr>
                  <a:endParaRPr lang="ko-KR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5.1420136421787506E-2"/>
                  <c:y val="-1.8451186057047295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100"/>
                </a:pPr>
                <a:endParaRPr lang="ko-KR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'설문 분석'!$C$99:$C$102</c:f>
              <c:strCache>
                <c:ptCount val="4"/>
                <c:pt idx="0">
                  <c:v>설계사의 설계 기술력 향상에 기여</c:v>
                </c:pt>
                <c:pt idx="1">
                  <c:v>시공사의 사업관리능력 향상에 기여</c:v>
                </c:pt>
                <c:pt idx="2">
                  <c:v>설계사 및 시공사의 기술력 향상에 기여</c:v>
                </c:pt>
                <c:pt idx="3">
                  <c:v>기술력 향상과 무관</c:v>
                </c:pt>
              </c:strCache>
            </c:strRef>
          </c:cat>
          <c:val>
            <c:numRef>
              <c:f>'설문 분석'!$D$99:$D$102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23</c:v>
                </c:pt>
                <c:pt idx="3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spPr>
    <a:solidFill>
      <a:schemeClr val="accent5">
        <a:lumMod val="20000"/>
        <a:lumOff val="80000"/>
      </a:schemeClr>
    </a:solidFill>
  </c:sp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>
                <a:solidFill>
                  <a:schemeClr val="bg1"/>
                </a:solidFill>
              </a:defRPr>
            </a:pPr>
            <a:r>
              <a:rPr lang="ko-KR" altLang="en-US" sz="1400">
                <a:solidFill>
                  <a:schemeClr val="bg1"/>
                </a:solidFill>
              </a:rPr>
              <a:t>향후 턴키공사의 발주물량 추진방향</a:t>
            </a:r>
          </a:p>
        </c:rich>
      </c:tx>
      <c:layout>
        <c:manualLayout>
          <c:xMode val="edge"/>
          <c:yMode val="edge"/>
          <c:x val="3.5099548326048072E-2"/>
          <c:y val="3.7914418400533986E-2"/>
        </c:manualLayout>
      </c:layout>
      <c:overlay val="0"/>
      <c:spPr>
        <a:solidFill>
          <a:schemeClr val="accent5">
            <a:lumMod val="50000"/>
          </a:schemeClr>
        </a:solidFill>
      </c:spPr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0408498672561287E-2"/>
          <c:y val="0.23163196941769273"/>
          <c:w val="0.96689879285443381"/>
          <c:h val="0.76177380765498082"/>
        </c:manualLayout>
      </c:layout>
      <c:pie3DChart>
        <c:varyColors val="1"/>
        <c:ser>
          <c:idx val="0"/>
          <c:order val="0"/>
          <c:dPt>
            <c:idx val="0"/>
            <c:bubble3D val="0"/>
            <c:explosion val="7"/>
          </c:dPt>
          <c:dLbls>
            <c:dLbl>
              <c:idx val="0"/>
              <c:layout>
                <c:manualLayout>
                  <c:x val="-0.24929166666666666"/>
                  <c:y val="-0.10303550597841936"/>
                </c:manualLayout>
              </c:layout>
              <c:spPr/>
              <c:txPr>
                <a:bodyPr/>
                <a:lstStyle/>
                <a:p>
                  <a:pPr>
                    <a:defRPr sz="1100" b="1"/>
                  </a:pPr>
                  <a:endParaRPr lang="ko-KR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19635725340862509"/>
                  <c:y val="-0.1699026191548916"/>
                </c:manualLayout>
              </c:layout>
              <c:spPr/>
              <c:txPr>
                <a:bodyPr/>
                <a:lstStyle/>
                <a:p>
                  <a:pPr>
                    <a:defRPr sz="1100" b="1"/>
                  </a:pPr>
                  <a:endParaRPr lang="ko-KR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7.640913461722644E-2"/>
                  <c:y val="-5.5503573881742312E-2"/>
                </c:manualLayout>
              </c:layout>
              <c:spPr/>
              <c:txPr>
                <a:bodyPr/>
                <a:lstStyle/>
                <a:p>
                  <a:pPr>
                    <a:defRPr sz="1100" b="1"/>
                  </a:pPr>
                  <a:endParaRPr lang="ko-KR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3.5578182883894124E-2"/>
                  <c:y val="-1.1047674395751396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100"/>
                </a:pPr>
                <a:endParaRPr lang="ko-KR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'설문 분석'!$C$111:$C$114</c:f>
              <c:strCache>
                <c:ptCount val="4"/>
                <c:pt idx="0">
                  <c:v>발주물량 확대</c:v>
                </c:pt>
                <c:pt idx="1">
                  <c:v>발주물량 축소</c:v>
                </c:pt>
                <c:pt idx="2">
                  <c:v>현행 유지</c:v>
                </c:pt>
                <c:pt idx="3">
                  <c:v>기타</c:v>
                </c:pt>
              </c:strCache>
            </c:strRef>
          </c:cat>
          <c:val>
            <c:numRef>
              <c:f>'설문 분석'!$D$111:$D$114</c:f>
              <c:numCache>
                <c:formatCode>General</c:formatCode>
                <c:ptCount val="4"/>
                <c:pt idx="0">
                  <c:v>17</c:v>
                </c:pt>
                <c:pt idx="1">
                  <c:v>7</c:v>
                </c:pt>
                <c:pt idx="2">
                  <c:v>6</c:v>
                </c:pt>
                <c:pt idx="3">
                  <c:v>1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spPr>
    <a:solidFill>
      <a:schemeClr val="accent4">
        <a:lumMod val="20000"/>
        <a:lumOff val="80000"/>
      </a:schemeClr>
    </a:solidFill>
  </c:sp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>
                <a:solidFill>
                  <a:schemeClr val="bg1"/>
                </a:solidFill>
              </a:defRPr>
            </a:pPr>
            <a:r>
              <a:rPr lang="ko-KR" altLang="en-US" sz="1400">
                <a:solidFill>
                  <a:schemeClr val="bg1"/>
                </a:solidFill>
              </a:rPr>
              <a:t>향후 턴키 발주물량을 확대해야 하는 이유</a:t>
            </a:r>
          </a:p>
        </c:rich>
      </c:tx>
      <c:layout>
        <c:manualLayout>
          <c:xMode val="edge"/>
          <c:yMode val="edge"/>
          <c:x val="2.7164924187838991E-2"/>
          <c:y val="3.7914418400533986E-2"/>
        </c:manualLayout>
      </c:layout>
      <c:overlay val="0"/>
      <c:spPr>
        <a:solidFill>
          <a:schemeClr val="accent5">
            <a:lumMod val="50000"/>
          </a:schemeClr>
        </a:solidFill>
      </c:sp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'설문 분석'!$C$124:$C$128</c:f>
              <c:strCache>
                <c:ptCount val="5"/>
                <c:pt idx="0">
                  <c:v>무응답</c:v>
                </c:pt>
                <c:pt idx="1">
                  <c:v>설계 및 시공 품질확보에 기여</c:v>
                </c:pt>
                <c:pt idx="2">
                  <c:v>건설기술 발전에 기여</c:v>
                </c:pt>
                <c:pt idx="3">
                  <c:v>최저가낙찰제의 축소 수단</c:v>
                </c:pt>
                <c:pt idx="4">
                  <c:v>해외진출 위한 실적확보 수단</c:v>
                </c:pt>
              </c:strCache>
            </c:strRef>
          </c:cat>
          <c:val>
            <c:numRef>
              <c:f>'설문 분석'!$E$124:$E$128</c:f>
              <c:numCache>
                <c:formatCode>0%</c:formatCode>
                <c:ptCount val="5"/>
                <c:pt idx="0">
                  <c:v>0.35483870967741937</c:v>
                </c:pt>
                <c:pt idx="1">
                  <c:v>0.41935483870967744</c:v>
                </c:pt>
                <c:pt idx="2">
                  <c:v>0.16129032258064516</c:v>
                </c:pt>
                <c:pt idx="3">
                  <c:v>3.2258064516129031E-2</c:v>
                </c:pt>
                <c:pt idx="4">
                  <c:v>3.2258064516129031E-2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96014336"/>
        <c:axId val="96015872"/>
      </c:barChart>
      <c:catAx>
        <c:axId val="96014336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b="1"/>
            </a:pPr>
            <a:endParaRPr lang="ko-KR"/>
          </a:p>
        </c:txPr>
        <c:crossAx val="96015872"/>
        <c:crosses val="autoZero"/>
        <c:auto val="1"/>
        <c:lblAlgn val="ctr"/>
        <c:lblOffset val="100"/>
        <c:noMultiLvlLbl val="0"/>
      </c:catAx>
      <c:valAx>
        <c:axId val="96015872"/>
        <c:scaling>
          <c:orientation val="minMax"/>
        </c:scaling>
        <c:delete val="0"/>
        <c:axPos val="b"/>
        <c:majorGridlines/>
        <c:numFmt formatCode="0%" sourceLinked="1"/>
        <c:majorTickMark val="none"/>
        <c:minorTickMark val="none"/>
        <c:tickLblPos val="nextTo"/>
        <c:spPr>
          <a:ln w="9525">
            <a:noFill/>
          </a:ln>
        </c:spPr>
        <c:crossAx val="96014336"/>
        <c:crosses val="autoZero"/>
        <c:crossBetween val="between"/>
      </c:valAx>
    </c:plotArea>
    <c:plotVisOnly val="1"/>
    <c:dispBlanksAs val="gap"/>
    <c:showDLblsOverMax val="0"/>
  </c:chart>
  <c:spPr>
    <a:solidFill>
      <a:schemeClr val="accent5">
        <a:lumMod val="20000"/>
        <a:lumOff val="80000"/>
      </a:schemeClr>
    </a:solidFill>
  </c:sp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931006729229416E-2"/>
          <c:y val="0.35844133847517839"/>
          <c:w val="0.90694444444444444"/>
          <c:h val="0.58036417322834644"/>
        </c:manualLayout>
      </c:layout>
      <c:pie3DChart>
        <c:varyColors val="1"/>
        <c:ser>
          <c:idx val="0"/>
          <c:order val="0"/>
          <c:dPt>
            <c:idx val="1"/>
            <c:bubble3D val="0"/>
            <c:explosion val="9"/>
          </c:dPt>
          <c:dPt>
            <c:idx val="2"/>
            <c:bubble3D val="0"/>
            <c:explosion val="16"/>
          </c:dPt>
          <c:dPt>
            <c:idx val="3"/>
            <c:bubble3D val="0"/>
            <c:explosion val="18"/>
          </c:dPt>
          <c:dLbls>
            <c:dLbl>
              <c:idx val="0"/>
              <c:layout>
                <c:manualLayout>
                  <c:x val="-8.1196444425478854E-4"/>
                  <c:y val="-7.6061966943069562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0.21622980608866652"/>
                  <c:y val="8.4339814432922728E-3"/>
                </c:manualLayout>
              </c:layout>
              <c:spPr/>
              <c:txPr>
                <a:bodyPr/>
                <a:lstStyle/>
                <a:p>
                  <a:pPr>
                    <a:defRPr sz="1100" b="1"/>
                  </a:pPr>
                  <a:endParaRPr lang="ko-KR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.18877948112508638"/>
                  <c:y val="-0.1338005527391766"/>
                </c:manualLayout>
              </c:layout>
              <c:spPr/>
              <c:txPr>
                <a:bodyPr/>
                <a:lstStyle/>
                <a:p>
                  <a:pPr>
                    <a:defRPr sz="1100" b="1"/>
                  </a:pPr>
                  <a:endParaRPr lang="ko-KR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9.3246707987952107E-3"/>
                  <c:y val="-3.1210552756663609E-2"/>
                </c:manualLayout>
              </c:layout>
              <c:spPr/>
              <c:txPr>
                <a:bodyPr/>
                <a:lstStyle/>
                <a:p>
                  <a:pPr>
                    <a:defRPr sz="1100" b="1"/>
                  </a:pPr>
                  <a:endParaRPr lang="ko-KR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100"/>
                </a:pPr>
                <a:endParaRPr lang="ko-KR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'설문 분석'!$C$162:$C$165</c:f>
              <c:strCache>
                <c:ptCount val="4"/>
                <c:pt idx="0">
                  <c:v>거의 그렇다</c:v>
                </c:pt>
                <c:pt idx="1">
                  <c:v>대체로 그렇다</c:v>
                </c:pt>
                <c:pt idx="2">
                  <c:v>별 상관이 없다</c:v>
                </c:pt>
                <c:pt idx="3">
                  <c:v>전혀 무관하다</c:v>
                </c:pt>
              </c:strCache>
            </c:strRef>
          </c:cat>
          <c:val>
            <c:numRef>
              <c:f>'설문 분석'!$D$162:$D$165</c:f>
              <c:numCache>
                <c:formatCode>General</c:formatCode>
                <c:ptCount val="4"/>
                <c:pt idx="0">
                  <c:v>1</c:v>
                </c:pt>
                <c:pt idx="1">
                  <c:v>12</c:v>
                </c:pt>
                <c:pt idx="2">
                  <c:v>15</c:v>
                </c:pt>
                <c:pt idx="3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spPr>
    <a:solidFill>
      <a:schemeClr val="accent4">
        <a:lumMod val="20000"/>
        <a:lumOff val="80000"/>
      </a:schemeClr>
    </a:solidFill>
  </c:sp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>
                <a:solidFill>
                  <a:schemeClr val="bg1"/>
                </a:solidFill>
              </a:defRPr>
            </a:pPr>
            <a:r>
              <a:rPr lang="ko-KR" altLang="en-US" sz="1400">
                <a:solidFill>
                  <a:schemeClr val="bg1"/>
                </a:solidFill>
              </a:rPr>
              <a:t>턴키심의시 기술점수 배점</a:t>
            </a:r>
          </a:p>
        </c:rich>
      </c:tx>
      <c:layout>
        <c:manualLayout>
          <c:xMode val="edge"/>
          <c:yMode val="edge"/>
          <c:x val="0.23605267949024347"/>
          <c:y val="3.4842775890025615E-2"/>
        </c:manualLayout>
      </c:layout>
      <c:overlay val="0"/>
      <c:spPr>
        <a:solidFill>
          <a:schemeClr val="accent5">
            <a:lumMod val="50000"/>
          </a:schemeClr>
        </a:solidFill>
      </c:spPr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986115284631996E-2"/>
          <c:y val="0.39603898816269067"/>
          <c:w val="0.97013882053805778"/>
          <c:h val="0.53951953922426366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plosion val="15"/>
          </c:dPt>
          <c:dLbls>
            <c:dLbl>
              <c:idx val="0"/>
              <c:layout>
                <c:manualLayout>
                  <c:x val="-0.1990770659287536"/>
                  <c:y val="-0.21739167211292526"/>
                </c:manualLayout>
              </c:layout>
              <c:spPr/>
              <c:txPr>
                <a:bodyPr/>
                <a:lstStyle/>
                <a:p>
                  <a:pPr>
                    <a:defRPr sz="1100" b="1"/>
                  </a:pPr>
                  <a:endParaRPr lang="ko-KR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2.2582984693028527E-2"/>
                  <c:y val="-7.3482571184693715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2.0027473007662226E-2"/>
                  <c:y val="-5.6075026762753014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.24179215762237088"/>
                  <c:y val="-9.1634223385085825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0.30289984611380494"/>
                  <c:y val="-1.6896048068715655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100"/>
                </a:pPr>
                <a:endParaRPr lang="ko-KR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'설문 분석'!$C$150:$C$154</c:f>
              <c:strCache>
                <c:ptCount val="5"/>
                <c:pt idx="0">
                  <c:v>기술점수를 높여야 한다</c:v>
                </c:pt>
                <c:pt idx="1">
                  <c:v>적정하다</c:v>
                </c:pt>
                <c:pt idx="2">
                  <c:v>기술점수를 줄여야 한다</c:v>
                </c:pt>
                <c:pt idx="3">
                  <c:v>잘 모르겠다</c:v>
                </c:pt>
                <c:pt idx="4">
                  <c:v>무응답</c:v>
                </c:pt>
              </c:strCache>
            </c:strRef>
          </c:cat>
          <c:val>
            <c:numRef>
              <c:f>'설문 분석'!$D$150:$D$154</c:f>
              <c:numCache>
                <c:formatCode>General</c:formatCode>
                <c:ptCount val="5"/>
                <c:pt idx="0">
                  <c:v>24</c:v>
                </c:pt>
                <c:pt idx="1">
                  <c:v>4</c:v>
                </c:pt>
                <c:pt idx="2">
                  <c:v>2</c:v>
                </c:pt>
                <c:pt idx="3">
                  <c:v>0</c:v>
                </c:pt>
                <c:pt idx="4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spPr>
    <a:solidFill>
      <a:schemeClr val="accent5">
        <a:lumMod val="20000"/>
        <a:lumOff val="80000"/>
      </a:schemeClr>
    </a:solidFill>
  </c:sp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3889014150560521E-3"/>
          <c:y val="0.33789682949383504"/>
          <c:w val="0.99722222222222223"/>
          <c:h val="0.54311315252260139"/>
        </c:manualLayout>
      </c:layout>
      <c:pie3DChart>
        <c:varyColors val="1"/>
        <c:ser>
          <c:idx val="0"/>
          <c:order val="0"/>
          <c:dPt>
            <c:idx val="0"/>
            <c:bubble3D val="0"/>
            <c:explosion val="11"/>
          </c:dPt>
          <c:dPt>
            <c:idx val="2"/>
            <c:bubble3D val="0"/>
            <c:explosion val="11"/>
          </c:dPt>
          <c:dLbls>
            <c:dLbl>
              <c:idx val="0"/>
              <c:layout>
                <c:manualLayout>
                  <c:x val="-0.19179513371854856"/>
                  <c:y val="5.6641503998304303E-2"/>
                </c:manualLayout>
              </c:layout>
              <c:spPr/>
              <c:txPr>
                <a:bodyPr/>
                <a:lstStyle/>
                <a:p>
                  <a:pPr>
                    <a:defRPr sz="1100" b="1"/>
                  </a:pPr>
                  <a:endParaRPr lang="ko-KR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0.17898410832861428"/>
                  <c:y val="-0.25858454330664976"/>
                </c:manualLayout>
              </c:layout>
              <c:spPr/>
              <c:txPr>
                <a:bodyPr/>
                <a:lstStyle/>
                <a:p>
                  <a:pPr>
                    <a:defRPr sz="1100" b="1"/>
                  </a:pPr>
                  <a:endParaRPr lang="ko-KR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.135746719160105"/>
                  <c:y val="-0.10664297171186934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.11865020237803087"/>
                  <c:y val="8.6504830481003103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100"/>
                </a:pPr>
                <a:endParaRPr lang="ko-KR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'설문 분석'!$C$210:$C$213</c:f>
              <c:strCache>
                <c:ptCount val="4"/>
                <c:pt idx="0">
                  <c:v>과거 보다 로비가 대폭 감소</c:v>
                </c:pt>
                <c:pt idx="1">
                  <c:v>과거 보다 로비가 다소 감소</c:v>
                </c:pt>
                <c:pt idx="2">
                  <c:v>과거와 별반 차이 없음</c:v>
                </c:pt>
                <c:pt idx="3">
                  <c:v>잘 모르겠음</c:v>
                </c:pt>
              </c:strCache>
            </c:strRef>
          </c:cat>
          <c:val>
            <c:numRef>
              <c:f>'설문 분석'!$D$210:$D$213</c:f>
              <c:numCache>
                <c:formatCode>General</c:formatCode>
                <c:ptCount val="4"/>
                <c:pt idx="0">
                  <c:v>11</c:v>
                </c:pt>
                <c:pt idx="1">
                  <c:v>6</c:v>
                </c:pt>
                <c:pt idx="2">
                  <c:v>10</c:v>
                </c:pt>
                <c:pt idx="3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spPr>
    <a:solidFill>
      <a:schemeClr val="accent5">
        <a:lumMod val="20000"/>
        <a:lumOff val="80000"/>
      </a:schemeClr>
    </a:solidFill>
  </c:sp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9750" cy="512763"/>
          </a:xfrm>
          <a:prstGeom prst="rect">
            <a:avLst/>
          </a:prstGeom>
        </p:spPr>
        <p:txBody>
          <a:bodyPr vert="horz" lIns="94787" tIns="47393" rIns="94787" bIns="47393" rtlCol="0"/>
          <a:lstStyle>
            <a:lvl1pPr algn="l" eaLnBrk="1" fontAlgn="auto" latinLnBrk="1" hangingPunct="1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4022725" y="0"/>
            <a:ext cx="3079750" cy="512763"/>
          </a:xfrm>
          <a:prstGeom prst="rect">
            <a:avLst/>
          </a:prstGeom>
        </p:spPr>
        <p:txBody>
          <a:bodyPr vert="horz" lIns="94787" tIns="47393" rIns="94787" bIns="47393" rtlCol="0"/>
          <a:lstStyle>
            <a:lvl1pPr algn="r" eaLnBrk="1" fontAlgn="auto" latinLnBrk="1" hangingPunct="1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C3C82452-74AF-49CB-A2C6-80335EE9F65E}" type="datetimeFigureOut">
              <a:rPr lang="ko-KR" altLang="en-US"/>
              <a:pPr>
                <a:defRPr/>
              </a:pPr>
              <a:t>2016-02-16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720263"/>
            <a:ext cx="3079750" cy="512762"/>
          </a:xfrm>
          <a:prstGeom prst="rect">
            <a:avLst/>
          </a:prstGeom>
        </p:spPr>
        <p:txBody>
          <a:bodyPr vert="horz" lIns="94787" tIns="47393" rIns="94787" bIns="47393" rtlCol="0" anchor="b"/>
          <a:lstStyle>
            <a:lvl1pPr algn="l" eaLnBrk="1" fontAlgn="auto" latinLnBrk="1" hangingPunct="1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4022725" y="9720263"/>
            <a:ext cx="3079750" cy="512762"/>
          </a:xfrm>
          <a:prstGeom prst="rect">
            <a:avLst/>
          </a:prstGeom>
        </p:spPr>
        <p:txBody>
          <a:bodyPr vert="horz" wrap="square" lIns="94787" tIns="47393" rIns="94787" bIns="47393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defRPr kumimoji="0" sz="1200" smtClean="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>
              <a:defRPr/>
            </a:pPr>
            <a:fld id="{D390D687-BC22-4D06-BA9C-A52A1BEFCD4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009327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9750" cy="512763"/>
          </a:xfrm>
          <a:prstGeom prst="rect">
            <a:avLst/>
          </a:prstGeom>
        </p:spPr>
        <p:txBody>
          <a:bodyPr vert="horz" lIns="94787" tIns="47393" rIns="94787" bIns="47393" rtlCol="0"/>
          <a:lstStyle>
            <a:lvl1pPr algn="l" eaLnBrk="1" fontAlgn="auto" latinLnBrk="1" hangingPunct="1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4022725" y="0"/>
            <a:ext cx="3079750" cy="512763"/>
          </a:xfrm>
          <a:prstGeom prst="rect">
            <a:avLst/>
          </a:prstGeom>
        </p:spPr>
        <p:txBody>
          <a:bodyPr vert="horz" lIns="94787" tIns="47393" rIns="94787" bIns="47393" rtlCol="0"/>
          <a:lstStyle>
            <a:lvl1pPr algn="r" eaLnBrk="1" fontAlgn="auto" latinLnBrk="1" hangingPunct="1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7F1CF5B0-AA7D-4B3C-94C4-3F507F6DED58}" type="datetimeFigureOut">
              <a:rPr lang="ko-KR" altLang="en-US"/>
              <a:pPr>
                <a:defRPr/>
              </a:pPr>
              <a:t>2016-02-16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6763"/>
            <a:ext cx="5119687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87" tIns="47393" rIns="94787" bIns="47393" rtlCol="0" anchor="ctr"/>
          <a:lstStyle/>
          <a:p>
            <a:pPr lvl="0"/>
            <a:endParaRPr lang="ko-KR" altLang="en-US" noProof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709613" y="4862513"/>
            <a:ext cx="5684837" cy="4605337"/>
          </a:xfrm>
          <a:prstGeom prst="rect">
            <a:avLst/>
          </a:prstGeom>
        </p:spPr>
        <p:txBody>
          <a:bodyPr vert="horz" lIns="94787" tIns="47393" rIns="94787" bIns="47393" rtlCol="0">
            <a:normAutofit/>
          </a:bodyPr>
          <a:lstStyle/>
          <a:p>
            <a:pPr lvl="0"/>
            <a:r>
              <a:rPr lang="ko-KR" altLang="en-US" noProof="0"/>
              <a:t>마스터 텍스트 스타일을 편집합니다</a:t>
            </a:r>
          </a:p>
          <a:p>
            <a:pPr lvl="1"/>
            <a:r>
              <a:rPr lang="ko-KR" altLang="en-US" noProof="0"/>
              <a:t>둘째 수준</a:t>
            </a:r>
          </a:p>
          <a:p>
            <a:pPr lvl="2"/>
            <a:r>
              <a:rPr lang="ko-KR" altLang="en-US" noProof="0"/>
              <a:t>셋째 수준</a:t>
            </a:r>
          </a:p>
          <a:p>
            <a:pPr lvl="3"/>
            <a:r>
              <a:rPr lang="ko-KR" altLang="en-US" noProof="0"/>
              <a:t>넷째 수준</a:t>
            </a:r>
          </a:p>
          <a:p>
            <a:pPr lvl="4"/>
            <a:r>
              <a:rPr lang="ko-KR" altLang="en-US" noProof="0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720263"/>
            <a:ext cx="3079750" cy="512762"/>
          </a:xfrm>
          <a:prstGeom prst="rect">
            <a:avLst/>
          </a:prstGeom>
        </p:spPr>
        <p:txBody>
          <a:bodyPr vert="horz" lIns="94787" tIns="47393" rIns="94787" bIns="47393" rtlCol="0" anchor="b"/>
          <a:lstStyle>
            <a:lvl1pPr algn="l" eaLnBrk="1" fontAlgn="auto" latinLnBrk="1" hangingPunct="1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4022725" y="9720263"/>
            <a:ext cx="3079750" cy="512762"/>
          </a:xfrm>
          <a:prstGeom prst="rect">
            <a:avLst/>
          </a:prstGeom>
        </p:spPr>
        <p:txBody>
          <a:bodyPr vert="horz" wrap="square" lIns="94787" tIns="47393" rIns="94787" bIns="47393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defRPr kumimoji="0" sz="1200" smtClean="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>
              <a:defRPr/>
            </a:pPr>
            <a:fld id="{A33A778C-D2A6-491A-B56B-E80F34CF4586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002407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1pPr>
            <a:lvl2pPr marL="742950" indent="-28575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2pPr>
            <a:lvl3pPr marL="11430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3pPr>
            <a:lvl4pPr marL="16002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4pPr>
            <a:lvl5pPr marL="20574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5pPr>
            <a:lvl6pPr marL="25146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6pPr>
            <a:lvl7pPr marL="29718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7pPr>
            <a:lvl8pPr marL="34290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8pPr>
            <a:lvl9pPr marL="38862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9pPr>
          </a:lstStyle>
          <a:p>
            <a:pPr>
              <a:spcBef>
                <a:spcPct val="0"/>
              </a:spcBef>
            </a:pPr>
            <a:fld id="{74C71D3B-DCAD-426E-846F-0945E7333C88}" type="slidenum">
              <a:rPr lang="en-US" altLang="ko-KR"/>
              <a:pPr>
                <a:spcBef>
                  <a:spcPct val="0"/>
                </a:spcBef>
              </a:pPr>
              <a:t>1</a:t>
            </a:fld>
            <a:endParaRPr lang="en-US" altLang="ko-KR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ko-KR"/>
          </a:p>
        </p:txBody>
      </p:sp>
    </p:spTree>
    <p:extLst>
      <p:ext uri="{BB962C8B-B14F-4D97-AF65-F5344CB8AC3E}">
        <p14:creationId xmlns:p14="http://schemas.microsoft.com/office/powerpoint/2010/main" val="21999794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820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9pPr>
          </a:lstStyle>
          <a:p>
            <a:fld id="{376C6B27-9560-4CF1-A489-AC445BFDCE8C}" type="slidenum">
              <a:rPr kumimoji="0" lang="ko-KR" altLang="en-US">
                <a:latin typeface="맑은 고딕" panose="020B0503020000020004" pitchFamily="34" charset="-127"/>
                <a:ea typeface="맑은 고딕" panose="020B0503020000020004" pitchFamily="34" charset="-127"/>
              </a:rPr>
              <a:pPr/>
              <a:t>11</a:t>
            </a:fld>
            <a:endParaRPr kumimoji="0" lang="ko-KR" altLang="en-US">
              <a:latin typeface="맑은 고딕" panose="020B0503020000020004" pitchFamily="34" charset="-127"/>
              <a:ea typeface="맑은 고딕" panose="020B0503020000020004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669950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820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9pPr>
          </a:lstStyle>
          <a:p>
            <a:fld id="{376C6B27-9560-4CF1-A489-AC445BFDCE8C}" type="slidenum">
              <a:rPr kumimoji="0" lang="ko-KR" altLang="en-US">
                <a:latin typeface="맑은 고딕" panose="020B0503020000020004" pitchFamily="34" charset="-127"/>
                <a:ea typeface="맑은 고딕" panose="020B0503020000020004" pitchFamily="34" charset="-127"/>
              </a:rPr>
              <a:pPr/>
              <a:t>12</a:t>
            </a:fld>
            <a:endParaRPr kumimoji="0" lang="ko-KR" altLang="en-US">
              <a:latin typeface="맑은 고딕" panose="020B0503020000020004" pitchFamily="34" charset="-127"/>
              <a:ea typeface="맑은 고딕" panose="020B0503020000020004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0883907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1pPr>
            <a:lvl2pPr marL="742950" indent="-28575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2pPr>
            <a:lvl3pPr marL="11430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3pPr>
            <a:lvl4pPr marL="16002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4pPr>
            <a:lvl5pPr marL="20574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5pPr>
            <a:lvl6pPr marL="25146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6pPr>
            <a:lvl7pPr marL="29718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7pPr>
            <a:lvl8pPr marL="34290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8pPr>
            <a:lvl9pPr marL="38862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9pPr>
          </a:lstStyle>
          <a:p>
            <a:pPr>
              <a:spcBef>
                <a:spcPct val="0"/>
              </a:spcBef>
            </a:pPr>
            <a:fld id="{D3FAEF5C-5DD8-4C95-962D-790704526D9E}" type="slidenum">
              <a:rPr lang="en-US" altLang="ko-KR"/>
              <a:pPr>
                <a:spcBef>
                  <a:spcPct val="0"/>
                </a:spcBef>
              </a:pPr>
              <a:t>13</a:t>
            </a:fld>
            <a:endParaRPr lang="en-US" altLang="ko-KR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ko-KR" altLang="ko-KR"/>
          </a:p>
        </p:txBody>
      </p:sp>
    </p:spTree>
    <p:extLst>
      <p:ext uri="{BB962C8B-B14F-4D97-AF65-F5344CB8AC3E}">
        <p14:creationId xmlns:p14="http://schemas.microsoft.com/office/powerpoint/2010/main" val="27220163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8916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1pPr>
            <a:lvl2pPr marL="742950" indent="-28575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2pPr>
            <a:lvl3pPr marL="11430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3pPr>
            <a:lvl4pPr marL="16002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4pPr>
            <a:lvl5pPr marL="20574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5pPr>
            <a:lvl6pPr marL="25146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6pPr>
            <a:lvl7pPr marL="29718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7pPr>
            <a:lvl8pPr marL="34290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8pPr>
            <a:lvl9pPr marL="38862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9pPr>
          </a:lstStyle>
          <a:p>
            <a:pPr>
              <a:spcBef>
                <a:spcPct val="0"/>
              </a:spcBef>
            </a:pPr>
            <a:fld id="{FA50E090-70F3-4000-9B1F-979724AADD47}" type="slidenum">
              <a:rPr lang="ko-KR" altLang="en-US"/>
              <a:pPr>
                <a:spcBef>
                  <a:spcPct val="0"/>
                </a:spcBef>
              </a:pPr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142800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8916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1pPr>
            <a:lvl2pPr marL="742950" indent="-28575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2pPr>
            <a:lvl3pPr marL="11430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3pPr>
            <a:lvl4pPr marL="16002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4pPr>
            <a:lvl5pPr marL="20574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5pPr>
            <a:lvl6pPr marL="25146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6pPr>
            <a:lvl7pPr marL="29718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7pPr>
            <a:lvl8pPr marL="34290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8pPr>
            <a:lvl9pPr marL="38862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9pPr>
          </a:lstStyle>
          <a:p>
            <a:pPr>
              <a:spcBef>
                <a:spcPct val="0"/>
              </a:spcBef>
            </a:pPr>
            <a:fld id="{FA50E090-70F3-4000-9B1F-979724AADD47}" type="slidenum">
              <a:rPr lang="ko-KR" altLang="en-US"/>
              <a:pPr>
                <a:spcBef>
                  <a:spcPct val="0"/>
                </a:spcBef>
              </a:pPr>
              <a:t>15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3414764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8916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1pPr>
            <a:lvl2pPr marL="742950" indent="-28575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2pPr>
            <a:lvl3pPr marL="11430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3pPr>
            <a:lvl4pPr marL="16002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4pPr>
            <a:lvl5pPr marL="20574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5pPr>
            <a:lvl6pPr marL="25146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6pPr>
            <a:lvl7pPr marL="29718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7pPr>
            <a:lvl8pPr marL="34290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8pPr>
            <a:lvl9pPr marL="38862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9pPr>
          </a:lstStyle>
          <a:p>
            <a:pPr>
              <a:spcBef>
                <a:spcPct val="0"/>
              </a:spcBef>
            </a:pPr>
            <a:fld id="{FA50E090-70F3-4000-9B1F-979724AADD47}" type="slidenum">
              <a:rPr lang="ko-KR" altLang="en-US"/>
              <a:pPr>
                <a:spcBef>
                  <a:spcPct val="0"/>
                </a:spcBef>
              </a:pPr>
              <a:t>16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370889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8916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1pPr>
            <a:lvl2pPr marL="742950" indent="-28575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2pPr>
            <a:lvl3pPr marL="11430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3pPr>
            <a:lvl4pPr marL="16002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4pPr>
            <a:lvl5pPr marL="20574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5pPr>
            <a:lvl6pPr marL="25146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6pPr>
            <a:lvl7pPr marL="29718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7pPr>
            <a:lvl8pPr marL="34290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8pPr>
            <a:lvl9pPr marL="38862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9pPr>
          </a:lstStyle>
          <a:p>
            <a:pPr>
              <a:spcBef>
                <a:spcPct val="0"/>
              </a:spcBef>
            </a:pPr>
            <a:fld id="{FA50E090-70F3-4000-9B1F-979724AADD47}" type="slidenum">
              <a:rPr lang="ko-KR" altLang="en-US"/>
              <a:pPr>
                <a:spcBef>
                  <a:spcPct val="0"/>
                </a:spcBef>
              </a:pPr>
              <a:t>17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8157852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8916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1pPr>
            <a:lvl2pPr marL="742950" indent="-28575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2pPr>
            <a:lvl3pPr marL="11430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3pPr>
            <a:lvl4pPr marL="16002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4pPr>
            <a:lvl5pPr marL="20574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5pPr>
            <a:lvl6pPr marL="25146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6pPr>
            <a:lvl7pPr marL="29718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7pPr>
            <a:lvl8pPr marL="34290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8pPr>
            <a:lvl9pPr marL="38862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9pPr>
          </a:lstStyle>
          <a:p>
            <a:pPr>
              <a:spcBef>
                <a:spcPct val="0"/>
              </a:spcBef>
            </a:pPr>
            <a:fld id="{FA50E090-70F3-4000-9B1F-979724AADD47}" type="slidenum">
              <a:rPr lang="ko-KR" altLang="en-US"/>
              <a:pPr>
                <a:spcBef>
                  <a:spcPct val="0"/>
                </a:spcBef>
              </a:pPr>
              <a:t>18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4522616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8916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1pPr>
            <a:lvl2pPr marL="742950" indent="-28575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2pPr>
            <a:lvl3pPr marL="11430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3pPr>
            <a:lvl4pPr marL="16002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4pPr>
            <a:lvl5pPr marL="20574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5pPr>
            <a:lvl6pPr marL="25146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6pPr>
            <a:lvl7pPr marL="29718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7pPr>
            <a:lvl8pPr marL="34290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8pPr>
            <a:lvl9pPr marL="38862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9pPr>
          </a:lstStyle>
          <a:p>
            <a:pPr>
              <a:spcBef>
                <a:spcPct val="0"/>
              </a:spcBef>
            </a:pPr>
            <a:fld id="{FA50E090-70F3-4000-9B1F-979724AADD47}" type="slidenum">
              <a:rPr lang="ko-KR" altLang="en-US"/>
              <a:pPr>
                <a:spcBef>
                  <a:spcPct val="0"/>
                </a:spcBef>
              </a:pPr>
              <a:t>19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3831707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1pPr>
            <a:lvl2pPr marL="742950" indent="-28575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2pPr>
            <a:lvl3pPr marL="11430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3pPr>
            <a:lvl4pPr marL="16002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4pPr>
            <a:lvl5pPr marL="20574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5pPr>
            <a:lvl6pPr marL="25146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6pPr>
            <a:lvl7pPr marL="29718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7pPr>
            <a:lvl8pPr marL="34290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8pPr>
            <a:lvl9pPr marL="38862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9pPr>
          </a:lstStyle>
          <a:p>
            <a:pPr>
              <a:spcBef>
                <a:spcPct val="0"/>
              </a:spcBef>
            </a:pPr>
            <a:fld id="{D3FAEF5C-5DD8-4C95-962D-790704526D9E}" type="slidenum">
              <a:rPr lang="en-US" altLang="ko-KR"/>
              <a:pPr>
                <a:spcBef>
                  <a:spcPct val="0"/>
                </a:spcBef>
              </a:pPr>
              <a:t>20</a:t>
            </a:fld>
            <a:endParaRPr lang="en-US" altLang="ko-KR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ko-KR" altLang="ko-KR"/>
          </a:p>
        </p:txBody>
      </p:sp>
    </p:spTree>
    <p:extLst>
      <p:ext uri="{BB962C8B-B14F-4D97-AF65-F5344CB8AC3E}">
        <p14:creationId xmlns:p14="http://schemas.microsoft.com/office/powerpoint/2010/main" val="35762158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1pPr>
            <a:lvl2pPr marL="742950" indent="-28575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2pPr>
            <a:lvl3pPr marL="11430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3pPr>
            <a:lvl4pPr marL="16002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4pPr>
            <a:lvl5pPr marL="20574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5pPr>
            <a:lvl6pPr marL="25146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6pPr>
            <a:lvl7pPr marL="29718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7pPr>
            <a:lvl8pPr marL="34290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8pPr>
            <a:lvl9pPr marL="38862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9pPr>
          </a:lstStyle>
          <a:p>
            <a:pPr>
              <a:spcBef>
                <a:spcPct val="0"/>
              </a:spcBef>
            </a:pPr>
            <a:fld id="{D3FAEF5C-5DD8-4C95-962D-790704526D9E}" type="slidenum">
              <a:rPr lang="en-US" altLang="ko-KR"/>
              <a:pPr>
                <a:spcBef>
                  <a:spcPct val="0"/>
                </a:spcBef>
              </a:pPr>
              <a:t>2</a:t>
            </a:fld>
            <a:endParaRPr lang="en-US" altLang="ko-KR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ko-KR" altLang="ko-KR"/>
          </a:p>
        </p:txBody>
      </p:sp>
    </p:spTree>
    <p:extLst>
      <p:ext uri="{BB962C8B-B14F-4D97-AF65-F5344CB8AC3E}">
        <p14:creationId xmlns:p14="http://schemas.microsoft.com/office/powerpoint/2010/main" val="366408147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8916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1pPr>
            <a:lvl2pPr marL="742950" indent="-28575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2pPr>
            <a:lvl3pPr marL="11430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3pPr>
            <a:lvl4pPr marL="16002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4pPr>
            <a:lvl5pPr marL="20574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5pPr>
            <a:lvl6pPr marL="25146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6pPr>
            <a:lvl7pPr marL="29718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7pPr>
            <a:lvl8pPr marL="34290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8pPr>
            <a:lvl9pPr marL="38862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9pPr>
          </a:lstStyle>
          <a:p>
            <a:pPr>
              <a:spcBef>
                <a:spcPct val="0"/>
              </a:spcBef>
            </a:pPr>
            <a:fld id="{FA50E090-70F3-4000-9B1F-979724AADD47}" type="slidenum">
              <a:rPr lang="ko-KR" altLang="en-US"/>
              <a:pPr>
                <a:spcBef>
                  <a:spcPct val="0"/>
                </a:spcBef>
              </a:pPr>
              <a:t>21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8156531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8916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1pPr>
            <a:lvl2pPr marL="742950" indent="-28575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2pPr>
            <a:lvl3pPr marL="11430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3pPr>
            <a:lvl4pPr marL="16002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4pPr>
            <a:lvl5pPr marL="20574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5pPr>
            <a:lvl6pPr marL="25146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6pPr>
            <a:lvl7pPr marL="29718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7pPr>
            <a:lvl8pPr marL="34290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8pPr>
            <a:lvl9pPr marL="38862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9pPr>
          </a:lstStyle>
          <a:p>
            <a:pPr>
              <a:spcBef>
                <a:spcPct val="0"/>
              </a:spcBef>
            </a:pPr>
            <a:fld id="{FA50E090-70F3-4000-9B1F-979724AADD47}" type="slidenum">
              <a:rPr lang="ko-KR" altLang="en-US"/>
              <a:pPr>
                <a:spcBef>
                  <a:spcPct val="0"/>
                </a:spcBef>
              </a:pPr>
              <a:t>22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4887620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8916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1pPr>
            <a:lvl2pPr marL="742950" indent="-28575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2pPr>
            <a:lvl3pPr marL="11430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3pPr>
            <a:lvl4pPr marL="16002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4pPr>
            <a:lvl5pPr marL="20574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5pPr>
            <a:lvl6pPr marL="25146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6pPr>
            <a:lvl7pPr marL="29718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7pPr>
            <a:lvl8pPr marL="34290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8pPr>
            <a:lvl9pPr marL="38862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9pPr>
          </a:lstStyle>
          <a:p>
            <a:pPr>
              <a:spcBef>
                <a:spcPct val="0"/>
              </a:spcBef>
            </a:pPr>
            <a:fld id="{FA50E090-70F3-4000-9B1F-979724AADD47}" type="slidenum">
              <a:rPr lang="ko-KR" altLang="en-US"/>
              <a:pPr>
                <a:spcBef>
                  <a:spcPct val="0"/>
                </a:spcBef>
              </a:pPr>
              <a:t>23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3428734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8916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1pPr>
            <a:lvl2pPr marL="742950" indent="-28575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2pPr>
            <a:lvl3pPr marL="11430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3pPr>
            <a:lvl4pPr marL="16002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4pPr>
            <a:lvl5pPr marL="20574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5pPr>
            <a:lvl6pPr marL="25146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6pPr>
            <a:lvl7pPr marL="29718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7pPr>
            <a:lvl8pPr marL="34290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8pPr>
            <a:lvl9pPr marL="38862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9pPr>
          </a:lstStyle>
          <a:p>
            <a:pPr>
              <a:spcBef>
                <a:spcPct val="0"/>
              </a:spcBef>
            </a:pPr>
            <a:fld id="{FA50E090-70F3-4000-9B1F-979724AADD47}" type="slidenum">
              <a:rPr lang="ko-KR" altLang="en-US"/>
              <a:pPr>
                <a:spcBef>
                  <a:spcPct val="0"/>
                </a:spcBef>
              </a:pPr>
              <a:t>24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111748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8916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1pPr>
            <a:lvl2pPr marL="742950" indent="-28575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2pPr>
            <a:lvl3pPr marL="11430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3pPr>
            <a:lvl4pPr marL="16002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4pPr>
            <a:lvl5pPr marL="20574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5pPr>
            <a:lvl6pPr marL="25146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6pPr>
            <a:lvl7pPr marL="29718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7pPr>
            <a:lvl8pPr marL="34290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8pPr>
            <a:lvl9pPr marL="38862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9pPr>
          </a:lstStyle>
          <a:p>
            <a:pPr>
              <a:spcBef>
                <a:spcPct val="0"/>
              </a:spcBef>
            </a:pPr>
            <a:fld id="{FA50E090-70F3-4000-9B1F-979724AADD47}" type="slidenum">
              <a:rPr lang="ko-KR" altLang="en-US"/>
              <a:pPr>
                <a:spcBef>
                  <a:spcPct val="0"/>
                </a:spcBef>
              </a:pPr>
              <a:t>25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4011144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1pPr>
            <a:lvl2pPr marL="742950" indent="-28575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2pPr>
            <a:lvl3pPr marL="11430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3pPr>
            <a:lvl4pPr marL="16002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4pPr>
            <a:lvl5pPr marL="20574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5pPr>
            <a:lvl6pPr marL="25146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6pPr>
            <a:lvl7pPr marL="29718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7pPr>
            <a:lvl8pPr marL="34290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8pPr>
            <a:lvl9pPr marL="38862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9pPr>
          </a:lstStyle>
          <a:p>
            <a:pPr>
              <a:spcBef>
                <a:spcPct val="0"/>
              </a:spcBef>
            </a:pPr>
            <a:fld id="{D3FAEF5C-5DD8-4C95-962D-790704526D9E}" type="slidenum">
              <a:rPr lang="en-US" altLang="ko-KR"/>
              <a:pPr>
                <a:spcBef>
                  <a:spcPct val="0"/>
                </a:spcBef>
              </a:pPr>
              <a:t>26</a:t>
            </a:fld>
            <a:endParaRPr lang="en-US" altLang="ko-KR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ko-KR" altLang="ko-KR"/>
          </a:p>
        </p:txBody>
      </p:sp>
    </p:spTree>
    <p:extLst>
      <p:ext uri="{BB962C8B-B14F-4D97-AF65-F5344CB8AC3E}">
        <p14:creationId xmlns:p14="http://schemas.microsoft.com/office/powerpoint/2010/main" val="356283900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8916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1pPr>
            <a:lvl2pPr marL="742950" indent="-28575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2pPr>
            <a:lvl3pPr marL="11430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3pPr>
            <a:lvl4pPr marL="16002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4pPr>
            <a:lvl5pPr marL="20574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5pPr>
            <a:lvl6pPr marL="25146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6pPr>
            <a:lvl7pPr marL="29718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7pPr>
            <a:lvl8pPr marL="34290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8pPr>
            <a:lvl9pPr marL="38862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9pPr>
          </a:lstStyle>
          <a:p>
            <a:pPr>
              <a:spcBef>
                <a:spcPct val="0"/>
              </a:spcBef>
            </a:pPr>
            <a:fld id="{FA50E090-70F3-4000-9B1F-979724AADD47}" type="slidenum">
              <a:rPr lang="ko-KR" altLang="en-US"/>
              <a:pPr>
                <a:spcBef>
                  <a:spcPct val="0"/>
                </a:spcBef>
              </a:pPr>
              <a:t>27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506336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8916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1pPr>
            <a:lvl2pPr marL="742950" indent="-28575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2pPr>
            <a:lvl3pPr marL="11430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3pPr>
            <a:lvl4pPr marL="16002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4pPr>
            <a:lvl5pPr marL="20574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5pPr>
            <a:lvl6pPr marL="25146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6pPr>
            <a:lvl7pPr marL="29718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7pPr>
            <a:lvl8pPr marL="34290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8pPr>
            <a:lvl9pPr marL="38862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9pPr>
          </a:lstStyle>
          <a:p>
            <a:pPr>
              <a:spcBef>
                <a:spcPct val="0"/>
              </a:spcBef>
            </a:pPr>
            <a:fld id="{FA50E090-70F3-4000-9B1F-979724AADD47}" type="slidenum">
              <a:rPr lang="ko-KR" altLang="en-US"/>
              <a:pPr>
                <a:spcBef>
                  <a:spcPct val="0"/>
                </a:spcBef>
              </a:pPr>
              <a:t>28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125862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8916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1pPr>
            <a:lvl2pPr marL="742950" indent="-28575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2pPr>
            <a:lvl3pPr marL="11430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3pPr>
            <a:lvl4pPr marL="16002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4pPr>
            <a:lvl5pPr marL="20574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5pPr>
            <a:lvl6pPr marL="25146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6pPr>
            <a:lvl7pPr marL="29718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7pPr>
            <a:lvl8pPr marL="34290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8pPr>
            <a:lvl9pPr marL="38862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9pPr>
          </a:lstStyle>
          <a:p>
            <a:pPr>
              <a:spcBef>
                <a:spcPct val="0"/>
              </a:spcBef>
            </a:pPr>
            <a:fld id="{FA50E090-70F3-4000-9B1F-979724AADD47}" type="slidenum">
              <a:rPr lang="ko-KR" altLang="en-US"/>
              <a:pPr>
                <a:spcBef>
                  <a:spcPct val="0"/>
                </a:spcBef>
              </a:pPr>
              <a:t>29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4589648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8916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1pPr>
            <a:lvl2pPr marL="742950" indent="-28575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2pPr>
            <a:lvl3pPr marL="11430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3pPr>
            <a:lvl4pPr marL="16002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4pPr>
            <a:lvl5pPr marL="20574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5pPr>
            <a:lvl6pPr marL="25146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6pPr>
            <a:lvl7pPr marL="29718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7pPr>
            <a:lvl8pPr marL="34290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8pPr>
            <a:lvl9pPr marL="38862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9pPr>
          </a:lstStyle>
          <a:p>
            <a:pPr>
              <a:spcBef>
                <a:spcPct val="0"/>
              </a:spcBef>
            </a:pPr>
            <a:fld id="{FA50E090-70F3-4000-9B1F-979724AADD47}" type="slidenum">
              <a:rPr lang="ko-KR" altLang="en-US"/>
              <a:pPr>
                <a:spcBef>
                  <a:spcPct val="0"/>
                </a:spcBef>
              </a:pPr>
              <a:t>30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530654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3556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1pPr>
            <a:lvl2pPr marL="742950" indent="-28575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2pPr>
            <a:lvl3pPr marL="11430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3pPr>
            <a:lvl4pPr marL="16002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4pPr>
            <a:lvl5pPr marL="20574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5pPr>
            <a:lvl6pPr marL="25146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6pPr>
            <a:lvl7pPr marL="29718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7pPr>
            <a:lvl8pPr marL="34290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8pPr>
            <a:lvl9pPr marL="38862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9pPr>
          </a:lstStyle>
          <a:p>
            <a:pPr>
              <a:spcBef>
                <a:spcPct val="0"/>
              </a:spcBef>
            </a:pPr>
            <a:fld id="{5AE0FF2A-43FA-4E98-AA67-3BF7A32192C3}" type="slidenum">
              <a:rPr lang="ko-KR" altLang="en-US"/>
              <a:pPr>
                <a:spcBef>
                  <a:spcPct val="0"/>
                </a:spcBef>
              </a:pPr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3337354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8916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1pPr>
            <a:lvl2pPr marL="742950" indent="-28575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2pPr>
            <a:lvl3pPr marL="11430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3pPr>
            <a:lvl4pPr marL="16002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4pPr>
            <a:lvl5pPr marL="20574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5pPr>
            <a:lvl6pPr marL="25146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6pPr>
            <a:lvl7pPr marL="29718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7pPr>
            <a:lvl8pPr marL="34290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8pPr>
            <a:lvl9pPr marL="38862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9pPr>
          </a:lstStyle>
          <a:p>
            <a:pPr>
              <a:spcBef>
                <a:spcPct val="0"/>
              </a:spcBef>
            </a:pPr>
            <a:fld id="{FA50E090-70F3-4000-9B1F-979724AADD47}" type="slidenum">
              <a:rPr lang="ko-KR" altLang="en-US"/>
              <a:pPr>
                <a:spcBef>
                  <a:spcPct val="0"/>
                </a:spcBef>
              </a:pPr>
              <a:t>31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8293761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8916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1pPr>
            <a:lvl2pPr marL="742950" indent="-28575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2pPr>
            <a:lvl3pPr marL="11430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3pPr>
            <a:lvl4pPr marL="16002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4pPr>
            <a:lvl5pPr marL="20574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5pPr>
            <a:lvl6pPr marL="25146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6pPr>
            <a:lvl7pPr marL="29718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7pPr>
            <a:lvl8pPr marL="34290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8pPr>
            <a:lvl9pPr marL="38862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9pPr>
          </a:lstStyle>
          <a:p>
            <a:pPr>
              <a:spcBef>
                <a:spcPct val="0"/>
              </a:spcBef>
            </a:pPr>
            <a:fld id="{FA50E090-70F3-4000-9B1F-979724AADD47}" type="slidenum">
              <a:rPr lang="ko-KR" altLang="en-US"/>
              <a:pPr>
                <a:spcBef>
                  <a:spcPct val="0"/>
                </a:spcBef>
              </a:pPr>
              <a:t>32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3567972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8916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1pPr>
            <a:lvl2pPr marL="742950" indent="-28575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2pPr>
            <a:lvl3pPr marL="11430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3pPr>
            <a:lvl4pPr marL="16002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4pPr>
            <a:lvl5pPr marL="20574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5pPr>
            <a:lvl6pPr marL="25146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6pPr>
            <a:lvl7pPr marL="29718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7pPr>
            <a:lvl8pPr marL="34290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8pPr>
            <a:lvl9pPr marL="38862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9pPr>
          </a:lstStyle>
          <a:p>
            <a:pPr>
              <a:spcBef>
                <a:spcPct val="0"/>
              </a:spcBef>
            </a:pPr>
            <a:fld id="{FA50E090-70F3-4000-9B1F-979724AADD47}" type="slidenum">
              <a:rPr lang="ko-KR" altLang="en-US"/>
              <a:pPr>
                <a:spcBef>
                  <a:spcPct val="0"/>
                </a:spcBef>
              </a:pPr>
              <a:t>35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9328354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8916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1pPr>
            <a:lvl2pPr marL="742950" indent="-28575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2pPr>
            <a:lvl3pPr marL="11430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3pPr>
            <a:lvl4pPr marL="16002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4pPr>
            <a:lvl5pPr marL="20574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5pPr>
            <a:lvl6pPr marL="25146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6pPr>
            <a:lvl7pPr marL="29718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7pPr>
            <a:lvl8pPr marL="34290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8pPr>
            <a:lvl9pPr marL="38862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9pPr>
          </a:lstStyle>
          <a:p>
            <a:pPr>
              <a:spcBef>
                <a:spcPct val="0"/>
              </a:spcBef>
            </a:pPr>
            <a:fld id="{FA50E090-70F3-4000-9B1F-979724AADD47}" type="slidenum">
              <a:rPr lang="ko-KR" altLang="en-US"/>
              <a:pPr>
                <a:spcBef>
                  <a:spcPct val="0"/>
                </a:spcBef>
              </a:pPr>
              <a:t>36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7559124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8916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1pPr>
            <a:lvl2pPr marL="742950" indent="-28575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2pPr>
            <a:lvl3pPr marL="11430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3pPr>
            <a:lvl4pPr marL="16002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4pPr>
            <a:lvl5pPr marL="20574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5pPr>
            <a:lvl6pPr marL="25146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6pPr>
            <a:lvl7pPr marL="29718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7pPr>
            <a:lvl8pPr marL="34290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8pPr>
            <a:lvl9pPr marL="38862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9pPr>
          </a:lstStyle>
          <a:p>
            <a:pPr>
              <a:spcBef>
                <a:spcPct val="0"/>
              </a:spcBef>
            </a:pPr>
            <a:fld id="{FA50E090-70F3-4000-9B1F-979724AADD47}" type="slidenum">
              <a:rPr lang="ko-KR" altLang="en-US"/>
              <a:pPr>
                <a:spcBef>
                  <a:spcPct val="0"/>
                </a:spcBef>
              </a:pPr>
              <a:t>37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025554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8916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1pPr>
            <a:lvl2pPr marL="742950" indent="-28575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2pPr>
            <a:lvl3pPr marL="11430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3pPr>
            <a:lvl4pPr marL="16002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4pPr>
            <a:lvl5pPr marL="20574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5pPr>
            <a:lvl6pPr marL="25146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6pPr>
            <a:lvl7pPr marL="29718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7pPr>
            <a:lvl8pPr marL="34290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8pPr>
            <a:lvl9pPr marL="38862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9pPr>
          </a:lstStyle>
          <a:p>
            <a:pPr>
              <a:spcBef>
                <a:spcPct val="0"/>
              </a:spcBef>
            </a:pPr>
            <a:fld id="{FA50E090-70F3-4000-9B1F-979724AADD47}" type="slidenum">
              <a:rPr lang="ko-KR" altLang="en-US"/>
              <a:pPr>
                <a:spcBef>
                  <a:spcPct val="0"/>
                </a:spcBef>
              </a:pPr>
              <a:t>38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48692203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8916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1pPr>
            <a:lvl2pPr marL="742950" indent="-28575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2pPr>
            <a:lvl3pPr marL="11430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3pPr>
            <a:lvl4pPr marL="16002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4pPr>
            <a:lvl5pPr marL="20574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5pPr>
            <a:lvl6pPr marL="25146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6pPr>
            <a:lvl7pPr marL="29718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7pPr>
            <a:lvl8pPr marL="34290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8pPr>
            <a:lvl9pPr marL="38862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9pPr>
          </a:lstStyle>
          <a:p>
            <a:pPr>
              <a:spcBef>
                <a:spcPct val="0"/>
              </a:spcBef>
            </a:pPr>
            <a:fld id="{FA50E090-70F3-4000-9B1F-979724AADD47}" type="slidenum">
              <a:rPr lang="ko-KR" altLang="en-US"/>
              <a:pPr>
                <a:spcBef>
                  <a:spcPct val="0"/>
                </a:spcBef>
              </a:pPr>
              <a:t>39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3247176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8916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1pPr>
            <a:lvl2pPr marL="742950" indent="-28575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2pPr>
            <a:lvl3pPr marL="11430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3pPr>
            <a:lvl4pPr marL="16002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4pPr>
            <a:lvl5pPr marL="20574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5pPr>
            <a:lvl6pPr marL="25146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6pPr>
            <a:lvl7pPr marL="29718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7pPr>
            <a:lvl8pPr marL="34290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8pPr>
            <a:lvl9pPr marL="38862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9pPr>
          </a:lstStyle>
          <a:p>
            <a:pPr>
              <a:spcBef>
                <a:spcPct val="0"/>
              </a:spcBef>
            </a:pPr>
            <a:fld id="{FA50E090-70F3-4000-9B1F-979724AADD47}" type="slidenum">
              <a:rPr lang="ko-KR" altLang="en-US"/>
              <a:pPr>
                <a:spcBef>
                  <a:spcPct val="0"/>
                </a:spcBef>
              </a:pPr>
              <a:t>40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5034452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8916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1pPr>
            <a:lvl2pPr marL="742950" indent="-28575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2pPr>
            <a:lvl3pPr marL="11430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3pPr>
            <a:lvl4pPr marL="16002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4pPr>
            <a:lvl5pPr marL="20574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5pPr>
            <a:lvl6pPr marL="25146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6pPr>
            <a:lvl7pPr marL="29718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7pPr>
            <a:lvl8pPr marL="34290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8pPr>
            <a:lvl9pPr marL="38862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9pPr>
          </a:lstStyle>
          <a:p>
            <a:pPr>
              <a:spcBef>
                <a:spcPct val="0"/>
              </a:spcBef>
            </a:pPr>
            <a:fld id="{FA50E090-70F3-4000-9B1F-979724AADD47}" type="slidenum">
              <a:rPr lang="ko-KR" altLang="en-US"/>
              <a:pPr>
                <a:spcBef>
                  <a:spcPct val="0"/>
                </a:spcBef>
              </a:pPr>
              <a:t>41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72735918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8916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1pPr>
            <a:lvl2pPr marL="742950" indent="-28575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2pPr>
            <a:lvl3pPr marL="11430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3pPr>
            <a:lvl4pPr marL="16002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4pPr>
            <a:lvl5pPr marL="20574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5pPr>
            <a:lvl6pPr marL="25146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6pPr>
            <a:lvl7pPr marL="29718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7pPr>
            <a:lvl8pPr marL="34290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8pPr>
            <a:lvl9pPr marL="38862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9pPr>
          </a:lstStyle>
          <a:p>
            <a:pPr>
              <a:spcBef>
                <a:spcPct val="0"/>
              </a:spcBef>
            </a:pPr>
            <a:fld id="{FA50E090-70F3-4000-9B1F-979724AADD47}" type="slidenum">
              <a:rPr lang="ko-KR" altLang="en-US"/>
              <a:pPr>
                <a:spcBef>
                  <a:spcPct val="0"/>
                </a:spcBef>
              </a:pPr>
              <a:t>42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606297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5604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1pPr>
            <a:lvl2pPr marL="742950" indent="-28575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2pPr>
            <a:lvl3pPr marL="11430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3pPr>
            <a:lvl4pPr marL="16002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4pPr>
            <a:lvl5pPr marL="20574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5pPr>
            <a:lvl6pPr marL="25146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6pPr>
            <a:lvl7pPr marL="29718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7pPr>
            <a:lvl8pPr marL="34290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8pPr>
            <a:lvl9pPr marL="38862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9pPr>
          </a:lstStyle>
          <a:p>
            <a:pPr>
              <a:spcBef>
                <a:spcPct val="0"/>
              </a:spcBef>
            </a:pPr>
            <a:fld id="{0142292C-A6AF-4393-9C19-B5842A2A497B}" type="slidenum">
              <a:rPr lang="ko-KR" altLang="en-US"/>
              <a:pPr>
                <a:spcBef>
                  <a:spcPct val="0"/>
                </a:spcBef>
              </a:pPr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844014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8916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1pPr>
            <a:lvl2pPr marL="742950" indent="-28575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2pPr>
            <a:lvl3pPr marL="11430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3pPr>
            <a:lvl4pPr marL="16002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4pPr>
            <a:lvl5pPr marL="20574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5pPr>
            <a:lvl6pPr marL="25146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6pPr>
            <a:lvl7pPr marL="29718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7pPr>
            <a:lvl8pPr marL="34290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8pPr>
            <a:lvl9pPr marL="38862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9pPr>
          </a:lstStyle>
          <a:p>
            <a:pPr>
              <a:spcBef>
                <a:spcPct val="0"/>
              </a:spcBef>
            </a:pPr>
            <a:fld id="{FA50E090-70F3-4000-9B1F-979724AADD47}" type="slidenum">
              <a:rPr lang="ko-KR" altLang="en-US"/>
              <a:pPr>
                <a:spcBef>
                  <a:spcPct val="0"/>
                </a:spcBef>
              </a:pPr>
              <a:t>43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47976635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8916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1pPr>
            <a:lvl2pPr marL="742950" indent="-28575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2pPr>
            <a:lvl3pPr marL="11430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3pPr>
            <a:lvl4pPr marL="16002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4pPr>
            <a:lvl5pPr marL="20574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5pPr>
            <a:lvl6pPr marL="25146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6pPr>
            <a:lvl7pPr marL="29718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7pPr>
            <a:lvl8pPr marL="34290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8pPr>
            <a:lvl9pPr marL="38862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9pPr>
          </a:lstStyle>
          <a:p>
            <a:pPr>
              <a:spcBef>
                <a:spcPct val="0"/>
              </a:spcBef>
            </a:pPr>
            <a:fld id="{FA50E090-70F3-4000-9B1F-979724AADD47}" type="slidenum">
              <a:rPr lang="ko-KR" altLang="en-US"/>
              <a:pPr>
                <a:spcBef>
                  <a:spcPct val="0"/>
                </a:spcBef>
              </a:pPr>
              <a:t>44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83740343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8916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1pPr>
            <a:lvl2pPr marL="742950" indent="-28575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2pPr>
            <a:lvl3pPr marL="11430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3pPr>
            <a:lvl4pPr marL="16002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4pPr>
            <a:lvl5pPr marL="20574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5pPr>
            <a:lvl6pPr marL="25146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6pPr>
            <a:lvl7pPr marL="29718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7pPr>
            <a:lvl8pPr marL="34290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8pPr>
            <a:lvl9pPr marL="38862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9pPr>
          </a:lstStyle>
          <a:p>
            <a:pPr>
              <a:spcBef>
                <a:spcPct val="0"/>
              </a:spcBef>
            </a:pPr>
            <a:fld id="{FA50E090-70F3-4000-9B1F-979724AADD47}" type="slidenum">
              <a:rPr lang="ko-KR" altLang="en-US"/>
              <a:pPr>
                <a:spcBef>
                  <a:spcPct val="0"/>
                </a:spcBef>
              </a:pPr>
              <a:t>45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28864797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820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9pPr>
          </a:lstStyle>
          <a:p>
            <a:fld id="{376C6B27-9560-4CF1-A489-AC445BFDCE8C}" type="slidenum">
              <a:rPr kumimoji="0" lang="ko-KR" altLang="en-US">
                <a:latin typeface="맑은 고딕" panose="020B0503020000020004" pitchFamily="34" charset="-127"/>
                <a:ea typeface="맑은 고딕" panose="020B0503020000020004" pitchFamily="34" charset="-127"/>
              </a:rPr>
              <a:pPr/>
              <a:t>46</a:t>
            </a:fld>
            <a:endParaRPr kumimoji="0" lang="ko-KR" altLang="en-US">
              <a:latin typeface="맑은 고딕" panose="020B0503020000020004" pitchFamily="34" charset="-127"/>
              <a:ea typeface="맑은 고딕" panose="020B0503020000020004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36478778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820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9pPr>
          </a:lstStyle>
          <a:p>
            <a:fld id="{376C6B27-9560-4CF1-A489-AC445BFDCE8C}" type="slidenum">
              <a:rPr kumimoji="0" lang="ko-KR" altLang="en-US">
                <a:latin typeface="맑은 고딕" panose="020B0503020000020004" pitchFamily="34" charset="-127"/>
                <a:ea typeface="맑은 고딕" panose="020B0503020000020004" pitchFamily="34" charset="-127"/>
              </a:rPr>
              <a:pPr/>
              <a:t>47</a:t>
            </a:fld>
            <a:endParaRPr kumimoji="0" lang="ko-KR" altLang="en-US">
              <a:latin typeface="맑은 고딕" panose="020B0503020000020004" pitchFamily="34" charset="-127"/>
              <a:ea typeface="맑은 고딕" panose="020B0503020000020004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16908465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8916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1pPr>
            <a:lvl2pPr marL="742950" indent="-28575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2pPr>
            <a:lvl3pPr marL="11430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3pPr>
            <a:lvl4pPr marL="16002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4pPr>
            <a:lvl5pPr marL="20574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5pPr>
            <a:lvl6pPr marL="25146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6pPr>
            <a:lvl7pPr marL="29718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7pPr>
            <a:lvl8pPr marL="34290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8pPr>
            <a:lvl9pPr marL="38862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9pPr>
          </a:lstStyle>
          <a:p>
            <a:pPr>
              <a:spcBef>
                <a:spcPct val="0"/>
              </a:spcBef>
            </a:pPr>
            <a:fld id="{FA50E090-70F3-4000-9B1F-979724AADD47}" type="slidenum">
              <a:rPr lang="ko-KR" altLang="en-US"/>
              <a:pPr>
                <a:spcBef>
                  <a:spcPct val="0"/>
                </a:spcBef>
              </a:pPr>
              <a:t>48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38954338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7827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77828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1pPr>
            <a:lvl2pPr marL="742950" indent="-28575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2pPr>
            <a:lvl3pPr marL="11430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3pPr>
            <a:lvl4pPr marL="16002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4pPr>
            <a:lvl5pPr marL="20574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5pPr>
            <a:lvl6pPr marL="25146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6pPr>
            <a:lvl7pPr marL="29718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7pPr>
            <a:lvl8pPr marL="34290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8pPr>
            <a:lvl9pPr marL="38862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9pPr>
          </a:lstStyle>
          <a:p>
            <a:pPr>
              <a:spcBef>
                <a:spcPct val="0"/>
              </a:spcBef>
            </a:pPr>
            <a:fld id="{5826F8F3-FE35-4ACD-92BA-8C54CE485D84}" type="slidenum">
              <a:rPr lang="ko-KR" altLang="en-US"/>
              <a:pPr>
                <a:spcBef>
                  <a:spcPct val="0"/>
                </a:spcBef>
              </a:pPr>
              <a:t>49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62884928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25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1pPr>
            <a:lvl2pPr marL="742950" indent="-285750" defTabSz="9525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2pPr>
            <a:lvl3pPr marL="1143000" indent="-228600" defTabSz="9525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3pPr>
            <a:lvl4pPr marL="1600200" indent="-228600" defTabSz="9525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4pPr>
            <a:lvl5pPr marL="2057400" indent="-228600" defTabSz="9525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5pPr>
            <a:lvl6pPr marL="2514600" indent="-228600" defTabSz="9525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6pPr>
            <a:lvl7pPr marL="2971800" indent="-228600" defTabSz="9525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7pPr>
            <a:lvl8pPr marL="3429000" indent="-228600" defTabSz="9525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8pPr>
            <a:lvl9pPr marL="3886200" indent="-228600" defTabSz="9525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9pPr>
          </a:lstStyle>
          <a:p>
            <a:pPr>
              <a:spcBef>
                <a:spcPct val="0"/>
              </a:spcBef>
            </a:pPr>
            <a:fld id="{FBA1D7F5-4FD9-42D1-9800-894D31D1D24F}" type="slidenum">
              <a:rPr lang="ko-KR" altLang="en-GB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50</a:t>
            </a:fld>
            <a:endParaRPr lang="en-GB" altLang="ko-KR">
              <a:latin typeface="Arial" panose="020B0604020202020204" pitchFamily="34" charset="0"/>
            </a:endParaRPr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95363" y="766763"/>
            <a:ext cx="5121275" cy="3841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11200" y="4859338"/>
            <a:ext cx="5683250" cy="46085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ko-KR">
              <a:latin typeface="Arial" panose="020B0604020202020204" pitchFamily="34" charset="0"/>
              <a:ea typeface="굴림" panose="020B0600000101010101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577480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7652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1pPr>
            <a:lvl2pPr marL="742950" indent="-28575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2pPr>
            <a:lvl3pPr marL="11430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3pPr>
            <a:lvl4pPr marL="16002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4pPr>
            <a:lvl5pPr marL="20574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5pPr>
            <a:lvl6pPr marL="25146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6pPr>
            <a:lvl7pPr marL="29718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7pPr>
            <a:lvl8pPr marL="34290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8pPr>
            <a:lvl9pPr marL="38862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9pPr>
          </a:lstStyle>
          <a:p>
            <a:pPr>
              <a:spcBef>
                <a:spcPct val="0"/>
              </a:spcBef>
            </a:pPr>
            <a:fld id="{8EC828AC-14E8-48B4-9F9E-69534C4D63FC}" type="slidenum">
              <a:rPr lang="ko-KR" altLang="en-US"/>
              <a:pPr>
                <a:spcBef>
                  <a:spcPct val="0"/>
                </a:spcBef>
              </a:pPr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18429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9700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1pPr>
            <a:lvl2pPr marL="742950" indent="-28575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2pPr>
            <a:lvl3pPr marL="11430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3pPr>
            <a:lvl4pPr marL="16002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4pPr>
            <a:lvl5pPr marL="20574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5pPr>
            <a:lvl6pPr marL="25146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6pPr>
            <a:lvl7pPr marL="29718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7pPr>
            <a:lvl8pPr marL="34290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8pPr>
            <a:lvl9pPr marL="38862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9pPr>
          </a:lstStyle>
          <a:p>
            <a:pPr>
              <a:spcBef>
                <a:spcPct val="0"/>
              </a:spcBef>
            </a:pPr>
            <a:fld id="{3FBAB405-09A8-4C0D-BAD7-8287BB3888F2}" type="slidenum">
              <a:rPr lang="ko-KR" altLang="en-US"/>
              <a:pPr>
                <a:spcBef>
                  <a:spcPct val="0"/>
                </a:spcBef>
              </a:pPr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564503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1748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1pPr>
            <a:lvl2pPr marL="742950" indent="-28575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2pPr>
            <a:lvl3pPr marL="11430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3pPr>
            <a:lvl4pPr marL="16002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4pPr>
            <a:lvl5pPr marL="20574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5pPr>
            <a:lvl6pPr marL="25146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6pPr>
            <a:lvl7pPr marL="29718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7pPr>
            <a:lvl8pPr marL="34290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8pPr>
            <a:lvl9pPr marL="38862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9pPr>
          </a:lstStyle>
          <a:p>
            <a:pPr>
              <a:spcBef>
                <a:spcPct val="0"/>
              </a:spcBef>
            </a:pPr>
            <a:fld id="{E473BC96-9859-42F1-B4B5-80812FD0371D}" type="slidenum">
              <a:rPr lang="ko-KR" altLang="en-US"/>
              <a:pPr>
                <a:spcBef>
                  <a:spcPct val="0"/>
                </a:spcBef>
              </a:pPr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668890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1pPr>
            <a:lvl2pPr marL="742950" indent="-28575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2pPr>
            <a:lvl3pPr marL="11430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3pPr>
            <a:lvl4pPr marL="16002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4pPr>
            <a:lvl5pPr marL="20574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5pPr>
            <a:lvl6pPr marL="25146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6pPr>
            <a:lvl7pPr marL="29718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7pPr>
            <a:lvl8pPr marL="34290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8pPr>
            <a:lvl9pPr marL="38862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9pPr>
          </a:lstStyle>
          <a:p>
            <a:pPr>
              <a:spcBef>
                <a:spcPct val="0"/>
              </a:spcBef>
            </a:pPr>
            <a:fld id="{D3FAEF5C-5DD8-4C95-962D-790704526D9E}" type="slidenum">
              <a:rPr lang="en-US" altLang="ko-KR"/>
              <a:pPr>
                <a:spcBef>
                  <a:spcPct val="0"/>
                </a:spcBef>
              </a:pPr>
              <a:t>8</a:t>
            </a:fld>
            <a:endParaRPr lang="en-US" altLang="ko-KR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ko-KR" altLang="ko-KR"/>
          </a:p>
        </p:txBody>
      </p:sp>
    </p:spTree>
    <p:extLst>
      <p:ext uri="{BB962C8B-B14F-4D97-AF65-F5344CB8AC3E}">
        <p14:creationId xmlns:p14="http://schemas.microsoft.com/office/powerpoint/2010/main" val="22383848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820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9pPr>
          </a:lstStyle>
          <a:p>
            <a:fld id="{376C6B27-9560-4CF1-A489-AC445BFDCE8C}" type="slidenum">
              <a:rPr kumimoji="0" lang="ko-KR" altLang="en-US">
                <a:latin typeface="맑은 고딕" panose="020B0503020000020004" pitchFamily="34" charset="-127"/>
                <a:ea typeface="맑은 고딕" panose="020B0503020000020004" pitchFamily="34" charset="-127"/>
              </a:rPr>
              <a:pPr/>
              <a:t>10</a:t>
            </a:fld>
            <a:endParaRPr kumimoji="0" lang="ko-KR" altLang="en-US">
              <a:latin typeface="맑은 고딕" panose="020B0503020000020004" pitchFamily="34" charset="-127"/>
              <a:ea typeface="맑은 고딕" panose="020B0503020000020004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022093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040C30-481C-4578-96F9-978A26594021}" type="datetime1">
              <a:rPr lang="ko-KR" altLang="en-US"/>
              <a:pPr>
                <a:defRPr/>
              </a:pPr>
              <a:t>2016-02-16</a:t>
            </a:fld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5743230-53F4-465C-B576-BFA2C3E42B0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432280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30B288-3F8D-49CA-A68E-BB843F4BFEA4}" type="datetime1">
              <a:rPr lang="ko-KR" altLang="en-US"/>
              <a:pPr>
                <a:defRPr/>
              </a:pPr>
              <a:t>2016-02-16</a:t>
            </a:fld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00ABE6C-B8F4-4778-988F-02F666552DF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81086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23F457-9079-41DD-8712-C319630B25E5}" type="datetime1">
              <a:rPr lang="ko-KR" altLang="en-US"/>
              <a:pPr>
                <a:defRPr/>
              </a:pPr>
              <a:t>2016-02-16</a:t>
            </a:fld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15AFA63-C17C-4BAD-B13B-35462E77F75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594346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37DE8FB-6FA6-4792-88FC-2F8AD3AE70E6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46238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DBDA9B-EF92-467F-ADAF-3FBC09EC3CD5}" type="datetime1">
              <a:rPr lang="ko-KR" altLang="en-US"/>
              <a:pPr>
                <a:defRPr/>
              </a:pPr>
              <a:t>2016-02-16</a:t>
            </a:fld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47D5606-0869-48BB-9C95-0F820E770ABA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588982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5AA10A-C79B-44D8-AA71-D7DC66A373A0}" type="datetime1">
              <a:rPr lang="ko-KR" altLang="en-US"/>
              <a:pPr>
                <a:defRPr/>
              </a:pPr>
              <a:t>2016-02-16</a:t>
            </a:fld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2781BF8-B4C1-4A83-A49B-1DA9E780FA7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8785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E8942D-08DB-4D1A-A4FA-2C203F2DD0D6}" type="datetime1">
              <a:rPr lang="ko-KR" altLang="en-US"/>
              <a:pPr>
                <a:defRPr/>
              </a:pPr>
              <a:t>2016-02-16</a:t>
            </a:fld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689D0E1-4AA5-4B1C-AC72-3B201439122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64804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6F108F-1F63-4331-8780-9B541D83E25F}" type="datetime1">
              <a:rPr lang="ko-KR" altLang="en-US"/>
              <a:pPr>
                <a:defRPr/>
              </a:pPr>
              <a:t>2016-02-16</a:t>
            </a:fld>
            <a:endParaRPr lang="ko-KR" altLang="en-US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1E38326-BCDD-4DEA-93AC-A87B04C8FC98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48244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8A380-4250-44F4-9D51-C8C17F2FA4FD}" type="datetime1">
              <a:rPr lang="ko-KR" altLang="en-US"/>
              <a:pPr>
                <a:defRPr/>
              </a:pPr>
              <a:t>2016-02-16</a:t>
            </a:fld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9F09620-4AB7-4C82-BE06-7C62A317E41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943981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0A0AB0-321D-438B-AE90-D352E71D7402}" type="datetime1">
              <a:rPr lang="ko-KR" altLang="en-US"/>
              <a:pPr>
                <a:defRPr/>
              </a:pPr>
              <a:t>2016-02-16</a:t>
            </a:fld>
            <a:endParaRPr lang="ko-KR" altLang="en-US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00D64EE-1302-4A71-8075-AEAD35C06249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53026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EECC5-3761-4AB5-9B04-A47BEA0780C9}" type="datetime1">
              <a:rPr lang="ko-KR" altLang="en-US"/>
              <a:pPr>
                <a:defRPr/>
              </a:pPr>
              <a:t>2016-02-16</a:t>
            </a:fld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79797FB-246E-401F-B15D-252C39663F20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92807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907A7D-401B-4C20-8818-608C1D9AEAB7}" type="datetime1">
              <a:rPr lang="ko-KR" altLang="en-US"/>
              <a:pPr>
                <a:defRPr/>
              </a:pPr>
              <a:t>2016-02-16</a:t>
            </a:fld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6286A58-F6B9-4452-93F6-A5236C5365C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13681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latinLnBrk="1" hangingPunct="1">
              <a:lnSpc>
                <a:spcPct val="100000"/>
              </a:lnSpc>
              <a:spcBef>
                <a:spcPct val="0"/>
              </a:spcBef>
              <a:defRPr sz="1400">
                <a:solidFill>
                  <a:schemeClr val="tx1"/>
                </a:solidFill>
                <a:latin typeface="+mn-lt"/>
                <a:ea typeface="굴림" pitchFamily="50" charset="-127"/>
              </a:defRPr>
            </a:lvl1pPr>
          </a:lstStyle>
          <a:p>
            <a:pPr>
              <a:defRPr/>
            </a:pPr>
            <a:fld id="{B99B8A14-1A87-47C9-AA02-243D5896B7CE}" type="datetime1">
              <a:rPr lang="ko-KR" altLang="en-US"/>
              <a:pPr>
                <a:defRPr/>
              </a:pPr>
              <a:t>2016-02-16</a:t>
            </a:fld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810000" y="64008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defRPr smtClean="0">
                <a:latin typeface="Arial" panose="020B0604020202020204" pitchFamily="34" charset="0"/>
                <a:ea typeface="굴림" panose="020B0600000101010101" pitchFamily="50" charset="-127"/>
              </a:defRPr>
            </a:lvl1pPr>
          </a:lstStyle>
          <a:p>
            <a:pPr>
              <a:defRPr/>
            </a:pPr>
            <a:fld id="{0ABE6239-4A11-4EF4-821C-693BC6B506E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238125" y="228600"/>
            <a:ext cx="8651875" cy="6162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latinLnBrk="1" hangingPunct="1">
              <a:defRPr/>
            </a:pPr>
            <a:endParaRPr lang="ko-KR" altLang="en-US"/>
          </a:p>
        </p:txBody>
      </p:sp>
      <p:sp>
        <p:nvSpPr>
          <p:cNvPr id="1031" name="Rectangle 11"/>
          <p:cNvSpPr>
            <a:spLocks noChangeArrowheads="1"/>
          </p:cNvSpPr>
          <p:nvPr/>
        </p:nvSpPr>
        <p:spPr bwMode="auto">
          <a:xfrm>
            <a:off x="242888" y="228600"/>
            <a:ext cx="8643937" cy="685800"/>
          </a:xfrm>
          <a:prstGeom prst="rect">
            <a:avLst/>
          </a:prstGeom>
          <a:gradFill rotWithShape="0">
            <a:gsLst>
              <a:gs pos="0">
                <a:srgbClr val="1C74B0"/>
              </a:gs>
              <a:gs pos="50000">
                <a:srgbClr val="B4D6FC"/>
              </a:gs>
              <a:gs pos="100000">
                <a:srgbClr val="1C74B0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latinLnBrk="1" hangingPunct="1">
              <a:defRPr/>
            </a:pPr>
            <a:endParaRPr lang="ko-KR" altLang="en-US"/>
          </a:p>
        </p:txBody>
      </p:sp>
      <p:pic>
        <p:nvPicPr>
          <p:cNvPr id="9" name="Picture 5"/>
          <p:cNvPicPr>
            <a:picLocks noChangeAspect="1" noChangeArrowheads="1"/>
          </p:cNvPicPr>
          <p:nvPr userDrawn="1"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50" y="6405563"/>
            <a:ext cx="7207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978" r:id="rId1"/>
    <p:sldLayoutId id="2147484979" r:id="rId2"/>
    <p:sldLayoutId id="2147484980" r:id="rId3"/>
    <p:sldLayoutId id="2147484981" r:id="rId4"/>
    <p:sldLayoutId id="2147484982" r:id="rId5"/>
    <p:sldLayoutId id="2147484983" r:id="rId6"/>
    <p:sldLayoutId id="2147484984" r:id="rId7"/>
    <p:sldLayoutId id="2147484985" r:id="rId8"/>
    <p:sldLayoutId id="2147484986" r:id="rId9"/>
    <p:sldLayoutId id="2147484987" r:id="rId10"/>
    <p:sldLayoutId id="2147484988" r:id="rId11"/>
    <p:sldLayoutId id="2147484991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Franklin Gothic Book" pitchFamily="34" charset="0"/>
          <a:ea typeface="HY견고딕" pitchFamily="18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Franklin Gothic Book" pitchFamily="34" charset="0"/>
          <a:ea typeface="HY견고딕" pitchFamily="18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Franklin Gothic Book" pitchFamily="34" charset="0"/>
          <a:ea typeface="HY견고딕" pitchFamily="18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Franklin Gothic Book" pitchFamily="34" charset="0"/>
          <a:ea typeface="HY견고딕" pitchFamily="18" charset="-127"/>
        </a:defRPr>
      </a:lvl5pPr>
      <a:lvl6pPr marL="4572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4" Type="http://schemas.openxmlformats.org/officeDocument/2006/relationships/chart" Target="../charts/char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hyperlink" Target="mailto:eysin@kict.re.kr" TargetMode="External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772400" cy="1143000"/>
          </a:xfrm>
        </p:spPr>
        <p:txBody>
          <a:bodyPr/>
          <a:lstStyle/>
          <a:p>
            <a:endParaRPr lang="ko-KR" altLang="ko-KR"/>
          </a:p>
        </p:txBody>
      </p:sp>
      <p:sp>
        <p:nvSpPr>
          <p:cNvPr id="13316" name="Rectangle 7"/>
          <p:cNvSpPr>
            <a:spLocks noChangeArrowheads="1"/>
          </p:cNvSpPr>
          <p:nvPr/>
        </p:nvSpPr>
        <p:spPr bwMode="auto">
          <a:xfrm>
            <a:off x="0" y="-26988"/>
            <a:ext cx="9144000" cy="68849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lnSpc>
                <a:spcPct val="110000"/>
              </a:lnSpc>
              <a:defRPr/>
            </a:pPr>
            <a:endParaRPr kumimoji="0" lang="en-US" altLang="ko-KR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8436" name="Rectangle 8"/>
          <p:cNvSpPr>
            <a:spLocks noChangeArrowheads="1"/>
          </p:cNvSpPr>
          <p:nvPr/>
        </p:nvSpPr>
        <p:spPr bwMode="auto">
          <a:xfrm>
            <a:off x="260350" y="1447800"/>
            <a:ext cx="8609013" cy="1905000"/>
          </a:xfrm>
          <a:prstGeom prst="rect">
            <a:avLst/>
          </a:prstGeom>
          <a:gradFill rotWithShape="0">
            <a:gsLst>
              <a:gs pos="0">
                <a:srgbClr val="1C74B0"/>
              </a:gs>
              <a:gs pos="50000">
                <a:srgbClr val="B4D6FC"/>
              </a:gs>
              <a:gs pos="100000">
                <a:srgbClr val="1C74B0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ko-KR" altLang="en-US" sz="1800">
              <a:latin typeface="굴림" panose="020B0600000101010101" pitchFamily="34" charset="-127"/>
              <a:ea typeface="굴림" panose="020B0600000101010101" pitchFamily="34" charset="-127"/>
            </a:endParaRPr>
          </a:p>
        </p:txBody>
      </p:sp>
      <p:sp>
        <p:nvSpPr>
          <p:cNvPr id="13318" name="Rectangle 11"/>
          <p:cNvSpPr>
            <a:spLocks noChangeArrowheads="1"/>
          </p:cNvSpPr>
          <p:nvPr/>
        </p:nvSpPr>
        <p:spPr bwMode="auto">
          <a:xfrm>
            <a:off x="323850" y="1828800"/>
            <a:ext cx="84963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lnSpc>
                <a:spcPct val="110000"/>
              </a:lnSpc>
              <a:defRPr/>
            </a:pPr>
            <a:r>
              <a:rPr kumimoji="0" lang="ko-KR" altLang="en-US" sz="3600" b="1" dirty="0" err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기술형</a:t>
            </a:r>
            <a:r>
              <a:rPr kumimoji="0" lang="ko-KR" alt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 입찰제도 </a:t>
            </a:r>
            <a:r>
              <a:rPr kumimoji="0" lang="ko-KR" altLang="en-US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내</a:t>
            </a:r>
            <a:r>
              <a:rPr kumimoji="0" lang="ko-KR" alt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실</a:t>
            </a:r>
            <a:r>
              <a:rPr kumimoji="0" lang="ko-KR" altLang="en-US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화 </a:t>
            </a:r>
            <a:r>
              <a:rPr kumimoji="0" lang="ko-KR" alt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방안</a:t>
            </a:r>
            <a:endParaRPr kumimoji="0" lang="en-US" altLang="ko-KR" sz="36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8438" name="Rectangle 15"/>
          <p:cNvSpPr>
            <a:spLocks noChangeArrowheads="1"/>
          </p:cNvSpPr>
          <p:nvPr/>
        </p:nvSpPr>
        <p:spPr bwMode="auto">
          <a:xfrm>
            <a:off x="255588" y="274638"/>
            <a:ext cx="8610600" cy="61785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ko-KR" altLang="en-US" sz="1800">
              <a:latin typeface="굴림" panose="020B0600000101010101" pitchFamily="34" charset="-127"/>
              <a:ea typeface="굴림" panose="020B0600000101010101" pitchFamily="34" charset="-127"/>
            </a:endParaRPr>
          </a:p>
        </p:txBody>
      </p:sp>
      <p:sp>
        <p:nvSpPr>
          <p:cNvPr id="18439" name="직사각형 13"/>
          <p:cNvSpPr>
            <a:spLocks noChangeArrowheads="1"/>
          </p:cNvSpPr>
          <p:nvPr/>
        </p:nvSpPr>
        <p:spPr bwMode="auto">
          <a:xfrm>
            <a:off x="6516688" y="6462713"/>
            <a:ext cx="2447925" cy="3317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533400" indent="-533400"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 eaLnBrk="1" hangingPunct="1">
              <a:lnSpc>
                <a:spcPct val="130000"/>
              </a:lnSpc>
              <a:buFontTx/>
              <a:buNone/>
            </a:pPr>
            <a:endParaRPr lang="ko-KR" altLang="en-US" sz="1600">
              <a:solidFill>
                <a:srgbClr val="000000"/>
              </a:solidFill>
              <a:latin typeface="한양신명조"/>
              <a:ea typeface="굴림" panose="020B0600000101010101" pitchFamily="34" charset="-127"/>
            </a:endParaRPr>
          </a:p>
        </p:txBody>
      </p:sp>
      <p:sp>
        <p:nvSpPr>
          <p:cNvPr id="18440" name="직사각형 1"/>
          <p:cNvSpPr>
            <a:spLocks noChangeArrowheads="1"/>
          </p:cNvSpPr>
          <p:nvPr/>
        </p:nvSpPr>
        <p:spPr bwMode="auto">
          <a:xfrm>
            <a:off x="5795963" y="4797425"/>
            <a:ext cx="2663825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533400" indent="-533400"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 eaLnBrk="1" hangingPunct="1">
              <a:lnSpc>
                <a:spcPct val="130000"/>
              </a:lnSpc>
              <a:buFontTx/>
              <a:buNone/>
            </a:pPr>
            <a:r>
              <a:rPr lang="ko-KR" altLang="en-US" sz="160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한국건설기술연구원 </a:t>
            </a:r>
            <a:endParaRPr lang="en-US" altLang="ko-KR" sz="1600">
              <a:solidFill>
                <a:srgbClr val="00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eaLnBrk="1" hangingPunct="1">
              <a:lnSpc>
                <a:spcPct val="130000"/>
              </a:lnSpc>
              <a:buFontTx/>
              <a:buNone/>
            </a:pPr>
            <a:r>
              <a:rPr lang="ko-KR" altLang="en-US" sz="160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신 은 영 수석연구원</a:t>
            </a: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4829175"/>
            <a:ext cx="792163" cy="61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5"/>
          <p:cNvPicPr preferRelativeResize="0"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75" y="984250"/>
            <a:ext cx="8693150" cy="521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직사각형 22"/>
          <p:cNvSpPr/>
          <p:nvPr/>
        </p:nvSpPr>
        <p:spPr>
          <a:xfrm>
            <a:off x="481815" y="6008419"/>
            <a:ext cx="2191306" cy="195823"/>
          </a:xfrm>
          <a:prstGeom prst="rect">
            <a:avLst/>
          </a:prstGeom>
          <a:noFill/>
        </p:spPr>
        <p:txBody>
          <a:bodyPr wrap="none" lIns="0" tIns="0" rIns="0" bIns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marL="342900" indent="-342900" eaLnBrk="1" latinLnBrk="1" hangingPunct="1">
              <a:lnSpc>
                <a:spcPct val="130000"/>
              </a:lnSpc>
              <a:buClr>
                <a:srgbClr val="0070C0"/>
              </a:buClr>
              <a:defRPr/>
            </a:pPr>
            <a:r>
              <a:rPr lang="en-US" altLang="ko-KR" sz="1100" spc="-7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※ </a:t>
            </a:r>
            <a:r>
              <a:rPr lang="ko-KR" altLang="en-US" sz="1100" spc="-7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자료 </a:t>
            </a:r>
            <a:r>
              <a:rPr lang="en-US" altLang="ko-KR" sz="1100" spc="-7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1100" spc="-7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한국건설기술연구원</a:t>
            </a:r>
            <a:r>
              <a:rPr lang="en-US" altLang="ko-KR" sz="1100" spc="-7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, 2013.12</a:t>
            </a:r>
            <a:endParaRPr lang="ko-KR" altLang="en-US" sz="1100" spc="-70" dirty="0">
              <a:solidFill>
                <a:schemeClr val="tx1">
                  <a:lumMod val="85000"/>
                  <a:lumOff val="1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33796" name="그룹 35"/>
          <p:cNvGrpSpPr>
            <a:grpSpLocks/>
          </p:cNvGrpSpPr>
          <p:nvPr/>
        </p:nvGrpSpPr>
        <p:grpSpPr bwMode="auto">
          <a:xfrm>
            <a:off x="557213" y="1398588"/>
            <a:ext cx="7993062" cy="4284662"/>
            <a:chOff x="481332" y="1708116"/>
            <a:chExt cx="7993063" cy="4440811"/>
          </a:xfrm>
        </p:grpSpPr>
        <p:pic>
          <p:nvPicPr>
            <p:cNvPr id="33799" name="_x225094280" descr="EMB000012b4383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09" t="1266" r="404" b="1266"/>
            <a:stretch>
              <a:fillRect/>
            </a:stretch>
          </p:blipFill>
          <p:spPr bwMode="auto">
            <a:xfrm>
              <a:off x="481332" y="1719944"/>
              <a:ext cx="6742949" cy="4428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직사각형 6"/>
            <p:cNvSpPr/>
            <p:nvPr/>
          </p:nvSpPr>
          <p:spPr bwMode="auto">
            <a:xfrm>
              <a:off x="7105970" y="2186914"/>
              <a:ext cx="1368425" cy="417920"/>
            </a:xfrm>
            <a:prstGeom prst="rect">
              <a:avLst/>
            </a:prstGeom>
            <a:gradFill flip="none" rotWithShape="1">
              <a:gsLst>
                <a:gs pos="0">
                  <a:srgbClr val="D8F296">
                    <a:tint val="66000"/>
                    <a:satMod val="160000"/>
                  </a:srgbClr>
                </a:gs>
                <a:gs pos="50000">
                  <a:srgbClr val="D8F296">
                    <a:tint val="44500"/>
                    <a:satMod val="160000"/>
                  </a:srgbClr>
                </a:gs>
                <a:gs pos="100000">
                  <a:srgbClr val="D8F296">
                    <a:tint val="23500"/>
                    <a:satMod val="160000"/>
                  </a:srgbClr>
                </a:gs>
              </a:gsLst>
              <a:lin ang="108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latinLnBrk="1" hangingPunct="1">
                <a:defRPr/>
              </a:pPr>
              <a:endParaRPr lang="ko-KR" altLang="en-US"/>
            </a:p>
          </p:txBody>
        </p:sp>
        <p:cxnSp>
          <p:nvCxnSpPr>
            <p:cNvPr id="10" name="직선 연결선 9"/>
            <p:cNvCxnSpPr/>
            <p:nvPr/>
          </p:nvCxnSpPr>
          <p:spPr bwMode="auto">
            <a:xfrm>
              <a:off x="6115370" y="2144134"/>
              <a:ext cx="1728788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직선 연결선 11"/>
            <p:cNvCxnSpPr/>
            <p:nvPr/>
          </p:nvCxnSpPr>
          <p:spPr bwMode="auto">
            <a:xfrm>
              <a:off x="7844158" y="2135908"/>
              <a:ext cx="0" cy="103657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직사각형 13"/>
            <p:cNvSpPr/>
            <p:nvPr/>
          </p:nvSpPr>
          <p:spPr bwMode="auto">
            <a:xfrm>
              <a:off x="481332" y="1708116"/>
              <a:ext cx="7993063" cy="306094"/>
            </a:xfrm>
            <a:prstGeom prst="rect">
              <a:avLst/>
            </a:prstGeom>
            <a:solidFill>
              <a:srgbClr val="0C8BF4"/>
            </a:solidFill>
            <a:ln>
              <a:solidFill>
                <a:srgbClr val="0C8BF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bevelT w="1270" h="1270"/>
              </a:sp3d>
            </a:bodyPr>
            <a:lstStyle/>
            <a:p>
              <a:pPr algn="ctr" eaLnBrk="1" latinLnBrk="1" hangingPunct="1">
                <a:defRPr/>
              </a:pPr>
              <a:r>
                <a:rPr lang="en-US" altLang="ko-KR" b="1" dirty="0"/>
                <a:t>Project Delivery System</a:t>
              </a:r>
              <a:endParaRPr lang="ko-KR" altLang="en-US" b="1" dirty="0"/>
            </a:p>
          </p:txBody>
        </p:sp>
        <p:cxnSp>
          <p:nvCxnSpPr>
            <p:cNvPr id="22" name="직선 연결선 21"/>
            <p:cNvCxnSpPr/>
            <p:nvPr/>
          </p:nvCxnSpPr>
          <p:spPr bwMode="auto">
            <a:xfrm flipH="1" flipV="1">
              <a:off x="7842570" y="2545601"/>
              <a:ext cx="1588" cy="1224144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직사각형 19"/>
            <p:cNvSpPr/>
            <p:nvPr/>
          </p:nvSpPr>
          <p:spPr bwMode="auto">
            <a:xfrm>
              <a:off x="7245397" y="3728054"/>
              <a:ext cx="1199108" cy="238985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scene3d>
                <a:camera prst="orthographicFront"/>
                <a:lightRig rig="threePt" dir="t"/>
              </a:scene3d>
              <a:sp3d>
                <a:bevelT w="1270" h="1270"/>
                <a:bevelB w="1270" h="1270"/>
              </a:sp3d>
            </a:bodyPr>
            <a:lstStyle/>
            <a:p>
              <a:pPr algn="ctr" eaLnBrk="1" latinLnBrk="1" hangingPunct="1">
                <a:defRPr/>
              </a:pPr>
              <a:r>
                <a:rPr lang="ko-KR" altLang="en-US" sz="900" b="1" spc="-150" dirty="0" err="1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시공책임형</a:t>
              </a:r>
              <a:r>
                <a:rPr lang="ko-KR" altLang="en-US" sz="900" b="1" spc="-150" dirty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 건설사업관리</a:t>
              </a:r>
            </a:p>
          </p:txBody>
        </p:sp>
        <p:sp>
          <p:nvSpPr>
            <p:cNvPr id="26" name="직사각형 25"/>
            <p:cNvSpPr/>
            <p:nvPr/>
          </p:nvSpPr>
          <p:spPr bwMode="auto">
            <a:xfrm>
              <a:off x="5700725" y="3728054"/>
              <a:ext cx="1348467" cy="238985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scene3d>
                <a:camera prst="orthographicFront"/>
                <a:lightRig rig="threePt" dir="t"/>
              </a:scene3d>
              <a:sp3d>
                <a:bevelT w="1270" h="1270"/>
                <a:bevelB w="1270" h="1270"/>
              </a:sp3d>
            </a:bodyPr>
            <a:lstStyle/>
            <a:p>
              <a:pPr algn="ctr" eaLnBrk="1" latinLnBrk="1" hangingPunct="1">
                <a:defRPr/>
              </a:pPr>
              <a:r>
                <a:rPr lang="ko-KR" altLang="en-US" sz="900" b="1" spc="-15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턴키방식</a:t>
              </a:r>
              <a:endParaRPr lang="ko-KR" altLang="en-US" sz="9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27" name="직사각형 26"/>
            <p:cNvSpPr/>
            <p:nvPr/>
          </p:nvSpPr>
          <p:spPr bwMode="auto">
            <a:xfrm>
              <a:off x="2742570" y="3728054"/>
              <a:ext cx="931655" cy="238985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scene3d>
                <a:camera prst="orthographicFront"/>
                <a:lightRig rig="threePt" dir="t"/>
              </a:scene3d>
              <a:sp3d>
                <a:bevelT w="1270" h="1270"/>
                <a:bevelB w="1270" h="1270"/>
              </a:sp3d>
            </a:bodyPr>
            <a:lstStyle/>
            <a:p>
              <a:pPr algn="ctr" eaLnBrk="1" latinLnBrk="1" hangingPunct="1">
                <a:defRPr/>
              </a:pPr>
              <a:r>
                <a:rPr lang="ko-KR" altLang="en-US" sz="900" b="1" spc="-15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실시설계기술제안</a:t>
              </a:r>
              <a:endParaRPr lang="ko-KR" altLang="en-US" sz="9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28" name="직사각형 27"/>
            <p:cNvSpPr/>
            <p:nvPr/>
          </p:nvSpPr>
          <p:spPr bwMode="auto">
            <a:xfrm>
              <a:off x="3799166" y="3728054"/>
              <a:ext cx="767292" cy="238985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scene3d>
                <a:camera prst="orthographicFront"/>
                <a:lightRig rig="threePt" dir="t"/>
              </a:scene3d>
              <a:sp3d>
                <a:bevelT w="1270" h="1270"/>
                <a:bevelB w="1270" h="1270"/>
              </a:sp3d>
            </a:bodyPr>
            <a:lstStyle/>
            <a:p>
              <a:pPr algn="ctr" eaLnBrk="1" latinLnBrk="1" hangingPunct="1">
                <a:defRPr/>
              </a:pPr>
              <a:r>
                <a:rPr lang="ko-KR" altLang="en-US" sz="900" b="1" spc="-150" dirty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대안방식</a:t>
              </a:r>
            </a:p>
          </p:txBody>
        </p:sp>
        <p:sp>
          <p:nvSpPr>
            <p:cNvPr id="29" name="직사각형 28"/>
            <p:cNvSpPr/>
            <p:nvPr/>
          </p:nvSpPr>
          <p:spPr bwMode="auto">
            <a:xfrm>
              <a:off x="4677295" y="3728054"/>
              <a:ext cx="874751" cy="238985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scene3d>
                <a:camera prst="orthographicFront"/>
                <a:lightRig rig="threePt" dir="t"/>
              </a:scene3d>
              <a:sp3d>
                <a:bevelT w="1270" h="1270"/>
                <a:bevelB w="1270" h="1270"/>
              </a:sp3d>
            </a:bodyPr>
            <a:lstStyle/>
            <a:p>
              <a:pPr algn="ctr" eaLnBrk="1" latinLnBrk="1" hangingPunct="1">
                <a:defRPr/>
              </a:pPr>
              <a:r>
                <a:rPr lang="ko-KR" altLang="en-US" sz="900" b="1" spc="-15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기본설계 기술제안</a:t>
              </a:r>
              <a:endParaRPr lang="ko-KR" altLang="en-US" sz="9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30" name="직사각형 29"/>
            <p:cNvSpPr/>
            <p:nvPr/>
          </p:nvSpPr>
          <p:spPr bwMode="auto">
            <a:xfrm>
              <a:off x="569286" y="3728054"/>
              <a:ext cx="949172" cy="238985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scene3d>
                <a:camera prst="orthographicFront"/>
                <a:lightRig rig="threePt" dir="t"/>
              </a:scene3d>
              <a:sp3d>
                <a:bevelT w="1270" h="1270"/>
                <a:bevelB w="1270" h="1270"/>
              </a:sp3d>
            </a:bodyPr>
            <a:lstStyle/>
            <a:p>
              <a:pPr algn="ctr" eaLnBrk="1" latinLnBrk="1" hangingPunct="1">
                <a:defRPr/>
              </a:pPr>
              <a:r>
                <a:rPr lang="ko-KR" altLang="en-US" sz="900" b="1" spc="-15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적격방식</a:t>
              </a:r>
              <a:endParaRPr lang="ko-KR" altLang="en-US" sz="9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31" name="직사각형 30"/>
            <p:cNvSpPr/>
            <p:nvPr/>
          </p:nvSpPr>
          <p:spPr bwMode="auto">
            <a:xfrm>
              <a:off x="1648373" y="3728054"/>
              <a:ext cx="949172" cy="238985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scene3d>
                <a:camera prst="orthographicFront"/>
                <a:lightRig rig="threePt" dir="t"/>
              </a:scene3d>
              <a:sp3d>
                <a:bevelT w="1270" h="1270"/>
                <a:bevelB w="1270" h="1270"/>
              </a:sp3d>
            </a:bodyPr>
            <a:lstStyle/>
            <a:p>
              <a:pPr algn="ctr" eaLnBrk="1" latinLnBrk="1" hangingPunct="1">
                <a:defRPr/>
              </a:pPr>
              <a:r>
                <a:rPr lang="ko-KR" altLang="en-US" sz="900" b="1" spc="-150" dirty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최저가방식</a:t>
              </a:r>
            </a:p>
          </p:txBody>
        </p:sp>
        <p:sp>
          <p:nvSpPr>
            <p:cNvPr id="8" name="직사각형 7"/>
            <p:cNvSpPr/>
            <p:nvPr/>
          </p:nvSpPr>
          <p:spPr bwMode="auto">
            <a:xfrm>
              <a:off x="481332" y="2191850"/>
              <a:ext cx="7993063" cy="404757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3175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latinLnBrk="1" hangingPunct="1">
                <a:defRPr/>
              </a:pPr>
              <a:endParaRPr lang="ko-KR" altLang="en-US"/>
            </a:p>
          </p:txBody>
        </p:sp>
        <p:grpSp>
          <p:nvGrpSpPr>
            <p:cNvPr id="33813" name="그룹 34"/>
            <p:cNvGrpSpPr>
              <a:grpSpLocks/>
            </p:cNvGrpSpPr>
            <p:nvPr/>
          </p:nvGrpSpPr>
          <p:grpSpPr bwMode="auto">
            <a:xfrm>
              <a:off x="563405" y="2226515"/>
              <a:ext cx="7828440" cy="337328"/>
              <a:chOff x="563405" y="2226515"/>
              <a:chExt cx="7828440" cy="337328"/>
            </a:xfrm>
          </p:grpSpPr>
          <p:sp>
            <p:nvSpPr>
              <p:cNvPr id="6" name="직사각형 5"/>
              <p:cNvSpPr/>
              <p:nvPr/>
            </p:nvSpPr>
            <p:spPr bwMode="auto">
              <a:xfrm>
                <a:off x="7240907" y="2226515"/>
                <a:ext cx="1150938" cy="337328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bevelT w="1270" h="1270"/>
                </a:sp3d>
              </a:bodyPr>
              <a:lstStyle/>
              <a:p>
                <a:pPr algn="ctr" eaLnBrk="1" latinLnBrk="1" hangingPunct="1">
                  <a:defRPr/>
                </a:pPr>
                <a:r>
                  <a:rPr lang="en-US" altLang="ko-KR" sz="12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CM at Risk</a:t>
                </a:r>
                <a:endParaRPr lang="ko-KR" altLang="en-US" sz="12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32" name="직사각형 31"/>
              <p:cNvSpPr/>
              <p:nvPr/>
            </p:nvSpPr>
            <p:spPr bwMode="auto">
              <a:xfrm>
                <a:off x="5091441" y="2226515"/>
                <a:ext cx="1992801" cy="337328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bevelT w="1270" h="1270"/>
                </a:sp3d>
              </a:bodyPr>
              <a:lstStyle/>
              <a:p>
                <a:pPr algn="ctr" eaLnBrk="1" latinLnBrk="1" hangingPunct="1">
                  <a:defRPr/>
                </a:pPr>
                <a:r>
                  <a:rPr lang="en-US" altLang="ko-KR" sz="12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Design &amp; </a:t>
                </a:r>
                <a:r>
                  <a:rPr lang="en-US" altLang="ko-KR" sz="1200" b="1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Build </a:t>
                </a:r>
                <a:r>
                  <a:rPr lang="en-US" altLang="ko-KR" sz="12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System</a:t>
                </a:r>
              </a:p>
              <a:p>
                <a:pPr algn="ctr" eaLnBrk="1" latinLnBrk="1" hangingPunct="1">
                  <a:defRPr/>
                </a:pPr>
                <a:r>
                  <a:rPr lang="en-US" altLang="ko-KR" sz="70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(Integrated &amp; Holistic </a:t>
                </a:r>
                <a:r>
                  <a:rPr lang="en-US" altLang="ko-KR" sz="700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Approach</a:t>
                </a:r>
                <a:r>
                  <a:rPr lang="en-US" altLang="ko-KR" sz="70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</a:t>
                </a:r>
                <a:endParaRPr lang="ko-KR" altLang="en-US" sz="7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33" name="직사각형 32"/>
              <p:cNvSpPr/>
              <p:nvPr/>
            </p:nvSpPr>
            <p:spPr bwMode="auto">
              <a:xfrm>
                <a:off x="2755971" y="2226515"/>
                <a:ext cx="2169534" cy="337328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bevelT w="1270" h="1270"/>
                </a:sp3d>
              </a:bodyPr>
              <a:lstStyle/>
              <a:p>
                <a:pPr algn="ctr" eaLnBrk="1" latinLnBrk="1" hangingPunct="1">
                  <a:defRPr/>
                </a:pPr>
                <a:r>
                  <a:rPr lang="en-US" altLang="ko-KR" sz="12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Bridge System</a:t>
                </a:r>
              </a:p>
              <a:p>
                <a:pPr algn="ctr" eaLnBrk="1" latinLnBrk="1" hangingPunct="1">
                  <a:defRPr/>
                </a:pPr>
                <a:r>
                  <a:rPr lang="en-US" altLang="ko-KR" sz="70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(Cooperative Approach)</a:t>
                </a:r>
                <a:endParaRPr lang="ko-KR" altLang="en-US" sz="7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34" name="직사각형 33"/>
              <p:cNvSpPr/>
              <p:nvPr/>
            </p:nvSpPr>
            <p:spPr bwMode="auto">
              <a:xfrm>
                <a:off x="563405" y="2226515"/>
                <a:ext cx="2038393" cy="337328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bevelT w="1270" h="1270"/>
                </a:sp3d>
              </a:bodyPr>
              <a:lstStyle/>
              <a:p>
                <a:pPr algn="ctr" eaLnBrk="1" latinLnBrk="1" hangingPunct="1">
                  <a:defRPr/>
                </a:pPr>
                <a:r>
                  <a:rPr lang="en-US" altLang="ko-KR" sz="1200" b="1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Design-Bid-Build </a:t>
                </a:r>
                <a:r>
                  <a:rPr lang="en-US" altLang="ko-KR" sz="12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System</a:t>
                </a:r>
              </a:p>
              <a:p>
                <a:pPr algn="ctr" eaLnBrk="1" latinLnBrk="1" hangingPunct="1">
                  <a:defRPr/>
                </a:pPr>
                <a:r>
                  <a:rPr lang="en-US" altLang="ko-KR" sz="70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(Separated </a:t>
                </a:r>
                <a:r>
                  <a:rPr lang="en-US" altLang="ko-KR" sz="700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Approach</a:t>
                </a:r>
                <a:r>
                  <a:rPr lang="en-US" altLang="ko-KR" sz="70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</a:t>
                </a:r>
                <a:endParaRPr lang="ko-KR" altLang="en-US" sz="7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</p:grpSp>
      <p:sp>
        <p:nvSpPr>
          <p:cNvPr id="33797" name="TextBox 1"/>
          <p:cNvSpPr txBox="1">
            <a:spLocks noChangeArrowheads="1"/>
          </p:cNvSpPr>
          <p:nvPr/>
        </p:nvSpPr>
        <p:spPr bwMode="auto">
          <a:xfrm>
            <a:off x="468313" y="333375"/>
            <a:ext cx="82804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ko-KR" altLang="en-US" sz="2600" dirty="0" err="1">
                <a:latin typeface="HY헤드라인M" panose="02030600000101010101" pitchFamily="18" charset="-127"/>
                <a:ea typeface="HY헤드라인M" panose="02030600000101010101" pitchFamily="18" charset="-127"/>
              </a:rPr>
              <a:t>기술형</a:t>
            </a:r>
            <a:r>
              <a:rPr lang="ko-KR" altLang="en-US" sz="26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입찰제도 운영성과 </a:t>
            </a:r>
            <a:r>
              <a:rPr lang="en-US" altLang="ko-KR" sz="2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(2) </a:t>
            </a:r>
            <a:r>
              <a:rPr lang="ko-KR" altLang="en-US" sz="20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현행 건설공사 발주방식</a:t>
            </a:r>
            <a:endParaRPr lang="ko-KR" altLang="en-US" sz="2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33798" name="슬라이드 번호 개체 틀 56"/>
          <p:cNvSpPr>
            <a:spLocks noGrp="1"/>
          </p:cNvSpPr>
          <p:nvPr>
            <p:ph type="sldNum" sz="quarter" idx="10"/>
          </p:nvPr>
        </p:nvSpPr>
        <p:spPr>
          <a:xfrm>
            <a:off x="4032250" y="6400800"/>
            <a:ext cx="10668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ko-KR" sz="1800">
                <a:ea typeface="굴림" panose="020B0600000101010101" pitchFamily="34" charset="-127"/>
              </a:rPr>
              <a:t>9</a:t>
            </a:r>
            <a:endParaRPr lang="ko-KR" altLang="en-US" sz="1800">
              <a:ea typeface="굴림" panose="020B0600000101010101" pitchFamily="34" charset="-127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5"/>
          <p:cNvPicPr preferRelativeResize="0"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75" y="2420888"/>
            <a:ext cx="8693150" cy="3816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직사각형 22"/>
          <p:cNvSpPr/>
          <p:nvPr/>
        </p:nvSpPr>
        <p:spPr>
          <a:xfrm>
            <a:off x="481815" y="6093919"/>
            <a:ext cx="1303562" cy="220060"/>
          </a:xfrm>
          <a:prstGeom prst="rect">
            <a:avLst/>
          </a:prstGeom>
          <a:noFill/>
        </p:spPr>
        <p:txBody>
          <a:bodyPr wrap="none" lIns="0" tIns="0" rIns="0" bIns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marL="342900" indent="-342900" eaLnBrk="1" latinLnBrk="1" hangingPunct="1">
              <a:lnSpc>
                <a:spcPct val="130000"/>
              </a:lnSpc>
              <a:buClr>
                <a:srgbClr val="0070C0"/>
              </a:buClr>
              <a:defRPr/>
            </a:pPr>
            <a:r>
              <a:rPr lang="en-US" altLang="ko-KR" sz="1100" spc="-7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※ </a:t>
            </a:r>
            <a:r>
              <a:rPr lang="ko-KR" altLang="en-US" sz="1100" spc="-7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자료 </a:t>
            </a:r>
            <a:r>
              <a:rPr lang="en-US" altLang="ko-KR" sz="1100" spc="-7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1100" spc="-7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대한건설협회</a:t>
            </a:r>
            <a:endParaRPr lang="ko-KR" altLang="en-US" sz="1100" spc="-70" dirty="0">
              <a:solidFill>
                <a:schemeClr val="tx1">
                  <a:lumMod val="85000"/>
                  <a:lumOff val="1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3797" name="TextBox 1"/>
          <p:cNvSpPr txBox="1">
            <a:spLocks noChangeArrowheads="1"/>
          </p:cNvSpPr>
          <p:nvPr/>
        </p:nvSpPr>
        <p:spPr bwMode="auto">
          <a:xfrm>
            <a:off x="468313" y="333375"/>
            <a:ext cx="82804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ko-KR" altLang="en-US" sz="2600" dirty="0" err="1">
                <a:latin typeface="HY헤드라인M" panose="02030600000101010101" pitchFamily="18" charset="-127"/>
                <a:ea typeface="HY헤드라인M" panose="02030600000101010101" pitchFamily="18" charset="-127"/>
              </a:rPr>
              <a:t>기술형</a:t>
            </a:r>
            <a:r>
              <a:rPr lang="ko-KR" altLang="en-US" sz="26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입찰제도 운영성과 </a:t>
            </a:r>
            <a:r>
              <a:rPr lang="en-US" altLang="ko-KR" sz="2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(3) </a:t>
            </a:r>
            <a:r>
              <a:rPr lang="ko-KR" altLang="en-US" sz="20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발주방식별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비중</a:t>
            </a:r>
            <a:endParaRPr lang="ko-KR" altLang="en-US" sz="2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33798" name="슬라이드 번호 개체 틀 56"/>
          <p:cNvSpPr>
            <a:spLocks noGrp="1"/>
          </p:cNvSpPr>
          <p:nvPr>
            <p:ph type="sldNum" sz="quarter" idx="10"/>
          </p:nvPr>
        </p:nvSpPr>
        <p:spPr>
          <a:xfrm>
            <a:off x="4032250" y="6400800"/>
            <a:ext cx="10668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ko-KR" sz="1800">
                <a:ea typeface="굴림" panose="020B0600000101010101" pitchFamily="34" charset="-127"/>
              </a:rPr>
              <a:t>9</a:t>
            </a:r>
            <a:endParaRPr lang="ko-KR" altLang="en-US" sz="1800">
              <a:ea typeface="굴림" panose="020B0600000101010101" pitchFamily="34" charset="-127"/>
            </a:endParaRPr>
          </a:p>
        </p:txBody>
      </p:sp>
      <p:graphicFrame>
        <p:nvGraphicFramePr>
          <p:cNvPr id="35" name="차트 3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3161768"/>
              </p:ext>
            </p:extLst>
          </p:nvPr>
        </p:nvGraphicFramePr>
        <p:xfrm>
          <a:off x="539552" y="2708920"/>
          <a:ext cx="8028892" cy="32801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6" name="직사각형 35"/>
          <p:cNvSpPr/>
          <p:nvPr/>
        </p:nvSpPr>
        <p:spPr bwMode="auto">
          <a:xfrm>
            <a:off x="250825" y="908050"/>
            <a:ext cx="8642350" cy="1368821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80000" tIns="180000" rIns="180000" bIns="180000" spcCol="288000"/>
          <a:lstStyle/>
          <a:p>
            <a:pPr marL="533400" indent="-533400" eaLnBrk="1" latinLnBrk="1" hangingPunct="1">
              <a:spcBef>
                <a:spcPct val="20000"/>
              </a:spcBef>
              <a:buClr>
                <a:schemeClr val="tx1">
                  <a:lumMod val="75000"/>
                  <a:lumOff val="25000"/>
                </a:schemeClr>
              </a:buClr>
              <a:buSzPct val="98000"/>
              <a:buFont typeface="Wingdings" pitchFamily="2" charset="2"/>
              <a:buChar char="§"/>
              <a:defRPr/>
            </a:pPr>
            <a:r>
              <a:rPr lang="ko-KR" altLang="en-US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적격심사방식이 전체 계약금액의 약 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50%, 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최저가방식이 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33%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를 차지하고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b="1" dirty="0" err="1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턴키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대안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기술제안 등 </a:t>
            </a:r>
            <a:r>
              <a:rPr lang="ko-KR" altLang="en-US" b="1" dirty="0" err="1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기술형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입찰방식은 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12.3% 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수준</a:t>
            </a:r>
            <a:endParaRPr lang="en-US" altLang="ko-KR" b="1" dirty="0" smtClea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533400" indent="-533400" eaLnBrk="1" latinLnBrk="1" hangingPunct="1">
              <a:spcBef>
                <a:spcPct val="20000"/>
              </a:spcBef>
              <a:buClr>
                <a:schemeClr val="tx1">
                  <a:lumMod val="75000"/>
                  <a:lumOff val="25000"/>
                </a:schemeClr>
              </a:buClr>
              <a:buSzPct val="98000"/>
              <a:buFont typeface="Wingdings" pitchFamily="2" charset="2"/>
              <a:buChar char="§"/>
              <a:defRPr/>
            </a:pPr>
            <a:r>
              <a:rPr lang="ko-KR" altLang="en-US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정부 차원의 발주방식 심의 강화와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발주기관의 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담합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비리 등 우려에 따른 발주 물량 축소로 </a:t>
            </a:r>
            <a:r>
              <a:rPr lang="ko-KR" altLang="en-US" b="1" dirty="0" err="1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턴키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발주 감소</a:t>
            </a:r>
            <a:endParaRPr lang="en-US" altLang="ko-KR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2442369" y="2564904"/>
            <a:ext cx="437972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latinLnBrk="1" hangingPunct="1">
              <a:defRPr/>
            </a:pPr>
            <a:r>
              <a:rPr lang="ko-KR" altLang="en-US" sz="1600" b="1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공공공사 입〮낙찰 </a:t>
            </a:r>
            <a:r>
              <a:rPr lang="ko-KR" altLang="en-US" sz="1600" b="1" spc="-15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방식별</a:t>
            </a:r>
            <a:r>
              <a:rPr lang="ko-KR" altLang="en-US" sz="1600" b="1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비중 추이</a:t>
            </a:r>
            <a:r>
              <a:rPr lang="en-US" altLang="ko-KR" sz="1600" b="1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600" b="1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계약금액 기준</a:t>
            </a:r>
            <a:r>
              <a:rPr lang="en-US" altLang="ko-KR" sz="1600" b="1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1600" b="1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endParaRPr lang="ko-KR" altLang="en-US" sz="1600" b="1" spc="-15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32175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5"/>
          <p:cNvPicPr preferRelativeResize="0"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75" y="2420888"/>
            <a:ext cx="8693150" cy="378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직사각형 22"/>
          <p:cNvSpPr/>
          <p:nvPr/>
        </p:nvSpPr>
        <p:spPr>
          <a:xfrm>
            <a:off x="481815" y="6008419"/>
            <a:ext cx="2191306" cy="195823"/>
          </a:xfrm>
          <a:prstGeom prst="rect">
            <a:avLst/>
          </a:prstGeom>
          <a:noFill/>
        </p:spPr>
        <p:txBody>
          <a:bodyPr wrap="none" lIns="0" tIns="0" rIns="0" bIns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marL="342900" indent="-342900" eaLnBrk="1" latinLnBrk="1" hangingPunct="1">
              <a:lnSpc>
                <a:spcPct val="130000"/>
              </a:lnSpc>
              <a:buClr>
                <a:srgbClr val="0070C0"/>
              </a:buClr>
              <a:defRPr/>
            </a:pPr>
            <a:r>
              <a:rPr lang="en-US" altLang="ko-KR" sz="1100" spc="-7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※ </a:t>
            </a:r>
            <a:r>
              <a:rPr lang="ko-KR" altLang="en-US" sz="1100" spc="-7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자료 </a:t>
            </a:r>
            <a:r>
              <a:rPr lang="en-US" altLang="ko-KR" sz="1100" spc="-7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1100" spc="-7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한국건설기술연구원</a:t>
            </a:r>
            <a:r>
              <a:rPr lang="en-US" altLang="ko-KR" sz="1100" spc="-7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, 2013.12</a:t>
            </a:r>
            <a:endParaRPr lang="ko-KR" altLang="en-US" sz="1100" spc="-70" dirty="0">
              <a:solidFill>
                <a:schemeClr val="tx1">
                  <a:lumMod val="85000"/>
                  <a:lumOff val="1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3797" name="TextBox 1"/>
          <p:cNvSpPr txBox="1">
            <a:spLocks noChangeArrowheads="1"/>
          </p:cNvSpPr>
          <p:nvPr/>
        </p:nvSpPr>
        <p:spPr bwMode="auto">
          <a:xfrm>
            <a:off x="468313" y="333375"/>
            <a:ext cx="828040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ko-KR" altLang="en-US" sz="2600" dirty="0" err="1">
                <a:latin typeface="HY헤드라인M" panose="02030600000101010101" pitchFamily="18" charset="-127"/>
                <a:ea typeface="HY헤드라인M" panose="02030600000101010101" pitchFamily="18" charset="-127"/>
              </a:rPr>
              <a:t>기술형</a:t>
            </a:r>
            <a:r>
              <a:rPr lang="ko-KR" altLang="en-US" sz="26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입찰제도 운영성과 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(4) </a:t>
            </a:r>
            <a:r>
              <a:rPr lang="ko-KR" altLang="en-US" sz="20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발주방식별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성과 비교</a:t>
            </a:r>
            <a:endParaRPr lang="ko-KR" altLang="en-US" sz="2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33798" name="슬라이드 번호 개체 틀 56"/>
          <p:cNvSpPr>
            <a:spLocks noGrp="1"/>
          </p:cNvSpPr>
          <p:nvPr>
            <p:ph type="sldNum" sz="quarter" idx="10"/>
          </p:nvPr>
        </p:nvSpPr>
        <p:spPr>
          <a:xfrm>
            <a:off x="4032250" y="6400800"/>
            <a:ext cx="10668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ko-KR" sz="1800">
                <a:ea typeface="굴림" panose="020B0600000101010101" pitchFamily="34" charset="-127"/>
              </a:rPr>
              <a:t>9</a:t>
            </a:r>
            <a:endParaRPr lang="ko-KR" altLang="en-US" sz="1800">
              <a:ea typeface="굴림" panose="020B0600000101010101" pitchFamily="34" charset="-127"/>
            </a:endParaRPr>
          </a:p>
        </p:txBody>
      </p:sp>
      <p:pic>
        <p:nvPicPr>
          <p:cNvPr id="3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35" t="48535" r="9947" b="13629"/>
          <a:stretch/>
        </p:blipFill>
        <p:spPr bwMode="auto">
          <a:xfrm>
            <a:off x="611560" y="2667029"/>
            <a:ext cx="7808168" cy="3282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직사각형 36"/>
          <p:cNvSpPr/>
          <p:nvPr/>
        </p:nvSpPr>
        <p:spPr bwMode="auto">
          <a:xfrm>
            <a:off x="250825" y="908050"/>
            <a:ext cx="8642350" cy="1368821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80000" tIns="180000" rIns="180000" bIns="180000" spcCol="288000"/>
          <a:lstStyle/>
          <a:p>
            <a:pPr marL="533400" indent="-533400" eaLnBrk="1" latinLnBrk="1" hangingPunct="1">
              <a:spcBef>
                <a:spcPct val="20000"/>
              </a:spcBef>
              <a:buClr>
                <a:schemeClr val="tx1">
                  <a:lumMod val="75000"/>
                  <a:lumOff val="25000"/>
                </a:schemeClr>
              </a:buClr>
              <a:buSzPct val="98000"/>
              <a:buFont typeface="Wingdings" pitchFamily="2" charset="2"/>
              <a:buChar char="§"/>
              <a:defRPr/>
            </a:pPr>
            <a:r>
              <a:rPr lang="en-US" altLang="ko-KR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비용측면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준공시점에서 </a:t>
            </a:r>
            <a:r>
              <a:rPr lang="ko-KR" altLang="en-US" b="1" dirty="0" err="1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턴키는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2.6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%, </a:t>
            </a:r>
            <a:r>
              <a:rPr lang="ko-KR" altLang="en-US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최저가 </a:t>
            </a:r>
            <a:r>
              <a:rPr lang="en-US" altLang="ko-KR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11%, 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적격 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14%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의 비용추가 </a:t>
            </a:r>
            <a:endParaRPr lang="en-US" altLang="ko-KR" b="1" dirty="0" smtClea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533400" indent="-533400" eaLnBrk="1" latinLnBrk="1" hangingPunct="1">
              <a:spcBef>
                <a:spcPct val="20000"/>
              </a:spcBef>
              <a:buClr>
                <a:schemeClr val="tx1">
                  <a:lumMod val="75000"/>
                  <a:lumOff val="25000"/>
                </a:schemeClr>
              </a:buClr>
              <a:buSzPct val="98000"/>
              <a:buFont typeface="Wingdings" pitchFamily="2" charset="2"/>
              <a:buChar char="§"/>
              <a:defRPr/>
            </a:pPr>
            <a:r>
              <a:rPr lang="en-US" altLang="ko-KR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품질측면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시공평가 성적은 </a:t>
            </a:r>
            <a:r>
              <a:rPr lang="ko-KR" altLang="en-US" b="1" dirty="0" err="1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턴키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93.8, 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적격 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89.94, 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최저가 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89.81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의 순</a:t>
            </a:r>
            <a:endParaRPr lang="en-US" altLang="ko-KR" b="1" dirty="0" smtClea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533400" indent="-533400" eaLnBrk="1" latinLnBrk="1" hangingPunct="1">
              <a:spcBef>
                <a:spcPct val="20000"/>
              </a:spcBef>
              <a:buClr>
                <a:schemeClr val="tx1">
                  <a:lumMod val="75000"/>
                  <a:lumOff val="25000"/>
                </a:schemeClr>
              </a:buClr>
              <a:buSzPct val="98000"/>
              <a:buFont typeface="Wingdings" pitchFamily="2" charset="2"/>
              <a:buChar char="§"/>
              <a:defRPr/>
            </a:pPr>
            <a:r>
              <a:rPr lang="en-US" altLang="ko-KR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공기측면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공기증가율은 </a:t>
            </a:r>
            <a:r>
              <a:rPr lang="ko-KR" altLang="en-US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최저가 </a:t>
            </a:r>
            <a:r>
              <a:rPr lang="en-US" altLang="ko-KR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18.1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%, </a:t>
            </a:r>
            <a:r>
              <a:rPr lang="ko-KR" altLang="en-US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턴키</a:t>
            </a:r>
            <a:r>
              <a:rPr lang="ko-KR" altLang="en-US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19.9%, 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적격 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27.6%</a:t>
            </a:r>
            <a:endParaRPr lang="en-US" altLang="ko-KR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854677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238125" y="239713"/>
            <a:ext cx="8658225" cy="6172200"/>
          </a:xfrm>
          <a:prstGeom prst="rect">
            <a:avLst/>
          </a:prstGeom>
          <a:gradFill rotWithShape="0">
            <a:gsLst>
              <a:gs pos="0">
                <a:srgbClr val="BEDEFE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ko-KR" altLang="en-US" sz="1800">
              <a:latin typeface="굴림" panose="020B0600000101010101" pitchFamily="34" charset="-127"/>
              <a:ea typeface="굴림" panose="020B0600000101010101" pitchFamily="34" charset="-127"/>
            </a:endParaRPr>
          </a:p>
        </p:txBody>
      </p:sp>
      <p:sp>
        <p:nvSpPr>
          <p:cNvPr id="14340" name="Rectangle 3"/>
          <p:cNvSpPr>
            <a:spLocks noChangeArrowheads="1"/>
          </p:cNvSpPr>
          <p:nvPr/>
        </p:nvSpPr>
        <p:spPr bwMode="auto">
          <a:xfrm>
            <a:off x="1947863" y="2101850"/>
            <a:ext cx="5235575" cy="396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4701" tIns="42350" rIns="84701" bIns="42350"/>
          <a:lstStyle/>
          <a:p>
            <a:pPr marL="457200" indent="-457200" defTabSz="957263" eaLnBrk="1" latinLnBrk="1" hangingPunct="1">
              <a:lnSpc>
                <a:spcPct val="200000"/>
              </a:lnSpc>
              <a:buFontTx/>
              <a:buAutoNum type="arabicPeriod"/>
              <a:defRPr/>
            </a:pPr>
            <a:r>
              <a:rPr lang="ko-KR" altLang="en-US" sz="2000" dirty="0">
                <a:solidFill>
                  <a:schemeClr val="tx2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건설시장 동향</a:t>
            </a:r>
            <a:endParaRPr lang="en-US" altLang="ko-KR" sz="2000" dirty="0">
              <a:solidFill>
                <a:schemeClr val="tx2">
                  <a:lumMod val="75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457200" indent="-457200" defTabSz="957263" eaLnBrk="1" latinLnBrk="1" hangingPunct="1">
              <a:lnSpc>
                <a:spcPct val="200000"/>
              </a:lnSpc>
              <a:buFontTx/>
              <a:buAutoNum type="arabicPeriod"/>
              <a:defRPr/>
            </a:pPr>
            <a:r>
              <a:rPr lang="ko-KR" altLang="en-US" sz="2000" dirty="0" err="1">
                <a:latin typeface="HY헤드라인M" pitchFamily="18" charset="-127"/>
                <a:ea typeface="HY헤드라인M" pitchFamily="18" charset="-127"/>
              </a:rPr>
              <a:t>기술형</a:t>
            </a:r>
            <a:r>
              <a:rPr lang="ko-KR" altLang="en-US" sz="2000" dirty="0">
                <a:latin typeface="HY헤드라인M" pitchFamily="18" charset="-127"/>
                <a:ea typeface="HY헤드라인M" pitchFamily="18" charset="-127"/>
              </a:rPr>
              <a:t> 입찰제도의 운영성과</a:t>
            </a:r>
            <a:endParaRPr lang="en-US" altLang="ko-KR" sz="2000" dirty="0">
              <a:latin typeface="HY헤드라인M" pitchFamily="18" charset="-127"/>
              <a:ea typeface="HY헤드라인M" pitchFamily="18" charset="-127"/>
            </a:endParaRPr>
          </a:p>
          <a:p>
            <a:pPr marL="457200" indent="-457200" defTabSz="957263" eaLnBrk="1" latinLnBrk="1" hangingPunct="1">
              <a:lnSpc>
                <a:spcPct val="200000"/>
              </a:lnSpc>
              <a:buFontTx/>
              <a:buAutoNum type="arabicPeriod"/>
              <a:defRPr/>
            </a:pPr>
            <a:r>
              <a:rPr lang="ko-KR" altLang="en-US" sz="2000" dirty="0" err="1">
                <a:solidFill>
                  <a:schemeClr val="accent6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기술형</a:t>
            </a:r>
            <a:r>
              <a:rPr lang="ko-KR" altLang="en-US" sz="2000" dirty="0">
                <a:solidFill>
                  <a:schemeClr val="accent6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입찰제도에 대한 설문조사결과</a:t>
            </a:r>
            <a:endParaRPr lang="en-US" altLang="ko-KR" sz="2000" dirty="0">
              <a:solidFill>
                <a:schemeClr val="accent6">
                  <a:lumMod val="75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457200" indent="-457200" defTabSz="957263" eaLnBrk="1" latinLnBrk="1" hangingPunct="1">
              <a:lnSpc>
                <a:spcPct val="200000"/>
              </a:lnSpc>
              <a:buFontTx/>
              <a:buAutoNum type="arabicPeriod"/>
              <a:defRPr/>
            </a:pPr>
            <a:r>
              <a:rPr lang="ko-KR" altLang="en-US" sz="2000" dirty="0" err="1">
                <a:solidFill>
                  <a:schemeClr val="tx2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기술형</a:t>
            </a:r>
            <a:r>
              <a:rPr lang="ko-KR" altLang="en-US" sz="2000" dirty="0">
                <a:solidFill>
                  <a:schemeClr val="tx2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입찰제도의 현안</a:t>
            </a:r>
            <a:endParaRPr lang="en-US" altLang="ko-KR" sz="2000" dirty="0">
              <a:solidFill>
                <a:schemeClr val="tx2">
                  <a:lumMod val="75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457200" indent="-457200" defTabSz="957263" eaLnBrk="1" latinLnBrk="1" hangingPunct="1">
              <a:lnSpc>
                <a:spcPct val="200000"/>
              </a:lnSpc>
              <a:buFontTx/>
              <a:buAutoNum type="arabicPeriod"/>
              <a:defRPr/>
            </a:pPr>
            <a:r>
              <a:rPr lang="ko-KR" altLang="en-US" sz="2000" dirty="0" err="1">
                <a:solidFill>
                  <a:schemeClr val="tx2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기술형입찰</a:t>
            </a:r>
            <a:r>
              <a:rPr lang="ko-KR" altLang="en-US" sz="2000" dirty="0">
                <a:solidFill>
                  <a:schemeClr val="tx2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2000" dirty="0" smtClean="0">
                <a:solidFill>
                  <a:schemeClr val="tx2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내실화 방안</a:t>
            </a:r>
            <a:endParaRPr lang="en-US" altLang="ko-KR" sz="2000" dirty="0">
              <a:solidFill>
                <a:schemeClr val="tx2">
                  <a:lumMod val="75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228600" y="857250"/>
            <a:ext cx="8658225" cy="895350"/>
          </a:xfrm>
          <a:prstGeom prst="rect">
            <a:avLst/>
          </a:prstGeom>
          <a:gradFill rotWithShape="0">
            <a:gsLst>
              <a:gs pos="0">
                <a:srgbClr val="1C74B0"/>
              </a:gs>
              <a:gs pos="50000">
                <a:srgbClr val="B4D6FC"/>
              </a:gs>
              <a:gs pos="100000">
                <a:srgbClr val="1C74B0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ko-KR" altLang="en-US" sz="1800">
              <a:latin typeface="굴림" panose="020B0600000101010101" pitchFamily="34" charset="-127"/>
              <a:ea typeface="굴림" panose="020B0600000101010101" pitchFamily="34" charset="-127"/>
            </a:endParaRPr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2060575" y="850900"/>
            <a:ext cx="5010150" cy="92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 algn="ctr" eaLnBrk="1" latinLnBrk="0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kumimoji="0" lang="ko-KR" altLang="en-US" sz="3600">
                <a:solidFill>
                  <a:schemeClr val="tx2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목   차</a:t>
            </a:r>
          </a:p>
        </p:txBody>
      </p:sp>
    </p:spTree>
    <p:extLst>
      <p:ext uri="{BB962C8B-B14F-4D97-AF65-F5344CB8AC3E}">
        <p14:creationId xmlns:p14="http://schemas.microsoft.com/office/powerpoint/2010/main" val="25512270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슬라이드 번호 개체 틀 5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B3B94E2-65BE-4241-AB86-93CF9506CFEA}" type="slidenum">
              <a:rPr lang="ko-KR" altLang="en-US" sz="1800">
                <a:ea typeface="굴림" panose="020B0600000101010101" pitchFamily="34" charset="-127"/>
              </a:rPr>
              <a:pPr>
                <a:spcBef>
                  <a:spcPct val="0"/>
                </a:spcBef>
                <a:buFontTx/>
                <a:buNone/>
              </a:pPr>
              <a:t>14</a:t>
            </a:fld>
            <a:endParaRPr lang="ko-KR" altLang="en-US" sz="1800">
              <a:ea typeface="굴림" panose="020B0600000101010101" pitchFamily="34" charset="-127"/>
            </a:endParaRPr>
          </a:p>
        </p:txBody>
      </p:sp>
      <p:sp>
        <p:nvSpPr>
          <p:cNvPr id="37891" name="TextBox 1"/>
          <p:cNvSpPr txBox="1">
            <a:spLocks noChangeArrowheads="1"/>
          </p:cNvSpPr>
          <p:nvPr/>
        </p:nvSpPr>
        <p:spPr bwMode="auto">
          <a:xfrm>
            <a:off x="468312" y="333375"/>
            <a:ext cx="8424863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ko-KR" altLang="en-US" sz="2600" dirty="0" err="1">
                <a:latin typeface="HY헤드라인M" panose="02030600000101010101" pitchFamily="18" charset="-127"/>
                <a:ea typeface="HY헤드라인M" panose="02030600000101010101" pitchFamily="18" charset="-127"/>
              </a:rPr>
              <a:t>기술형</a:t>
            </a:r>
            <a:r>
              <a:rPr lang="ko-KR" altLang="en-US" sz="26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2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입찰제도에 대한 설문조사결과 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en-US" altLang="ko-KR" sz="2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1) </a:t>
            </a:r>
            <a:r>
              <a:rPr lang="ko-KR" altLang="en-US" sz="20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효과성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및 기여도 </a:t>
            </a:r>
            <a:endParaRPr lang="ko-KR" altLang="en-US" sz="2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481815" y="6008419"/>
            <a:ext cx="5879815" cy="220060"/>
          </a:xfrm>
          <a:prstGeom prst="rect">
            <a:avLst/>
          </a:prstGeom>
          <a:noFill/>
        </p:spPr>
        <p:txBody>
          <a:bodyPr wrap="none" lIns="0" tIns="0" rIns="0" bIns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marL="342900" indent="-342900" eaLnBrk="1" latinLnBrk="1" hangingPunct="1">
              <a:lnSpc>
                <a:spcPct val="130000"/>
              </a:lnSpc>
              <a:buClr>
                <a:srgbClr val="0070C0"/>
              </a:buClr>
              <a:defRPr/>
            </a:pPr>
            <a:r>
              <a:rPr lang="en-US" altLang="ko-KR" sz="1100" spc="-7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※ </a:t>
            </a:r>
            <a:r>
              <a:rPr lang="ko-KR" altLang="en-US" sz="1100" spc="-7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자료 </a:t>
            </a:r>
            <a:r>
              <a:rPr lang="en-US" altLang="ko-KR" sz="1100" spc="-7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en-US" altLang="ko-KR" sz="1100" spc="-7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2015 </a:t>
            </a:r>
            <a:r>
              <a:rPr lang="ko-KR" altLang="en-US" sz="1100" spc="-7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건설기술진흥기본계획 수립을 위한 설문조사</a:t>
            </a:r>
            <a:r>
              <a:rPr lang="en-US" altLang="ko-KR" sz="1100" spc="-7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100" spc="-7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국토교통부</a:t>
            </a:r>
            <a:r>
              <a:rPr lang="en-US" altLang="ko-KR" sz="1100" spc="-7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·</a:t>
            </a:r>
            <a:r>
              <a:rPr lang="ko-KR" altLang="en-US" sz="1100" spc="-7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한국건설기술연구원</a:t>
            </a:r>
            <a:r>
              <a:rPr lang="en-US" altLang="ko-KR" sz="1100" spc="-7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en-US" altLang="ko-KR" sz="1100" spc="-7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2015.11</a:t>
            </a:r>
            <a:endParaRPr lang="ko-KR" altLang="en-US" sz="1100" spc="-70" dirty="0">
              <a:solidFill>
                <a:schemeClr val="tx1">
                  <a:lumMod val="85000"/>
                  <a:lumOff val="1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직사각형 9"/>
          <p:cNvSpPr/>
          <p:nvPr/>
        </p:nvSpPr>
        <p:spPr bwMode="auto">
          <a:xfrm>
            <a:off x="250825" y="908050"/>
            <a:ext cx="8642350" cy="1368821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80000" tIns="180000" rIns="180000" bIns="180000" spcCol="288000"/>
          <a:lstStyle/>
          <a:p>
            <a:pPr marL="533400" indent="-533400" eaLnBrk="1" latinLnBrk="1" hangingPunct="1">
              <a:spcBef>
                <a:spcPct val="20000"/>
              </a:spcBef>
              <a:buClr>
                <a:schemeClr val="tx1">
                  <a:lumMod val="75000"/>
                  <a:lumOff val="25000"/>
                </a:schemeClr>
              </a:buClr>
              <a:buSzPct val="98000"/>
              <a:buFont typeface="Wingdings" pitchFamily="2" charset="2"/>
              <a:buChar char="§"/>
              <a:defRPr/>
            </a:pPr>
            <a:r>
              <a:rPr lang="ko-KR" altLang="en-US" b="1" dirty="0" err="1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턴키제도와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관련하여 </a:t>
            </a:r>
            <a:r>
              <a:rPr lang="ko-KR" altLang="en-US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건설회사를 대상으로 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국토교통부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한국건설기술연구원 공동으로 설문조사 실시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(2015.11.17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∼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12.4)</a:t>
            </a:r>
            <a:endParaRPr lang="en-US" altLang="ko-KR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aphicFrame>
        <p:nvGraphicFramePr>
          <p:cNvPr id="13" name="차트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19531530"/>
              </p:ext>
            </p:extLst>
          </p:nvPr>
        </p:nvGraphicFramePr>
        <p:xfrm>
          <a:off x="337516" y="1975971"/>
          <a:ext cx="4177159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4" name="차트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01158274"/>
              </p:ext>
            </p:extLst>
          </p:nvPr>
        </p:nvGraphicFramePr>
        <p:xfrm>
          <a:off x="4572000" y="1988839"/>
          <a:ext cx="4212377" cy="40195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2390534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슬라이드 번호 개체 틀 5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B3B94E2-65BE-4241-AB86-93CF9506CFEA}" type="slidenum">
              <a:rPr lang="ko-KR" altLang="en-US" sz="1800">
                <a:ea typeface="굴림" panose="020B0600000101010101" pitchFamily="34" charset="-127"/>
              </a:rPr>
              <a:pPr>
                <a:spcBef>
                  <a:spcPct val="0"/>
                </a:spcBef>
                <a:buFontTx/>
                <a:buNone/>
              </a:pPr>
              <a:t>15</a:t>
            </a:fld>
            <a:endParaRPr lang="ko-KR" altLang="en-US" sz="1800">
              <a:ea typeface="굴림" panose="020B0600000101010101" pitchFamily="34" charset="-127"/>
            </a:endParaRPr>
          </a:p>
        </p:txBody>
      </p:sp>
      <p:sp>
        <p:nvSpPr>
          <p:cNvPr id="37891" name="TextBox 1"/>
          <p:cNvSpPr txBox="1">
            <a:spLocks noChangeArrowheads="1"/>
          </p:cNvSpPr>
          <p:nvPr/>
        </p:nvSpPr>
        <p:spPr bwMode="auto">
          <a:xfrm>
            <a:off x="468312" y="333375"/>
            <a:ext cx="8424863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ko-KR" altLang="en-US" sz="2600" dirty="0" err="1">
                <a:latin typeface="HY헤드라인M" panose="02030600000101010101" pitchFamily="18" charset="-127"/>
                <a:ea typeface="HY헤드라인M" panose="02030600000101010101" pitchFamily="18" charset="-127"/>
              </a:rPr>
              <a:t>기술형</a:t>
            </a:r>
            <a:r>
              <a:rPr lang="ko-KR" altLang="en-US" sz="26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2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입찰제도에 대한 설문조사결과 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(2) </a:t>
            </a:r>
            <a:r>
              <a:rPr lang="ko-KR" altLang="en-US" sz="20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턴키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발주물량</a:t>
            </a:r>
            <a:endParaRPr lang="ko-KR" altLang="en-US" sz="2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481815" y="6008419"/>
            <a:ext cx="5879815" cy="220060"/>
          </a:xfrm>
          <a:prstGeom prst="rect">
            <a:avLst/>
          </a:prstGeom>
          <a:noFill/>
        </p:spPr>
        <p:txBody>
          <a:bodyPr wrap="none" lIns="0" tIns="0" rIns="0" bIns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marL="342900" indent="-342900" eaLnBrk="1" latinLnBrk="1" hangingPunct="1">
              <a:lnSpc>
                <a:spcPct val="130000"/>
              </a:lnSpc>
              <a:buClr>
                <a:srgbClr val="0070C0"/>
              </a:buClr>
              <a:defRPr/>
            </a:pPr>
            <a:r>
              <a:rPr lang="en-US" altLang="ko-KR" sz="1100" spc="-7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※ </a:t>
            </a:r>
            <a:r>
              <a:rPr lang="ko-KR" altLang="en-US" sz="1100" spc="-7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자료 </a:t>
            </a:r>
            <a:r>
              <a:rPr lang="en-US" altLang="ko-KR" sz="1100" spc="-7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en-US" altLang="ko-KR" sz="1100" spc="-7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2015 </a:t>
            </a:r>
            <a:r>
              <a:rPr lang="ko-KR" altLang="en-US" sz="1100" spc="-7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건설기술진흥기본계획 수립을 위한 설문조사</a:t>
            </a:r>
            <a:r>
              <a:rPr lang="en-US" altLang="ko-KR" sz="1100" spc="-7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100" spc="-7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국토교통부</a:t>
            </a:r>
            <a:r>
              <a:rPr lang="en-US" altLang="ko-KR" sz="1100" spc="-7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·</a:t>
            </a:r>
            <a:r>
              <a:rPr lang="ko-KR" altLang="en-US" sz="1100" spc="-7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한국건설기술연구원</a:t>
            </a:r>
            <a:r>
              <a:rPr lang="en-US" altLang="ko-KR" sz="1100" spc="-7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en-US" altLang="ko-KR" sz="1100" spc="-7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2015.11</a:t>
            </a:r>
            <a:endParaRPr lang="ko-KR" altLang="en-US" sz="1100" spc="-70" dirty="0">
              <a:solidFill>
                <a:schemeClr val="tx1">
                  <a:lumMod val="85000"/>
                  <a:lumOff val="1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직사각형 9"/>
          <p:cNvSpPr/>
          <p:nvPr/>
        </p:nvSpPr>
        <p:spPr bwMode="auto">
          <a:xfrm>
            <a:off x="250824" y="908050"/>
            <a:ext cx="8893176" cy="1368821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80000" tIns="180000" rIns="180000" bIns="180000" spcCol="288000"/>
          <a:lstStyle/>
          <a:p>
            <a:pPr marL="533400" indent="-533400" eaLnBrk="1" latinLnBrk="1" hangingPunct="1">
              <a:spcBef>
                <a:spcPct val="20000"/>
              </a:spcBef>
              <a:buClr>
                <a:schemeClr val="tx1">
                  <a:lumMod val="75000"/>
                  <a:lumOff val="25000"/>
                </a:schemeClr>
              </a:buClr>
              <a:buSzPct val="98000"/>
              <a:buFont typeface="Wingdings" pitchFamily="2" charset="2"/>
              <a:buChar char="§"/>
              <a:defRPr/>
            </a:pPr>
            <a:r>
              <a:rPr lang="ko-KR" altLang="en-US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향후 </a:t>
            </a:r>
            <a:r>
              <a:rPr lang="ko-KR" altLang="en-US" b="1" dirty="0" err="1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턴키공사의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비중을 확대해야 한다는 의견이 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55%</a:t>
            </a:r>
          </a:p>
          <a:p>
            <a:pPr marL="533400" indent="-533400" eaLnBrk="1" latinLnBrk="1" hangingPunct="1">
              <a:spcBef>
                <a:spcPct val="20000"/>
              </a:spcBef>
              <a:buClr>
                <a:schemeClr val="tx1">
                  <a:lumMod val="75000"/>
                  <a:lumOff val="25000"/>
                </a:schemeClr>
              </a:buClr>
              <a:buSzPct val="98000"/>
              <a:buFont typeface="Wingdings" pitchFamily="2" charset="2"/>
              <a:buChar char="§"/>
              <a:defRPr/>
            </a:pPr>
            <a:r>
              <a:rPr lang="ko-KR" altLang="en-US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확대 이유는 설계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-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시공 품질확보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(42%), 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건설기술발전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(16%)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에 기여하기 때문</a:t>
            </a:r>
            <a:endParaRPr lang="en-US" altLang="ko-KR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aphicFrame>
        <p:nvGraphicFramePr>
          <p:cNvPr id="11" name="차트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95685129"/>
              </p:ext>
            </p:extLst>
          </p:nvPr>
        </p:nvGraphicFramePr>
        <p:xfrm>
          <a:off x="302780" y="1988840"/>
          <a:ext cx="4176464" cy="40195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5" name="차트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29025238"/>
              </p:ext>
            </p:extLst>
          </p:nvPr>
        </p:nvGraphicFramePr>
        <p:xfrm>
          <a:off x="4572000" y="1988839"/>
          <a:ext cx="4203877" cy="40195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0857986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슬라이드 번호 개체 틀 5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B3B94E2-65BE-4241-AB86-93CF9506CFEA}" type="slidenum">
              <a:rPr lang="ko-KR" altLang="en-US" sz="1800">
                <a:ea typeface="굴림" panose="020B0600000101010101" pitchFamily="34" charset="-127"/>
              </a:rPr>
              <a:pPr>
                <a:spcBef>
                  <a:spcPct val="0"/>
                </a:spcBef>
                <a:buFontTx/>
                <a:buNone/>
              </a:pPr>
              <a:t>16</a:t>
            </a:fld>
            <a:endParaRPr lang="ko-KR" altLang="en-US" sz="1800">
              <a:ea typeface="굴림" panose="020B0600000101010101" pitchFamily="34" charset="-127"/>
            </a:endParaRPr>
          </a:p>
        </p:txBody>
      </p:sp>
      <p:sp>
        <p:nvSpPr>
          <p:cNvPr id="37891" name="TextBox 1"/>
          <p:cNvSpPr txBox="1">
            <a:spLocks noChangeArrowheads="1"/>
          </p:cNvSpPr>
          <p:nvPr/>
        </p:nvSpPr>
        <p:spPr bwMode="auto">
          <a:xfrm>
            <a:off x="468312" y="333375"/>
            <a:ext cx="8424863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ko-KR" altLang="en-US" sz="2600" dirty="0" err="1">
                <a:latin typeface="HY헤드라인M" panose="02030600000101010101" pitchFamily="18" charset="-127"/>
                <a:ea typeface="HY헤드라인M" panose="02030600000101010101" pitchFamily="18" charset="-127"/>
              </a:rPr>
              <a:t>기술형</a:t>
            </a:r>
            <a:r>
              <a:rPr lang="ko-KR" altLang="en-US" sz="26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2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입찰제도에 대한 설문조사결과 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(3) 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기술력과 기술점수</a:t>
            </a:r>
            <a:endParaRPr lang="ko-KR" altLang="en-US" sz="2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481815" y="6008419"/>
            <a:ext cx="5879815" cy="220060"/>
          </a:xfrm>
          <a:prstGeom prst="rect">
            <a:avLst/>
          </a:prstGeom>
          <a:noFill/>
        </p:spPr>
        <p:txBody>
          <a:bodyPr wrap="none" lIns="0" tIns="0" rIns="0" bIns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marL="342900" indent="-342900" eaLnBrk="1" latinLnBrk="1" hangingPunct="1">
              <a:lnSpc>
                <a:spcPct val="130000"/>
              </a:lnSpc>
              <a:buClr>
                <a:srgbClr val="0070C0"/>
              </a:buClr>
              <a:defRPr/>
            </a:pPr>
            <a:r>
              <a:rPr lang="en-US" altLang="ko-KR" sz="1100" spc="-7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※ </a:t>
            </a:r>
            <a:r>
              <a:rPr lang="ko-KR" altLang="en-US" sz="1100" spc="-7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자료 </a:t>
            </a:r>
            <a:r>
              <a:rPr lang="en-US" altLang="ko-KR" sz="1100" spc="-7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en-US" altLang="ko-KR" sz="1100" spc="-7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2015 </a:t>
            </a:r>
            <a:r>
              <a:rPr lang="ko-KR" altLang="en-US" sz="1100" spc="-7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건설기술진흥기본계획 수립을 위한 설문조사</a:t>
            </a:r>
            <a:r>
              <a:rPr lang="en-US" altLang="ko-KR" sz="1100" spc="-7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100" spc="-7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국토교통부</a:t>
            </a:r>
            <a:r>
              <a:rPr lang="en-US" altLang="ko-KR" sz="1100" spc="-7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·</a:t>
            </a:r>
            <a:r>
              <a:rPr lang="ko-KR" altLang="en-US" sz="1100" spc="-7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한국건설기술연구원</a:t>
            </a:r>
            <a:r>
              <a:rPr lang="en-US" altLang="ko-KR" sz="1100" spc="-7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en-US" altLang="ko-KR" sz="1100" spc="-7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2015.11</a:t>
            </a:r>
            <a:endParaRPr lang="ko-KR" altLang="en-US" sz="1100" spc="-70" dirty="0">
              <a:solidFill>
                <a:schemeClr val="tx1">
                  <a:lumMod val="85000"/>
                  <a:lumOff val="1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직사각형 9"/>
          <p:cNvSpPr/>
          <p:nvPr/>
        </p:nvSpPr>
        <p:spPr bwMode="auto">
          <a:xfrm>
            <a:off x="250825" y="908050"/>
            <a:ext cx="8642350" cy="1368821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80000" tIns="180000" rIns="180000" bIns="180000" spcCol="288000"/>
          <a:lstStyle/>
          <a:p>
            <a:pPr marL="533400" indent="-533400" eaLnBrk="1" latinLnBrk="1" hangingPunct="1">
              <a:spcBef>
                <a:spcPct val="20000"/>
              </a:spcBef>
              <a:buClr>
                <a:schemeClr val="tx1">
                  <a:lumMod val="75000"/>
                  <a:lumOff val="25000"/>
                </a:schemeClr>
              </a:buClr>
              <a:buSzPct val="98000"/>
              <a:buFont typeface="Wingdings" pitchFamily="2" charset="2"/>
              <a:buChar char="§"/>
              <a:defRPr/>
            </a:pPr>
            <a:r>
              <a:rPr lang="ko-KR" altLang="en-US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기술력이 높은 업체가 낙찰을 받는다는 의견이 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42%, 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그렇지 않다는 의견이 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58%</a:t>
            </a:r>
            <a:endParaRPr lang="en-US" altLang="ko-KR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533400" indent="-533400" eaLnBrk="1" latinLnBrk="1" hangingPunct="1">
              <a:spcBef>
                <a:spcPct val="20000"/>
              </a:spcBef>
              <a:buClr>
                <a:schemeClr val="tx1">
                  <a:lumMod val="75000"/>
                  <a:lumOff val="25000"/>
                </a:schemeClr>
              </a:buClr>
              <a:buSzPct val="98000"/>
              <a:buFont typeface="Wingdings" pitchFamily="2" charset="2"/>
              <a:buChar char="§"/>
              <a:defRPr/>
            </a:pPr>
            <a:r>
              <a:rPr lang="ko-KR" altLang="en-US" b="1" dirty="0" err="1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턴키심의시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기술점수의 배점을 </a:t>
            </a:r>
            <a:r>
              <a:rPr lang="ko-KR" altLang="en-US" b="1" dirty="0" err="1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상향조정해야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한다는 의견이 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77%</a:t>
            </a:r>
          </a:p>
        </p:txBody>
      </p:sp>
      <p:graphicFrame>
        <p:nvGraphicFramePr>
          <p:cNvPr id="14" name="차트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02488609"/>
              </p:ext>
            </p:extLst>
          </p:nvPr>
        </p:nvGraphicFramePr>
        <p:xfrm>
          <a:off x="389843" y="2276872"/>
          <a:ext cx="4186992" cy="36004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6" name="차트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8191908"/>
              </p:ext>
            </p:extLst>
          </p:nvPr>
        </p:nvGraphicFramePr>
        <p:xfrm>
          <a:off x="4680743" y="2276871"/>
          <a:ext cx="4075514" cy="36004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직사각형 1"/>
          <p:cNvSpPr/>
          <p:nvPr/>
        </p:nvSpPr>
        <p:spPr>
          <a:xfrm>
            <a:off x="611559" y="2368413"/>
            <a:ext cx="3783407" cy="307777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none">
            <a:spAutoFit/>
          </a:bodyPr>
          <a:lstStyle/>
          <a:p>
            <a:pPr algn="ctr">
              <a:defRPr sz="1400" b="1" i="0" u="none" strike="noStrike" kern="1200" baseline="0">
                <a:solidFill>
                  <a:prstClr val="white"/>
                </a:solidFill>
                <a:latin typeface="+mn-lt"/>
                <a:ea typeface="+mn-ea"/>
                <a:cs typeface="+mn-cs"/>
              </a:defRPr>
            </a:pPr>
            <a:r>
              <a:rPr lang="ko-KR" altLang="en-US" b="1" dirty="0" err="1">
                <a:solidFill>
                  <a:schemeClr val="bg1"/>
                </a:solidFill>
              </a:rPr>
              <a:t>턴키에서</a:t>
            </a:r>
            <a:r>
              <a:rPr lang="ko-KR" altLang="en-US" b="1" dirty="0">
                <a:solidFill>
                  <a:schemeClr val="bg1"/>
                </a:solidFill>
              </a:rPr>
              <a:t> 기술력이 높은 업체가 낙찰을 받는가</a:t>
            </a:r>
          </a:p>
        </p:txBody>
      </p:sp>
    </p:spTree>
    <p:extLst>
      <p:ext uri="{BB962C8B-B14F-4D97-AF65-F5344CB8AC3E}">
        <p14:creationId xmlns:p14="http://schemas.microsoft.com/office/powerpoint/2010/main" val="2092236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슬라이드 번호 개체 틀 5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B3B94E2-65BE-4241-AB86-93CF9506CFEA}" type="slidenum">
              <a:rPr lang="ko-KR" altLang="en-US" sz="1800">
                <a:ea typeface="굴림" panose="020B0600000101010101" pitchFamily="34" charset="-127"/>
              </a:rPr>
              <a:pPr>
                <a:spcBef>
                  <a:spcPct val="0"/>
                </a:spcBef>
                <a:buFontTx/>
                <a:buNone/>
              </a:pPr>
              <a:t>17</a:t>
            </a:fld>
            <a:endParaRPr lang="ko-KR" altLang="en-US" sz="1800">
              <a:ea typeface="굴림" panose="020B0600000101010101" pitchFamily="34" charset="-127"/>
            </a:endParaRPr>
          </a:p>
        </p:txBody>
      </p:sp>
      <p:sp>
        <p:nvSpPr>
          <p:cNvPr id="37891" name="TextBox 1"/>
          <p:cNvSpPr txBox="1">
            <a:spLocks noChangeArrowheads="1"/>
          </p:cNvSpPr>
          <p:nvPr/>
        </p:nvSpPr>
        <p:spPr bwMode="auto">
          <a:xfrm>
            <a:off x="468312" y="333375"/>
            <a:ext cx="8424863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ko-KR" altLang="en-US" sz="2600" dirty="0" err="1">
                <a:latin typeface="HY헤드라인M" panose="02030600000101010101" pitchFamily="18" charset="-127"/>
                <a:ea typeface="HY헤드라인M" panose="02030600000101010101" pitchFamily="18" charset="-127"/>
              </a:rPr>
              <a:t>기술형</a:t>
            </a:r>
            <a:r>
              <a:rPr lang="ko-KR" altLang="en-US" sz="26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2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입찰제도에 대한 설문조사결과 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(4) </a:t>
            </a:r>
            <a:r>
              <a:rPr lang="ko-KR" altLang="en-US" sz="20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턴키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수주와 심의</a:t>
            </a:r>
            <a:endParaRPr lang="ko-KR" altLang="en-US" sz="2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481815" y="6008419"/>
            <a:ext cx="5879815" cy="220060"/>
          </a:xfrm>
          <a:prstGeom prst="rect">
            <a:avLst/>
          </a:prstGeom>
          <a:noFill/>
        </p:spPr>
        <p:txBody>
          <a:bodyPr wrap="none" lIns="0" tIns="0" rIns="0" bIns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marL="342900" indent="-342900" eaLnBrk="1" latinLnBrk="1" hangingPunct="1">
              <a:lnSpc>
                <a:spcPct val="130000"/>
              </a:lnSpc>
              <a:buClr>
                <a:srgbClr val="0070C0"/>
              </a:buClr>
              <a:defRPr/>
            </a:pPr>
            <a:r>
              <a:rPr lang="en-US" altLang="ko-KR" sz="1100" spc="-7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※ </a:t>
            </a:r>
            <a:r>
              <a:rPr lang="ko-KR" altLang="en-US" sz="1100" spc="-7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자료 </a:t>
            </a:r>
            <a:r>
              <a:rPr lang="en-US" altLang="ko-KR" sz="1100" spc="-7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en-US" altLang="ko-KR" sz="1100" spc="-7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2015 </a:t>
            </a:r>
            <a:r>
              <a:rPr lang="ko-KR" altLang="en-US" sz="1100" spc="-7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건설기술진흥기본계획 수립을 위한 설문조사</a:t>
            </a:r>
            <a:r>
              <a:rPr lang="en-US" altLang="ko-KR" sz="1100" spc="-7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100" spc="-7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국토교통부</a:t>
            </a:r>
            <a:r>
              <a:rPr lang="en-US" altLang="ko-KR" sz="1100" spc="-7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·</a:t>
            </a:r>
            <a:r>
              <a:rPr lang="ko-KR" altLang="en-US" sz="1100" spc="-7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한국건설기술연구원</a:t>
            </a:r>
            <a:r>
              <a:rPr lang="en-US" altLang="ko-KR" sz="1100" spc="-7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en-US" altLang="ko-KR" sz="1100" spc="-7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2015.11</a:t>
            </a:r>
            <a:endParaRPr lang="ko-KR" altLang="en-US" sz="1100" spc="-70" dirty="0">
              <a:solidFill>
                <a:schemeClr val="tx1">
                  <a:lumMod val="85000"/>
                  <a:lumOff val="1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직사각형 9"/>
          <p:cNvSpPr/>
          <p:nvPr/>
        </p:nvSpPr>
        <p:spPr bwMode="auto">
          <a:xfrm>
            <a:off x="250825" y="908050"/>
            <a:ext cx="8642350" cy="1368821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80000" tIns="180000" rIns="180000" bIns="180000" spcCol="288000"/>
          <a:lstStyle/>
          <a:p>
            <a:pPr marL="533400" indent="-533400" eaLnBrk="1" latinLnBrk="1" hangingPunct="1">
              <a:spcBef>
                <a:spcPct val="20000"/>
              </a:spcBef>
              <a:buClr>
                <a:schemeClr val="tx1">
                  <a:lumMod val="75000"/>
                  <a:lumOff val="25000"/>
                </a:schemeClr>
              </a:buClr>
              <a:buSzPct val="98000"/>
              <a:buFont typeface="Wingdings" pitchFamily="2" charset="2"/>
              <a:buChar char="§"/>
              <a:defRPr/>
            </a:pPr>
            <a:r>
              <a:rPr lang="ko-KR" altLang="en-US" b="1" dirty="0" err="1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턴키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수주를 위해 업계에서 가장 주력하는 부분은 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‘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사업 영업력 강화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’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45%,  ‘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우수 설계사 및 인력 확보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’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45%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로 비슷한 수준</a:t>
            </a:r>
            <a:endParaRPr lang="en-US" altLang="ko-KR" b="1" dirty="0" smtClea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533400" indent="-533400" eaLnBrk="1" latinLnBrk="1" hangingPunct="1">
              <a:spcBef>
                <a:spcPct val="20000"/>
              </a:spcBef>
              <a:buClr>
                <a:schemeClr val="tx1">
                  <a:lumMod val="75000"/>
                  <a:lumOff val="25000"/>
                </a:schemeClr>
              </a:buClr>
              <a:buSzPct val="98000"/>
              <a:buFont typeface="Wingdings" pitchFamily="2" charset="2"/>
              <a:buChar char="§"/>
              <a:defRPr/>
            </a:pPr>
            <a:r>
              <a:rPr lang="ko-KR" altLang="en-US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설계심의제도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상설심의위원회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개선으로 로비가 감소했다는 의견이 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55%, 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과거와 별반 차이가 없다는 의견이 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32%</a:t>
            </a:r>
          </a:p>
        </p:txBody>
      </p:sp>
      <p:graphicFrame>
        <p:nvGraphicFramePr>
          <p:cNvPr id="13" name="차트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55518991"/>
              </p:ext>
            </p:extLst>
          </p:nvPr>
        </p:nvGraphicFramePr>
        <p:xfrm>
          <a:off x="4572000" y="2708920"/>
          <a:ext cx="4213402" cy="32994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직사각형 1"/>
          <p:cNvSpPr/>
          <p:nvPr/>
        </p:nvSpPr>
        <p:spPr>
          <a:xfrm>
            <a:off x="4680743" y="2821763"/>
            <a:ext cx="3026791" cy="307777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none">
            <a:spAutoFit/>
          </a:bodyPr>
          <a:lstStyle/>
          <a:p>
            <a:pPr algn="ctr">
              <a:defRPr sz="1400" b="1" i="0" u="none" strike="noStrike" kern="1200" baseline="0">
                <a:solidFill>
                  <a:prstClr val="white"/>
                </a:solidFill>
                <a:latin typeface="+mn-lt"/>
                <a:ea typeface="+mn-ea"/>
                <a:cs typeface="+mn-cs"/>
              </a:defRPr>
            </a:pPr>
            <a:r>
              <a:rPr lang="ko-KR" altLang="en-US" b="1" spc="-150" dirty="0">
                <a:solidFill>
                  <a:schemeClr val="bg1"/>
                </a:solidFill>
              </a:rPr>
              <a:t>현행 </a:t>
            </a:r>
            <a:r>
              <a:rPr lang="ko-KR" altLang="en-US" b="1" spc="-150" dirty="0" err="1">
                <a:solidFill>
                  <a:schemeClr val="bg1"/>
                </a:solidFill>
              </a:rPr>
              <a:t>턴키</a:t>
            </a:r>
            <a:r>
              <a:rPr lang="ko-KR" altLang="en-US" b="1" spc="-150" dirty="0">
                <a:solidFill>
                  <a:schemeClr val="bg1"/>
                </a:solidFill>
              </a:rPr>
              <a:t> 설계심의제도</a:t>
            </a:r>
            <a:r>
              <a:rPr lang="en-US" altLang="ko-KR" b="1" spc="-150" dirty="0">
                <a:solidFill>
                  <a:schemeClr val="bg1"/>
                </a:solidFill>
              </a:rPr>
              <a:t>(</a:t>
            </a:r>
            <a:r>
              <a:rPr lang="ko-KR" altLang="en-US" b="1" spc="-150" dirty="0" smtClean="0">
                <a:solidFill>
                  <a:schemeClr val="bg1"/>
                </a:solidFill>
              </a:rPr>
              <a:t>상설</a:t>
            </a:r>
            <a:r>
              <a:rPr lang="en-US" altLang="ko-KR" b="1" spc="-150" dirty="0" smtClean="0">
                <a:solidFill>
                  <a:schemeClr val="bg1"/>
                </a:solidFill>
              </a:rPr>
              <a:t>)</a:t>
            </a:r>
            <a:r>
              <a:rPr lang="ko-KR" altLang="en-US" b="1" spc="-150" dirty="0">
                <a:solidFill>
                  <a:schemeClr val="bg1"/>
                </a:solidFill>
              </a:rPr>
              <a:t>의 개선효과</a:t>
            </a:r>
          </a:p>
        </p:txBody>
      </p:sp>
      <p:graphicFrame>
        <p:nvGraphicFramePr>
          <p:cNvPr id="15" name="차트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68480306"/>
              </p:ext>
            </p:extLst>
          </p:nvPr>
        </p:nvGraphicFramePr>
        <p:xfrm>
          <a:off x="323529" y="2723488"/>
          <a:ext cx="4104455" cy="32994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9616388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슬라이드 번호 개체 틀 5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B3B94E2-65BE-4241-AB86-93CF9506CFEA}" type="slidenum">
              <a:rPr lang="ko-KR" altLang="en-US" sz="1800">
                <a:ea typeface="굴림" panose="020B0600000101010101" pitchFamily="34" charset="-127"/>
              </a:rPr>
              <a:pPr>
                <a:spcBef>
                  <a:spcPct val="0"/>
                </a:spcBef>
                <a:buFontTx/>
                <a:buNone/>
              </a:pPr>
              <a:t>18</a:t>
            </a:fld>
            <a:endParaRPr lang="ko-KR" altLang="en-US" sz="1800">
              <a:ea typeface="굴림" panose="020B0600000101010101" pitchFamily="34" charset="-127"/>
            </a:endParaRPr>
          </a:p>
        </p:txBody>
      </p:sp>
      <p:sp>
        <p:nvSpPr>
          <p:cNvPr id="37891" name="TextBox 1"/>
          <p:cNvSpPr txBox="1">
            <a:spLocks noChangeArrowheads="1"/>
          </p:cNvSpPr>
          <p:nvPr/>
        </p:nvSpPr>
        <p:spPr bwMode="auto">
          <a:xfrm>
            <a:off x="468312" y="333375"/>
            <a:ext cx="8424863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ko-KR" altLang="en-US" sz="2600" dirty="0" err="1">
                <a:latin typeface="HY헤드라인M" panose="02030600000101010101" pitchFamily="18" charset="-127"/>
                <a:ea typeface="HY헤드라인M" panose="02030600000101010101" pitchFamily="18" charset="-127"/>
              </a:rPr>
              <a:t>기술형</a:t>
            </a:r>
            <a:r>
              <a:rPr lang="ko-KR" altLang="en-US" sz="26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2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입찰제도에 대한 설문조사결과 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(5) 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설계심의 평가위원</a:t>
            </a:r>
            <a:endParaRPr lang="ko-KR" altLang="en-US" sz="2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481815" y="6008419"/>
            <a:ext cx="5879815" cy="220060"/>
          </a:xfrm>
          <a:prstGeom prst="rect">
            <a:avLst/>
          </a:prstGeom>
          <a:noFill/>
        </p:spPr>
        <p:txBody>
          <a:bodyPr wrap="none" lIns="0" tIns="0" rIns="0" bIns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marL="342900" indent="-342900" eaLnBrk="1" latinLnBrk="1" hangingPunct="1">
              <a:lnSpc>
                <a:spcPct val="130000"/>
              </a:lnSpc>
              <a:buClr>
                <a:srgbClr val="0070C0"/>
              </a:buClr>
              <a:defRPr/>
            </a:pPr>
            <a:r>
              <a:rPr lang="en-US" altLang="ko-KR" sz="1100" spc="-7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※ </a:t>
            </a:r>
            <a:r>
              <a:rPr lang="ko-KR" altLang="en-US" sz="1100" spc="-7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자료 </a:t>
            </a:r>
            <a:r>
              <a:rPr lang="en-US" altLang="ko-KR" sz="1100" spc="-7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en-US" altLang="ko-KR" sz="1100" spc="-7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2015 </a:t>
            </a:r>
            <a:r>
              <a:rPr lang="ko-KR" altLang="en-US" sz="1100" spc="-7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건설기술진흥기본계획 수립을 위한 설문조사</a:t>
            </a:r>
            <a:r>
              <a:rPr lang="en-US" altLang="ko-KR" sz="1100" spc="-7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100" spc="-7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국토교통부</a:t>
            </a:r>
            <a:r>
              <a:rPr lang="en-US" altLang="ko-KR" sz="1100" spc="-7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·</a:t>
            </a:r>
            <a:r>
              <a:rPr lang="ko-KR" altLang="en-US" sz="1100" spc="-7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한국건설기술연구원</a:t>
            </a:r>
            <a:r>
              <a:rPr lang="en-US" altLang="ko-KR" sz="1100" spc="-7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en-US" altLang="ko-KR" sz="1100" spc="-7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2015.11</a:t>
            </a:r>
            <a:endParaRPr lang="ko-KR" altLang="en-US" sz="1100" spc="-70" dirty="0">
              <a:solidFill>
                <a:schemeClr val="tx1">
                  <a:lumMod val="85000"/>
                  <a:lumOff val="1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직사각형 9"/>
          <p:cNvSpPr/>
          <p:nvPr/>
        </p:nvSpPr>
        <p:spPr bwMode="auto">
          <a:xfrm>
            <a:off x="250825" y="908050"/>
            <a:ext cx="8642350" cy="1368821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80000" tIns="180000" rIns="180000" bIns="180000" spcCol="288000"/>
          <a:lstStyle/>
          <a:p>
            <a:pPr marL="533400" indent="-533400" eaLnBrk="1" latinLnBrk="1" hangingPunct="1">
              <a:spcBef>
                <a:spcPct val="20000"/>
              </a:spcBef>
              <a:buClr>
                <a:schemeClr val="tx1">
                  <a:lumMod val="75000"/>
                  <a:lumOff val="25000"/>
                </a:schemeClr>
              </a:buClr>
              <a:buSzPct val="98000"/>
              <a:buFont typeface="Wingdings" pitchFamily="2" charset="2"/>
              <a:buChar char="§"/>
              <a:defRPr/>
            </a:pPr>
            <a:r>
              <a:rPr lang="ko-KR" altLang="en-US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설계심의 평가위원의 전문성이 높거나 적정하다는 의견이 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64%, 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낮다는 의견이 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26%</a:t>
            </a:r>
          </a:p>
          <a:p>
            <a:pPr marL="533400" indent="-533400" eaLnBrk="1" latinLnBrk="1" hangingPunct="1">
              <a:spcBef>
                <a:spcPct val="20000"/>
              </a:spcBef>
              <a:buClr>
                <a:schemeClr val="tx1">
                  <a:lumMod val="75000"/>
                  <a:lumOff val="25000"/>
                </a:schemeClr>
              </a:buClr>
              <a:buSzPct val="98000"/>
              <a:buFont typeface="Wingdings" pitchFamily="2" charset="2"/>
              <a:buChar char="§"/>
              <a:defRPr/>
            </a:pPr>
            <a:r>
              <a:rPr lang="ko-KR" altLang="en-US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평가위원의 심의 공정성이 높거나 적정하다는 의견이 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49%, 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낮다는 의견이 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45%</a:t>
            </a:r>
          </a:p>
        </p:txBody>
      </p:sp>
      <p:sp>
        <p:nvSpPr>
          <p:cNvPr id="2" name="직사각형 1"/>
          <p:cNvSpPr/>
          <p:nvPr/>
        </p:nvSpPr>
        <p:spPr>
          <a:xfrm>
            <a:off x="4680742" y="2821763"/>
            <a:ext cx="3812261" cy="307777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none">
            <a:spAutoFit/>
          </a:bodyPr>
          <a:lstStyle/>
          <a:p>
            <a:pPr algn="ctr">
              <a:defRPr sz="1400" b="1" i="0" u="none" strike="noStrike" kern="1200" baseline="0">
                <a:solidFill>
                  <a:prstClr val="white"/>
                </a:solidFill>
                <a:latin typeface="+mn-lt"/>
                <a:ea typeface="+mn-ea"/>
                <a:cs typeface="+mn-cs"/>
              </a:defRPr>
            </a:pPr>
            <a:r>
              <a:rPr lang="ko-KR" altLang="en-US" b="1" spc="-150" dirty="0">
                <a:solidFill>
                  <a:schemeClr val="bg1"/>
                </a:solidFill>
              </a:rPr>
              <a:t>현행 </a:t>
            </a:r>
            <a:r>
              <a:rPr lang="ko-KR" altLang="en-US" b="1" spc="-150" dirty="0" err="1">
                <a:solidFill>
                  <a:schemeClr val="bg1"/>
                </a:solidFill>
              </a:rPr>
              <a:t>턴키</a:t>
            </a:r>
            <a:r>
              <a:rPr lang="ko-KR" altLang="en-US" b="1" spc="-150" dirty="0">
                <a:solidFill>
                  <a:schemeClr val="bg1"/>
                </a:solidFill>
              </a:rPr>
              <a:t> 설계심의제도</a:t>
            </a:r>
            <a:r>
              <a:rPr lang="en-US" altLang="ko-KR" b="1" spc="-150" dirty="0">
                <a:solidFill>
                  <a:schemeClr val="bg1"/>
                </a:solidFill>
              </a:rPr>
              <a:t>(</a:t>
            </a:r>
            <a:r>
              <a:rPr lang="ko-KR" altLang="en-US" b="1" spc="-150" dirty="0">
                <a:solidFill>
                  <a:schemeClr val="bg1"/>
                </a:solidFill>
              </a:rPr>
              <a:t>상설심의위원회</a:t>
            </a:r>
            <a:r>
              <a:rPr lang="en-US" altLang="ko-KR" b="1" spc="-150" dirty="0">
                <a:solidFill>
                  <a:schemeClr val="bg1"/>
                </a:solidFill>
              </a:rPr>
              <a:t>)</a:t>
            </a:r>
            <a:r>
              <a:rPr lang="ko-KR" altLang="en-US" b="1" spc="-150" dirty="0">
                <a:solidFill>
                  <a:schemeClr val="bg1"/>
                </a:solidFill>
              </a:rPr>
              <a:t>의 개선효과</a:t>
            </a:r>
          </a:p>
        </p:txBody>
      </p:sp>
      <p:graphicFrame>
        <p:nvGraphicFramePr>
          <p:cNvPr id="11" name="차트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82787019"/>
              </p:ext>
            </p:extLst>
          </p:nvPr>
        </p:nvGraphicFramePr>
        <p:xfrm>
          <a:off x="323528" y="2708920"/>
          <a:ext cx="4176464" cy="32994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차트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46190805"/>
              </p:ext>
            </p:extLst>
          </p:nvPr>
        </p:nvGraphicFramePr>
        <p:xfrm>
          <a:off x="4572000" y="2708919"/>
          <a:ext cx="4213402" cy="32994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2665605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슬라이드 번호 개체 틀 5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B3B94E2-65BE-4241-AB86-93CF9506CFEA}" type="slidenum">
              <a:rPr lang="ko-KR" altLang="en-US" sz="1800">
                <a:ea typeface="굴림" panose="020B0600000101010101" pitchFamily="34" charset="-127"/>
              </a:rPr>
              <a:pPr>
                <a:spcBef>
                  <a:spcPct val="0"/>
                </a:spcBef>
                <a:buFontTx/>
                <a:buNone/>
              </a:pPr>
              <a:t>19</a:t>
            </a:fld>
            <a:endParaRPr lang="ko-KR" altLang="en-US" sz="1800">
              <a:ea typeface="굴림" panose="020B0600000101010101" pitchFamily="34" charset="-127"/>
            </a:endParaRPr>
          </a:p>
        </p:txBody>
      </p:sp>
      <p:sp>
        <p:nvSpPr>
          <p:cNvPr id="37891" name="TextBox 1"/>
          <p:cNvSpPr txBox="1">
            <a:spLocks noChangeArrowheads="1"/>
          </p:cNvSpPr>
          <p:nvPr/>
        </p:nvSpPr>
        <p:spPr bwMode="auto">
          <a:xfrm>
            <a:off x="468312" y="333375"/>
            <a:ext cx="8424863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ko-KR" altLang="en-US" sz="2600" dirty="0" err="1">
                <a:latin typeface="HY헤드라인M" panose="02030600000101010101" pitchFamily="18" charset="-127"/>
                <a:ea typeface="HY헤드라인M" panose="02030600000101010101" pitchFamily="18" charset="-127"/>
              </a:rPr>
              <a:t>기술형</a:t>
            </a:r>
            <a:r>
              <a:rPr lang="ko-KR" altLang="en-US" sz="26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2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입찰제도에 대한 설문조사결과 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(5) 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설계심의 평가위원</a:t>
            </a:r>
            <a:endParaRPr lang="ko-KR" altLang="en-US" sz="2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481815" y="6008419"/>
            <a:ext cx="5879815" cy="220060"/>
          </a:xfrm>
          <a:prstGeom prst="rect">
            <a:avLst/>
          </a:prstGeom>
          <a:noFill/>
        </p:spPr>
        <p:txBody>
          <a:bodyPr wrap="none" lIns="0" tIns="0" rIns="0" bIns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marL="342900" indent="-342900" eaLnBrk="1" latinLnBrk="1" hangingPunct="1">
              <a:lnSpc>
                <a:spcPct val="130000"/>
              </a:lnSpc>
              <a:buClr>
                <a:srgbClr val="0070C0"/>
              </a:buClr>
              <a:defRPr/>
            </a:pPr>
            <a:r>
              <a:rPr lang="en-US" altLang="ko-KR" sz="1100" spc="-7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※ </a:t>
            </a:r>
            <a:r>
              <a:rPr lang="ko-KR" altLang="en-US" sz="1100" spc="-7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자료 </a:t>
            </a:r>
            <a:r>
              <a:rPr lang="en-US" altLang="ko-KR" sz="1100" spc="-7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en-US" altLang="ko-KR" sz="1100" spc="-7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2015 </a:t>
            </a:r>
            <a:r>
              <a:rPr lang="ko-KR" altLang="en-US" sz="1100" spc="-7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건설기술진흥기본계획 수립을 위한 설문조사</a:t>
            </a:r>
            <a:r>
              <a:rPr lang="en-US" altLang="ko-KR" sz="1100" spc="-7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100" spc="-7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국토교통부</a:t>
            </a:r>
            <a:r>
              <a:rPr lang="en-US" altLang="ko-KR" sz="1100" spc="-7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·</a:t>
            </a:r>
            <a:r>
              <a:rPr lang="ko-KR" altLang="en-US" sz="1100" spc="-7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한국건설기술연구원</a:t>
            </a:r>
            <a:r>
              <a:rPr lang="en-US" altLang="ko-KR" sz="1100" spc="-7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en-US" altLang="ko-KR" sz="1100" spc="-7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2015.11</a:t>
            </a:r>
            <a:endParaRPr lang="ko-KR" altLang="en-US" sz="1100" spc="-70" dirty="0">
              <a:solidFill>
                <a:schemeClr val="tx1">
                  <a:lumMod val="85000"/>
                  <a:lumOff val="1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직사각형 9"/>
          <p:cNvSpPr/>
          <p:nvPr/>
        </p:nvSpPr>
        <p:spPr bwMode="auto">
          <a:xfrm>
            <a:off x="250825" y="980728"/>
            <a:ext cx="4429918" cy="1368821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80000" tIns="180000" rIns="180000" bIns="180000" spcCol="288000"/>
          <a:lstStyle/>
          <a:p>
            <a:pPr marL="533400" indent="-533400" eaLnBrk="1" latinLnBrk="1" hangingPunct="1">
              <a:spcBef>
                <a:spcPct val="20000"/>
              </a:spcBef>
              <a:buClr>
                <a:schemeClr val="tx1">
                  <a:lumMod val="75000"/>
                  <a:lumOff val="25000"/>
                </a:schemeClr>
              </a:buClr>
              <a:buSzPct val="98000"/>
              <a:buFont typeface="Wingdings" pitchFamily="2" charset="2"/>
              <a:buChar char="§"/>
              <a:defRPr/>
            </a:pPr>
            <a:r>
              <a:rPr lang="ko-KR" altLang="en-US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평가위원의 전문성 제고 방안 의견</a:t>
            </a:r>
            <a:endParaRPr lang="en-US" altLang="ko-KR" b="1" dirty="0" smtClea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" name="직사각형 2"/>
          <p:cNvSpPr/>
          <p:nvPr/>
        </p:nvSpPr>
        <p:spPr bwMode="auto">
          <a:xfrm>
            <a:off x="593576" y="1556792"/>
            <a:ext cx="3744416" cy="4322751"/>
          </a:xfrm>
          <a:prstGeom prst="rect">
            <a:avLst/>
          </a:prstGeom>
          <a:solidFill>
            <a:srgbClr val="EAEAE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sx="101000" sy="101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533400" marR="0" indent="-533400" algn="l" defTabSz="914400" rtl="0" eaLnBrk="1" fontAlgn="base" latinLnBrk="1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</a:pPr>
            <a:r>
              <a:rPr lang="ko-KR" altLang="en-US" sz="1600" dirty="0" smtClean="0">
                <a:solidFill>
                  <a:srgbClr val="000000"/>
                </a:solidFill>
                <a:latin typeface="한양신명조"/>
                <a:ea typeface="굴림" pitchFamily="50" charset="-127"/>
              </a:rPr>
              <a:t>심의기간 충분히 확보</a:t>
            </a:r>
            <a:endParaRPr lang="en-US" altLang="ko-KR" sz="1600" dirty="0" smtClean="0">
              <a:solidFill>
                <a:srgbClr val="000000"/>
              </a:solidFill>
              <a:latin typeface="한양신명조"/>
              <a:ea typeface="굴림" pitchFamily="50" charset="-127"/>
            </a:endParaRPr>
          </a:p>
          <a:p>
            <a:pPr marL="533400" marR="0" indent="-533400" algn="l" defTabSz="914400" rtl="0" eaLnBrk="1" fontAlgn="base" latinLnBrk="1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</a:pPr>
            <a:r>
              <a:rPr kumimoji="1" lang="ko-KR" altLang="en-US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한양신명조"/>
                <a:ea typeface="굴림" pitchFamily="50" charset="-127"/>
              </a:rPr>
              <a:t>발주청</a:t>
            </a:r>
            <a:r>
              <a:rPr lang="en-US" altLang="ko-KR" sz="1600" dirty="0" smtClean="0">
                <a:solidFill>
                  <a:srgbClr val="000000"/>
                </a:solidFill>
                <a:latin typeface="한양신명조"/>
                <a:ea typeface="굴림" pitchFamily="50" charset="-127"/>
              </a:rPr>
              <a:t>/</a:t>
            </a:r>
            <a:r>
              <a:rPr lang="ko-KR" altLang="en-US" sz="1600" dirty="0" smtClean="0">
                <a:solidFill>
                  <a:srgbClr val="000000"/>
                </a:solidFill>
                <a:latin typeface="한양신명조"/>
                <a:ea typeface="굴림" pitchFamily="50" charset="-127"/>
              </a:rPr>
              <a:t>공무원</a:t>
            </a:r>
            <a:r>
              <a:rPr kumimoji="1" lang="ko-KR" alt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한양신명조"/>
                <a:ea typeface="굴림" pitchFamily="50" charset="-127"/>
              </a:rPr>
              <a:t> 심의위원의 구성비율 확대</a:t>
            </a:r>
            <a:endParaRPr kumimoji="1" lang="en-US" altLang="ko-KR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한양신명조"/>
              <a:ea typeface="굴림" pitchFamily="50" charset="-127"/>
            </a:endParaRPr>
          </a:p>
          <a:p>
            <a:pPr marL="533400" marR="0" indent="-533400" algn="l" defTabSz="914400" rtl="0" eaLnBrk="1" fontAlgn="base" latinLnBrk="1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</a:pPr>
            <a:r>
              <a:rPr lang="ko-KR" altLang="en-US" sz="1600" dirty="0" smtClean="0">
                <a:solidFill>
                  <a:srgbClr val="000000"/>
                </a:solidFill>
                <a:latin typeface="한양신명조"/>
                <a:ea typeface="굴림" pitchFamily="50" charset="-127"/>
              </a:rPr>
              <a:t>심의위원 </a:t>
            </a:r>
            <a:r>
              <a:rPr lang="en-US" altLang="ko-KR" sz="1600" dirty="0" smtClean="0">
                <a:solidFill>
                  <a:srgbClr val="000000"/>
                </a:solidFill>
                <a:latin typeface="한양신명조"/>
                <a:ea typeface="굴림" pitchFamily="50" charset="-127"/>
              </a:rPr>
              <a:t>Pool </a:t>
            </a:r>
            <a:r>
              <a:rPr lang="ko-KR" altLang="en-US" sz="1600" dirty="0" smtClean="0">
                <a:solidFill>
                  <a:srgbClr val="000000"/>
                </a:solidFill>
                <a:latin typeface="한양신명조"/>
                <a:ea typeface="굴림" pitchFamily="50" charset="-127"/>
              </a:rPr>
              <a:t>인원 확대</a:t>
            </a:r>
            <a:endParaRPr lang="en-US" altLang="ko-KR" sz="1600" dirty="0" smtClean="0">
              <a:solidFill>
                <a:srgbClr val="000000"/>
              </a:solidFill>
              <a:latin typeface="한양신명조"/>
              <a:ea typeface="굴림" pitchFamily="50" charset="-127"/>
            </a:endParaRPr>
          </a:p>
          <a:p>
            <a:pPr marL="533400" marR="0" indent="-533400" algn="l" defTabSz="914400" rtl="0" eaLnBrk="1" fontAlgn="base" latinLnBrk="1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</a:pPr>
            <a:r>
              <a:rPr kumimoji="1" lang="ko-KR" alt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한양신명조"/>
                <a:ea typeface="굴림" pitchFamily="50" charset="-127"/>
              </a:rPr>
              <a:t>평가위원의 자격조건 강화</a:t>
            </a:r>
            <a:endParaRPr kumimoji="1" lang="en-US" altLang="ko-KR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한양신명조"/>
              <a:ea typeface="굴림" pitchFamily="50" charset="-127"/>
            </a:endParaRPr>
          </a:p>
          <a:p>
            <a:pPr marL="533400" marR="0" indent="-533400" algn="l" defTabSz="914400" rtl="0" eaLnBrk="1" fontAlgn="base" latinLnBrk="1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</a:pPr>
            <a:r>
              <a:rPr kumimoji="1" lang="ko-KR" alt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한양신명조"/>
                <a:ea typeface="굴림" pitchFamily="50" charset="-127"/>
              </a:rPr>
              <a:t>객관적 판단기준 제시 가능토록 평가항목 검토</a:t>
            </a:r>
            <a:endParaRPr kumimoji="1" lang="en-US" altLang="ko-KR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한양신명조"/>
              <a:ea typeface="굴림" pitchFamily="50" charset="-127"/>
            </a:endParaRPr>
          </a:p>
          <a:p>
            <a:pPr marL="533400" marR="0" indent="-533400" algn="l" defTabSz="914400" rtl="0" eaLnBrk="1" fontAlgn="base" latinLnBrk="1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</a:pPr>
            <a:r>
              <a:rPr lang="ko-KR" altLang="en-US" sz="1600" dirty="0" err="1" smtClean="0">
                <a:solidFill>
                  <a:srgbClr val="000000"/>
                </a:solidFill>
                <a:latin typeface="한양신명조"/>
                <a:ea typeface="굴림" pitchFamily="50" charset="-127"/>
              </a:rPr>
              <a:t>발주처의</a:t>
            </a:r>
            <a:r>
              <a:rPr lang="ko-KR" altLang="en-US" sz="1600" dirty="0" smtClean="0">
                <a:solidFill>
                  <a:srgbClr val="000000"/>
                </a:solidFill>
                <a:latin typeface="한양신명조"/>
                <a:ea typeface="굴림" pitchFamily="50" charset="-127"/>
              </a:rPr>
              <a:t> 기술검토사항을 평가에 반영</a:t>
            </a:r>
            <a:r>
              <a:rPr lang="en-US" altLang="ko-KR" sz="1400" dirty="0" smtClean="0">
                <a:solidFill>
                  <a:srgbClr val="000000"/>
                </a:solidFill>
                <a:latin typeface="한양신명조"/>
                <a:ea typeface="굴림" pitchFamily="50" charset="-127"/>
              </a:rPr>
              <a:t>(</a:t>
            </a:r>
            <a:r>
              <a:rPr lang="ko-KR" altLang="en-US" sz="1400" dirty="0" smtClean="0">
                <a:solidFill>
                  <a:srgbClr val="000000"/>
                </a:solidFill>
                <a:latin typeface="한양신명조"/>
                <a:ea typeface="굴림" pitchFamily="50" charset="-127"/>
              </a:rPr>
              <a:t>친환경 등 각종 인증사항 등</a:t>
            </a:r>
            <a:r>
              <a:rPr lang="en-US" altLang="ko-KR" sz="1400" dirty="0">
                <a:solidFill>
                  <a:srgbClr val="000000"/>
                </a:solidFill>
                <a:latin typeface="한양신명조"/>
                <a:ea typeface="굴림" pitchFamily="50" charset="-127"/>
              </a:rPr>
              <a:t>)</a:t>
            </a:r>
            <a:endParaRPr kumimoji="1" lang="ko-KR" altLang="en-US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한양신명조"/>
              <a:ea typeface="굴림" pitchFamily="50" charset="-127"/>
            </a:endParaRPr>
          </a:p>
        </p:txBody>
      </p:sp>
      <p:sp>
        <p:nvSpPr>
          <p:cNvPr id="13" name="직사각형 12"/>
          <p:cNvSpPr/>
          <p:nvPr/>
        </p:nvSpPr>
        <p:spPr bwMode="auto">
          <a:xfrm>
            <a:off x="4534570" y="981398"/>
            <a:ext cx="4429918" cy="1368821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80000" tIns="180000" rIns="180000" bIns="180000" spcCol="288000"/>
          <a:lstStyle/>
          <a:p>
            <a:pPr marL="533400" indent="-533400" eaLnBrk="1" latinLnBrk="1" hangingPunct="1">
              <a:spcBef>
                <a:spcPct val="20000"/>
              </a:spcBef>
              <a:buClr>
                <a:schemeClr val="tx1">
                  <a:lumMod val="75000"/>
                  <a:lumOff val="25000"/>
                </a:schemeClr>
              </a:buClr>
              <a:buSzPct val="98000"/>
              <a:buFont typeface="Wingdings" pitchFamily="2" charset="2"/>
              <a:buChar char="§"/>
              <a:defRPr/>
            </a:pPr>
            <a:r>
              <a:rPr lang="ko-KR" altLang="en-US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평가위원의 공정성 제고 방안 의견</a:t>
            </a:r>
            <a:endParaRPr lang="en-US" altLang="ko-KR" b="1" dirty="0" smtClea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4" name="직사각형 13"/>
          <p:cNvSpPr/>
          <p:nvPr/>
        </p:nvSpPr>
        <p:spPr bwMode="auto">
          <a:xfrm>
            <a:off x="4932040" y="1556792"/>
            <a:ext cx="3744416" cy="4322751"/>
          </a:xfrm>
          <a:prstGeom prst="rect">
            <a:avLst/>
          </a:prstGeom>
          <a:solidFill>
            <a:srgbClr val="EAEAE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sx="101000" sy="101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533400" marR="0" indent="-533400" algn="l" defTabSz="914400" rtl="0" eaLnBrk="1" fontAlgn="base" latinLnBrk="1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</a:pPr>
            <a:r>
              <a:rPr lang="ko-KR" altLang="en-US" sz="1600" dirty="0" smtClean="0">
                <a:solidFill>
                  <a:srgbClr val="000000"/>
                </a:solidFill>
                <a:latin typeface="한양신명조"/>
                <a:ea typeface="굴림" pitchFamily="50" charset="-127"/>
              </a:rPr>
              <a:t>심의 보수 상향 조정</a:t>
            </a:r>
            <a:endParaRPr lang="en-US" altLang="ko-KR" sz="1600" dirty="0" smtClean="0">
              <a:solidFill>
                <a:srgbClr val="000000"/>
              </a:solidFill>
              <a:latin typeface="한양신명조"/>
              <a:ea typeface="굴림" pitchFamily="50" charset="-127"/>
            </a:endParaRPr>
          </a:p>
          <a:p>
            <a:pPr marL="533400" marR="0" indent="-533400" algn="l" defTabSz="914400" rtl="0" eaLnBrk="1" fontAlgn="base" latinLnBrk="1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</a:pPr>
            <a:r>
              <a:rPr kumimoji="1" lang="ko-KR" altLang="en-US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한양신명조"/>
                <a:ea typeface="굴림" pitchFamily="50" charset="-127"/>
              </a:rPr>
              <a:t>발주청</a:t>
            </a:r>
            <a:r>
              <a:rPr lang="en-US" altLang="ko-KR" sz="1600" dirty="0">
                <a:solidFill>
                  <a:srgbClr val="000000"/>
                </a:solidFill>
                <a:latin typeface="한양신명조"/>
                <a:ea typeface="굴림" pitchFamily="50" charset="-127"/>
              </a:rPr>
              <a:t>/</a:t>
            </a:r>
            <a:r>
              <a:rPr lang="ko-KR" altLang="en-US" sz="1600" dirty="0" smtClean="0">
                <a:solidFill>
                  <a:srgbClr val="000000"/>
                </a:solidFill>
                <a:latin typeface="한양신명조"/>
                <a:ea typeface="굴림" pitchFamily="50" charset="-127"/>
              </a:rPr>
              <a:t>공무원</a:t>
            </a:r>
            <a:r>
              <a:rPr kumimoji="1" lang="ko-KR" alt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한양신명조"/>
                <a:ea typeface="굴림" pitchFamily="50" charset="-127"/>
              </a:rPr>
              <a:t> 심의위원의 구성 비율 확대</a:t>
            </a:r>
            <a:r>
              <a:rPr kumimoji="1" lang="en-US" altLang="ko-KR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한양신명조"/>
                <a:ea typeface="굴림" pitchFamily="50" charset="-127"/>
              </a:rPr>
              <a:t>/</a:t>
            </a:r>
            <a:r>
              <a:rPr kumimoji="1" lang="ko-KR" alt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한양신명조"/>
                <a:ea typeface="굴림" pitchFamily="50" charset="-127"/>
              </a:rPr>
              <a:t>축소</a:t>
            </a:r>
            <a:endParaRPr kumimoji="1" lang="en-US" altLang="ko-KR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한양신명조"/>
              <a:ea typeface="굴림" pitchFamily="50" charset="-127"/>
            </a:endParaRPr>
          </a:p>
          <a:p>
            <a:pPr marL="533400" marR="0" indent="-533400" algn="l" defTabSz="914400" rtl="0" eaLnBrk="1" fontAlgn="base" latinLnBrk="1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</a:pPr>
            <a:r>
              <a:rPr kumimoji="1" lang="ko-KR" alt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한양신명조"/>
                <a:ea typeface="굴림" pitchFamily="50" charset="-127"/>
              </a:rPr>
              <a:t>총점 강제 차등 확실히 운영</a:t>
            </a:r>
            <a:endParaRPr kumimoji="1" lang="en-US" altLang="ko-KR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한양신명조"/>
              <a:ea typeface="굴림" pitchFamily="50" charset="-127"/>
            </a:endParaRPr>
          </a:p>
          <a:p>
            <a:pPr marL="533400" marR="0" indent="-533400" algn="l" defTabSz="914400" rtl="0" eaLnBrk="1" fontAlgn="base" latinLnBrk="1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</a:pPr>
            <a:r>
              <a:rPr kumimoji="1" lang="ko-KR" alt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한양신명조"/>
                <a:ea typeface="굴림" pitchFamily="50" charset="-127"/>
              </a:rPr>
              <a:t>외부위원 상시 감사제도 도입</a:t>
            </a:r>
            <a:endParaRPr kumimoji="1" lang="en-US" altLang="ko-KR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한양신명조"/>
              <a:ea typeface="굴림" pitchFamily="50" charset="-127"/>
            </a:endParaRPr>
          </a:p>
          <a:p>
            <a:pPr marL="533400" indent="-533400" eaLnBrk="1" latinLnBrk="1" hangingPunct="1">
              <a:lnSpc>
                <a:spcPct val="130000"/>
              </a:lnSpc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ko-KR" altLang="en-US" sz="1600" dirty="0">
                <a:solidFill>
                  <a:srgbClr val="000000"/>
                </a:solidFill>
                <a:latin typeface="한양신명조"/>
                <a:ea typeface="굴림" pitchFamily="50" charset="-127"/>
              </a:rPr>
              <a:t>객관적 판단기준 제시 가능토록 평가항목 검토</a:t>
            </a:r>
            <a:endParaRPr lang="en-US" altLang="ko-KR" sz="1600" dirty="0">
              <a:solidFill>
                <a:srgbClr val="000000"/>
              </a:solidFill>
              <a:latin typeface="한양신명조"/>
              <a:ea typeface="굴림" pitchFamily="50" charset="-127"/>
            </a:endParaRPr>
          </a:p>
          <a:p>
            <a:pPr marL="533400" marR="0" indent="-533400" algn="l" defTabSz="914400" rtl="0" eaLnBrk="1" fontAlgn="base" latinLnBrk="1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</a:pPr>
            <a:r>
              <a:rPr lang="ko-KR" altLang="en-US" sz="1600" dirty="0" smtClean="0">
                <a:solidFill>
                  <a:srgbClr val="000000"/>
                </a:solidFill>
                <a:latin typeface="한양신명조"/>
                <a:ea typeface="굴림" pitchFamily="50" charset="-127"/>
              </a:rPr>
              <a:t>충분한 설계보상비 책정</a:t>
            </a:r>
            <a:endParaRPr lang="en-US" altLang="ko-KR" sz="1600" dirty="0" smtClean="0">
              <a:solidFill>
                <a:srgbClr val="000000"/>
              </a:solidFill>
              <a:latin typeface="한양신명조"/>
              <a:ea typeface="굴림" pitchFamily="50" charset="-127"/>
            </a:endParaRPr>
          </a:p>
          <a:p>
            <a:pPr marL="533400" marR="0" indent="-533400" algn="l" defTabSz="914400" rtl="0" eaLnBrk="1" fontAlgn="base" latinLnBrk="1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</a:pPr>
            <a:r>
              <a:rPr kumimoji="1" lang="ko-KR" alt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한양신명조"/>
                <a:ea typeface="굴림" pitchFamily="50" charset="-127"/>
              </a:rPr>
              <a:t>조달청 설계심의 신뢰성 제고</a:t>
            </a:r>
            <a:r>
              <a:rPr kumimoji="1" lang="en-US" altLang="ko-K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한양신명조"/>
                <a:ea typeface="굴림" pitchFamily="50" charset="-127"/>
              </a:rPr>
              <a:t>(</a:t>
            </a:r>
            <a:r>
              <a:rPr kumimoji="1" lang="ko-KR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한양신명조"/>
                <a:ea typeface="굴림" pitchFamily="50" charset="-127"/>
              </a:rPr>
              <a:t>조달청 비중 축소</a:t>
            </a:r>
            <a:r>
              <a:rPr kumimoji="1" lang="en-US" altLang="ko-K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한양신명조"/>
                <a:ea typeface="굴림" pitchFamily="50" charset="-127"/>
              </a:rPr>
              <a:t>,</a:t>
            </a:r>
            <a:r>
              <a:rPr lang="en-US" altLang="ko-KR" sz="1200" dirty="0" smtClean="0">
                <a:solidFill>
                  <a:srgbClr val="000000"/>
                </a:solidFill>
                <a:latin typeface="한양신명조"/>
                <a:ea typeface="굴림" pitchFamily="50" charset="-127"/>
              </a:rPr>
              <a:t> </a:t>
            </a:r>
            <a:r>
              <a:rPr lang="ko-KR" altLang="en-US" sz="1200" dirty="0" err="1" smtClean="0">
                <a:solidFill>
                  <a:srgbClr val="000000"/>
                </a:solidFill>
                <a:latin typeface="한양신명조"/>
                <a:ea typeface="굴림" pitchFamily="50" charset="-127"/>
              </a:rPr>
              <a:t>국토부</a:t>
            </a:r>
            <a:r>
              <a:rPr lang="ko-KR" altLang="en-US" sz="1200" dirty="0" smtClean="0">
                <a:solidFill>
                  <a:srgbClr val="000000"/>
                </a:solidFill>
                <a:latin typeface="한양신명조"/>
                <a:ea typeface="굴림" pitchFamily="50" charset="-127"/>
              </a:rPr>
              <a:t> 평가 확대</a:t>
            </a:r>
            <a:r>
              <a:rPr lang="en-US" altLang="ko-KR" sz="1200" dirty="0" smtClean="0">
                <a:solidFill>
                  <a:srgbClr val="000000"/>
                </a:solidFill>
                <a:latin typeface="한양신명조"/>
                <a:ea typeface="굴림" pitchFamily="50" charset="-127"/>
              </a:rPr>
              <a:t>)</a:t>
            </a:r>
          </a:p>
          <a:p>
            <a:pPr marL="533400" marR="0" indent="-533400" algn="l" defTabSz="914400" rtl="0" eaLnBrk="1" fontAlgn="base" latinLnBrk="1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</a:pPr>
            <a:r>
              <a:rPr lang="ko-KR" altLang="en-US" sz="1600" dirty="0" smtClean="0">
                <a:solidFill>
                  <a:srgbClr val="000000"/>
                </a:solidFill>
                <a:latin typeface="한양신명조"/>
                <a:ea typeface="굴림" pitchFamily="50" charset="-127"/>
              </a:rPr>
              <a:t>심의위원 명단 사전 비공개</a:t>
            </a:r>
            <a:endParaRPr lang="en-US" altLang="ko-KR" sz="1600" dirty="0" smtClean="0">
              <a:solidFill>
                <a:srgbClr val="000000"/>
              </a:solidFill>
              <a:latin typeface="한양신명조"/>
              <a:ea typeface="굴림" pitchFamily="50" charset="-127"/>
            </a:endParaRPr>
          </a:p>
          <a:p>
            <a:pPr marL="533400" marR="0" indent="-533400" algn="l" defTabSz="914400" rtl="0" eaLnBrk="1" fontAlgn="base" latinLnBrk="1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</a:pPr>
            <a:r>
              <a:rPr kumimoji="1" lang="ko-KR" alt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한양신명조"/>
                <a:ea typeface="굴림" pitchFamily="50" charset="-127"/>
              </a:rPr>
              <a:t>특화항목 제한</a:t>
            </a:r>
            <a:r>
              <a:rPr kumimoji="1" lang="en-US" altLang="ko-K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한양신명조"/>
                <a:ea typeface="굴림" pitchFamily="50" charset="-127"/>
              </a:rPr>
              <a:t>(</a:t>
            </a:r>
            <a:r>
              <a:rPr kumimoji="1" lang="ko-KR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한양신명조"/>
                <a:ea typeface="굴림" pitchFamily="50" charset="-127"/>
              </a:rPr>
              <a:t>특정해석</a:t>
            </a:r>
            <a:r>
              <a:rPr kumimoji="1" lang="en-US" altLang="ko-K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한양신명조"/>
                <a:ea typeface="굴림" pitchFamily="50" charset="-127"/>
              </a:rPr>
              <a:t>, </a:t>
            </a:r>
            <a:r>
              <a:rPr kumimoji="1" lang="ko-KR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한양신명조"/>
                <a:ea typeface="굴림" pitchFamily="50" charset="-127"/>
              </a:rPr>
              <a:t>실험</a:t>
            </a:r>
            <a:r>
              <a:rPr kumimoji="1" lang="en-US" altLang="ko-K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한양신명조"/>
                <a:ea typeface="굴림" pitchFamily="50" charset="-127"/>
              </a:rPr>
              <a:t>, </a:t>
            </a:r>
            <a:r>
              <a:rPr kumimoji="1" lang="ko-KR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한양신명조"/>
                <a:ea typeface="굴림" pitchFamily="50" charset="-127"/>
              </a:rPr>
              <a:t>조사 등</a:t>
            </a:r>
            <a:r>
              <a:rPr kumimoji="1" lang="en-US" altLang="ko-K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한양신명조"/>
                <a:ea typeface="굴림" pitchFamily="50" charset="-127"/>
              </a:rPr>
              <a:t>)</a:t>
            </a:r>
            <a:endParaRPr kumimoji="1" lang="ko-KR" altLang="en-US" sz="1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한양신명조"/>
              <a:ea typeface="굴림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08126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236537" y="260648"/>
            <a:ext cx="8658225" cy="6172200"/>
          </a:xfrm>
          <a:prstGeom prst="rect">
            <a:avLst/>
          </a:prstGeom>
          <a:gradFill rotWithShape="0">
            <a:gsLst>
              <a:gs pos="0">
                <a:srgbClr val="BEDEFE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ko-KR" altLang="en-US" sz="1800">
              <a:latin typeface="굴림" panose="020B0600000101010101" pitchFamily="34" charset="-127"/>
              <a:ea typeface="굴림" panose="020B0600000101010101" pitchFamily="34" charset="-127"/>
            </a:endParaRPr>
          </a:p>
        </p:txBody>
      </p:sp>
      <p:sp>
        <p:nvSpPr>
          <p:cNvPr id="14340" name="Rectangle 3"/>
          <p:cNvSpPr>
            <a:spLocks noChangeArrowheads="1"/>
          </p:cNvSpPr>
          <p:nvPr/>
        </p:nvSpPr>
        <p:spPr bwMode="auto">
          <a:xfrm>
            <a:off x="1947863" y="2101850"/>
            <a:ext cx="5235575" cy="396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4701" tIns="42350" rIns="84701" bIns="42350"/>
          <a:lstStyle/>
          <a:p>
            <a:pPr marL="457200" indent="-457200" defTabSz="957263" eaLnBrk="1" latinLnBrk="1" hangingPunct="1">
              <a:lnSpc>
                <a:spcPct val="250000"/>
              </a:lnSpc>
              <a:buFontTx/>
              <a:buAutoNum type="arabicPeriod"/>
              <a:defRPr/>
            </a:pPr>
            <a:r>
              <a:rPr lang="ko-KR" altLang="en-US" sz="2000" dirty="0">
                <a:solidFill>
                  <a:schemeClr val="tx2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건설시장 동향</a:t>
            </a:r>
            <a:endParaRPr lang="en-US" altLang="ko-KR" sz="2000" dirty="0">
              <a:solidFill>
                <a:schemeClr val="tx2">
                  <a:lumMod val="75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457200" indent="-457200" defTabSz="957263" eaLnBrk="1" latinLnBrk="1" hangingPunct="1">
              <a:lnSpc>
                <a:spcPct val="250000"/>
              </a:lnSpc>
              <a:buFontTx/>
              <a:buAutoNum type="arabicPeriod"/>
              <a:defRPr/>
            </a:pPr>
            <a:r>
              <a:rPr lang="ko-KR" altLang="en-US" sz="2000" dirty="0" err="1">
                <a:solidFill>
                  <a:schemeClr val="tx2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기술형</a:t>
            </a:r>
            <a:r>
              <a:rPr lang="ko-KR" altLang="en-US" sz="2000" dirty="0">
                <a:solidFill>
                  <a:schemeClr val="tx2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입찰제도의 운영성과</a:t>
            </a:r>
            <a:endParaRPr lang="en-US" altLang="ko-KR" sz="2000" dirty="0">
              <a:solidFill>
                <a:schemeClr val="tx2">
                  <a:lumMod val="75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457200" indent="-457200" defTabSz="957263" eaLnBrk="1" latinLnBrk="1" hangingPunct="1">
              <a:lnSpc>
                <a:spcPct val="250000"/>
              </a:lnSpc>
              <a:buFontTx/>
              <a:buAutoNum type="arabicPeriod"/>
              <a:defRPr/>
            </a:pPr>
            <a:r>
              <a:rPr lang="ko-KR" altLang="en-US" sz="2000" dirty="0" err="1">
                <a:solidFill>
                  <a:schemeClr val="tx2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기술형</a:t>
            </a:r>
            <a:r>
              <a:rPr lang="ko-KR" altLang="en-US" sz="2000" dirty="0">
                <a:solidFill>
                  <a:schemeClr val="tx2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입찰제도에 대한 설문조사결과</a:t>
            </a:r>
            <a:endParaRPr lang="en-US" altLang="ko-KR" sz="2000" dirty="0">
              <a:solidFill>
                <a:schemeClr val="tx2">
                  <a:lumMod val="75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457200" indent="-457200" defTabSz="957263" eaLnBrk="1" latinLnBrk="1" hangingPunct="1">
              <a:lnSpc>
                <a:spcPct val="250000"/>
              </a:lnSpc>
              <a:buFontTx/>
              <a:buAutoNum type="arabicPeriod"/>
              <a:defRPr/>
            </a:pPr>
            <a:r>
              <a:rPr lang="ko-KR" altLang="en-US" sz="2000" dirty="0" err="1">
                <a:solidFill>
                  <a:schemeClr val="tx2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기술형</a:t>
            </a:r>
            <a:r>
              <a:rPr lang="ko-KR" altLang="en-US" sz="2000" dirty="0">
                <a:solidFill>
                  <a:schemeClr val="tx2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입찰제도의 현안</a:t>
            </a:r>
            <a:endParaRPr lang="en-US" altLang="ko-KR" sz="2000" dirty="0">
              <a:solidFill>
                <a:schemeClr val="tx2">
                  <a:lumMod val="75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457200" indent="-457200" defTabSz="957263" eaLnBrk="1" latinLnBrk="1" hangingPunct="1">
              <a:lnSpc>
                <a:spcPct val="250000"/>
              </a:lnSpc>
              <a:buFontTx/>
              <a:buAutoNum type="arabicPeriod"/>
              <a:defRPr/>
            </a:pPr>
            <a:r>
              <a:rPr lang="ko-KR" altLang="en-US" sz="2000" dirty="0" err="1">
                <a:solidFill>
                  <a:schemeClr val="tx2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기술형입찰</a:t>
            </a:r>
            <a:r>
              <a:rPr lang="ko-KR" altLang="en-US" sz="2000" dirty="0">
                <a:solidFill>
                  <a:schemeClr val="tx2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2000" dirty="0" smtClean="0">
                <a:solidFill>
                  <a:schemeClr val="tx2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내실화 방안</a:t>
            </a:r>
            <a:endParaRPr lang="en-US" altLang="ko-KR" sz="2000" dirty="0">
              <a:solidFill>
                <a:schemeClr val="tx2">
                  <a:lumMod val="75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228600" y="857250"/>
            <a:ext cx="8658225" cy="895350"/>
          </a:xfrm>
          <a:prstGeom prst="rect">
            <a:avLst/>
          </a:prstGeom>
          <a:gradFill rotWithShape="0">
            <a:gsLst>
              <a:gs pos="0">
                <a:srgbClr val="1C74B0"/>
              </a:gs>
              <a:gs pos="50000">
                <a:srgbClr val="B4D6FC"/>
              </a:gs>
              <a:gs pos="100000">
                <a:srgbClr val="1C74B0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ko-KR" altLang="en-US" sz="1800">
              <a:latin typeface="굴림" panose="020B0600000101010101" pitchFamily="34" charset="-127"/>
              <a:ea typeface="굴림" panose="020B0600000101010101" pitchFamily="34" charset="-127"/>
            </a:endParaRPr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2060575" y="850900"/>
            <a:ext cx="5010150" cy="92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 algn="ctr" eaLnBrk="1" latinLnBrk="0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kumimoji="0" lang="ko-KR" altLang="en-US" sz="3600">
                <a:solidFill>
                  <a:schemeClr val="tx2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목   차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238125" y="239713"/>
            <a:ext cx="8658225" cy="6172200"/>
          </a:xfrm>
          <a:prstGeom prst="rect">
            <a:avLst/>
          </a:prstGeom>
          <a:gradFill rotWithShape="0">
            <a:gsLst>
              <a:gs pos="0">
                <a:srgbClr val="BEDEFE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ko-KR" altLang="en-US" sz="1800">
              <a:latin typeface="굴림" panose="020B0600000101010101" pitchFamily="34" charset="-127"/>
              <a:ea typeface="굴림" panose="020B0600000101010101" pitchFamily="34" charset="-127"/>
            </a:endParaRPr>
          </a:p>
        </p:txBody>
      </p:sp>
      <p:sp>
        <p:nvSpPr>
          <p:cNvPr id="14340" name="Rectangle 3"/>
          <p:cNvSpPr>
            <a:spLocks noChangeArrowheads="1"/>
          </p:cNvSpPr>
          <p:nvPr/>
        </p:nvSpPr>
        <p:spPr bwMode="auto">
          <a:xfrm>
            <a:off x="1947863" y="2101850"/>
            <a:ext cx="5235575" cy="396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4701" tIns="42350" rIns="84701" bIns="42350"/>
          <a:lstStyle/>
          <a:p>
            <a:pPr marL="457200" indent="-457200" defTabSz="957263" eaLnBrk="1" latinLnBrk="1" hangingPunct="1">
              <a:lnSpc>
                <a:spcPct val="200000"/>
              </a:lnSpc>
              <a:buFontTx/>
              <a:buAutoNum type="arabicPeriod"/>
              <a:defRPr/>
            </a:pPr>
            <a:r>
              <a:rPr lang="ko-KR" altLang="en-US" sz="2000" dirty="0">
                <a:solidFill>
                  <a:schemeClr val="tx2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건설시장 동향</a:t>
            </a:r>
            <a:endParaRPr lang="en-US" altLang="ko-KR" sz="2000" dirty="0">
              <a:solidFill>
                <a:schemeClr val="tx2">
                  <a:lumMod val="75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457200" indent="-457200" defTabSz="957263" eaLnBrk="1" latinLnBrk="1" hangingPunct="1">
              <a:lnSpc>
                <a:spcPct val="200000"/>
              </a:lnSpc>
              <a:buFontTx/>
              <a:buAutoNum type="arabicPeriod"/>
              <a:defRPr/>
            </a:pPr>
            <a:r>
              <a:rPr lang="ko-KR" altLang="en-US" sz="2000" dirty="0" err="1">
                <a:latin typeface="HY헤드라인M" pitchFamily="18" charset="-127"/>
                <a:ea typeface="HY헤드라인M" pitchFamily="18" charset="-127"/>
              </a:rPr>
              <a:t>기술형</a:t>
            </a:r>
            <a:r>
              <a:rPr lang="ko-KR" altLang="en-US" sz="2000" dirty="0">
                <a:latin typeface="HY헤드라인M" pitchFamily="18" charset="-127"/>
                <a:ea typeface="HY헤드라인M" pitchFamily="18" charset="-127"/>
              </a:rPr>
              <a:t> 입찰제도의 운영성과</a:t>
            </a:r>
            <a:endParaRPr lang="en-US" altLang="ko-KR" sz="2000" dirty="0">
              <a:latin typeface="HY헤드라인M" pitchFamily="18" charset="-127"/>
              <a:ea typeface="HY헤드라인M" pitchFamily="18" charset="-127"/>
            </a:endParaRPr>
          </a:p>
          <a:p>
            <a:pPr marL="457200" indent="-457200" defTabSz="957263" eaLnBrk="1" latinLnBrk="1" hangingPunct="1">
              <a:lnSpc>
                <a:spcPct val="200000"/>
              </a:lnSpc>
              <a:buFontTx/>
              <a:buAutoNum type="arabicPeriod"/>
              <a:defRPr/>
            </a:pPr>
            <a:r>
              <a:rPr lang="ko-KR" altLang="en-US" sz="2000" dirty="0" err="1">
                <a:latin typeface="HY헤드라인M" pitchFamily="18" charset="-127"/>
                <a:ea typeface="HY헤드라인M" pitchFamily="18" charset="-127"/>
              </a:rPr>
              <a:t>기술형</a:t>
            </a:r>
            <a:r>
              <a:rPr lang="ko-KR" altLang="en-US" sz="2000" dirty="0">
                <a:latin typeface="HY헤드라인M" pitchFamily="18" charset="-127"/>
                <a:ea typeface="HY헤드라인M" pitchFamily="18" charset="-127"/>
              </a:rPr>
              <a:t> 입찰제도에 대한 설문조사결과</a:t>
            </a:r>
            <a:endParaRPr lang="en-US" altLang="ko-KR" sz="2000" dirty="0">
              <a:latin typeface="HY헤드라인M" pitchFamily="18" charset="-127"/>
              <a:ea typeface="HY헤드라인M" pitchFamily="18" charset="-127"/>
            </a:endParaRPr>
          </a:p>
          <a:p>
            <a:pPr marL="457200" indent="-457200" defTabSz="957263" eaLnBrk="1" latinLnBrk="1" hangingPunct="1">
              <a:lnSpc>
                <a:spcPct val="200000"/>
              </a:lnSpc>
              <a:buFontTx/>
              <a:buAutoNum type="arabicPeriod"/>
              <a:defRPr/>
            </a:pPr>
            <a:r>
              <a:rPr lang="ko-KR" altLang="en-US" sz="2000" dirty="0" err="1">
                <a:solidFill>
                  <a:schemeClr val="accent6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기술형</a:t>
            </a:r>
            <a:r>
              <a:rPr lang="ko-KR" altLang="en-US" sz="2000" dirty="0">
                <a:solidFill>
                  <a:schemeClr val="accent6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입찰제도의 현안</a:t>
            </a:r>
            <a:endParaRPr lang="en-US" altLang="ko-KR" sz="2000" dirty="0">
              <a:solidFill>
                <a:schemeClr val="accent6">
                  <a:lumMod val="75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457200" indent="-457200" defTabSz="957263" eaLnBrk="1" latinLnBrk="1" hangingPunct="1">
              <a:lnSpc>
                <a:spcPct val="200000"/>
              </a:lnSpc>
              <a:buFontTx/>
              <a:buAutoNum type="arabicPeriod"/>
              <a:defRPr/>
            </a:pPr>
            <a:r>
              <a:rPr lang="ko-KR" altLang="en-US" sz="2000" dirty="0" err="1">
                <a:solidFill>
                  <a:schemeClr val="tx2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기술형입찰</a:t>
            </a:r>
            <a:r>
              <a:rPr lang="ko-KR" altLang="en-US" sz="2000" dirty="0">
                <a:solidFill>
                  <a:schemeClr val="tx2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2000" dirty="0" smtClean="0">
                <a:solidFill>
                  <a:schemeClr val="tx2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내실화 방안</a:t>
            </a:r>
            <a:endParaRPr lang="en-US" altLang="ko-KR" sz="2000" dirty="0">
              <a:solidFill>
                <a:schemeClr val="tx2">
                  <a:lumMod val="75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228600" y="857250"/>
            <a:ext cx="8658225" cy="895350"/>
          </a:xfrm>
          <a:prstGeom prst="rect">
            <a:avLst/>
          </a:prstGeom>
          <a:gradFill rotWithShape="0">
            <a:gsLst>
              <a:gs pos="0">
                <a:srgbClr val="1C74B0"/>
              </a:gs>
              <a:gs pos="50000">
                <a:srgbClr val="B4D6FC"/>
              </a:gs>
              <a:gs pos="100000">
                <a:srgbClr val="1C74B0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ko-KR" altLang="en-US" sz="1800">
              <a:latin typeface="굴림" panose="020B0600000101010101" pitchFamily="34" charset="-127"/>
              <a:ea typeface="굴림" panose="020B0600000101010101" pitchFamily="34" charset="-127"/>
            </a:endParaRPr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2060575" y="850900"/>
            <a:ext cx="5010150" cy="92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 algn="ctr" eaLnBrk="1" latinLnBrk="0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kumimoji="0" lang="ko-KR" altLang="en-US" sz="3600">
                <a:solidFill>
                  <a:schemeClr val="tx2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목   차</a:t>
            </a:r>
          </a:p>
        </p:txBody>
      </p:sp>
    </p:spTree>
    <p:extLst>
      <p:ext uri="{BB962C8B-B14F-4D97-AF65-F5344CB8AC3E}">
        <p14:creationId xmlns:p14="http://schemas.microsoft.com/office/powerpoint/2010/main" val="181208921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10"/>
          <p:cNvSpPr>
            <a:spLocks noChangeArrowheads="1"/>
          </p:cNvSpPr>
          <p:nvPr/>
        </p:nvSpPr>
        <p:spPr bwMode="auto">
          <a:xfrm>
            <a:off x="248560" y="4509608"/>
            <a:ext cx="8640762" cy="1799957"/>
          </a:xfrm>
          <a:prstGeom prst="roundRect">
            <a:avLst>
              <a:gd name="adj" fmla="val 4909"/>
            </a:avLst>
          </a:prstGeom>
          <a:solidFill>
            <a:srgbClr val="FFFFCC"/>
          </a:solidFill>
          <a:ln w="9525">
            <a:noFill/>
            <a:round/>
            <a:headEnd/>
            <a:tailEnd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txBody>
          <a:bodyPr lIns="101031" tIns="50515" rIns="101031" bIns="50515" anchor="ctr"/>
          <a:lstStyle/>
          <a:p>
            <a:pPr algn="ctr">
              <a:lnSpc>
                <a:spcPct val="150000"/>
              </a:lnSpc>
              <a:defRPr/>
            </a:pPr>
            <a:endParaRPr lang="en-US" altLang="ko-KR" dirty="0">
              <a:solidFill>
                <a:srgbClr val="C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7890" name="슬라이드 번호 개체 틀 5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B3B94E2-65BE-4241-AB86-93CF9506CFEA}" type="slidenum">
              <a:rPr lang="ko-KR" altLang="en-US" sz="1800">
                <a:ea typeface="굴림" panose="020B0600000101010101" pitchFamily="34" charset="-127"/>
              </a:rPr>
              <a:pPr>
                <a:spcBef>
                  <a:spcPct val="0"/>
                </a:spcBef>
                <a:buFontTx/>
                <a:buNone/>
              </a:pPr>
              <a:t>21</a:t>
            </a:fld>
            <a:endParaRPr lang="ko-KR" altLang="en-US" sz="1800">
              <a:ea typeface="굴림" panose="020B0600000101010101" pitchFamily="34" charset="-127"/>
            </a:endParaRPr>
          </a:p>
        </p:txBody>
      </p:sp>
      <p:sp>
        <p:nvSpPr>
          <p:cNvPr id="37891" name="TextBox 1"/>
          <p:cNvSpPr txBox="1">
            <a:spLocks noChangeArrowheads="1"/>
          </p:cNvSpPr>
          <p:nvPr/>
        </p:nvSpPr>
        <p:spPr bwMode="auto">
          <a:xfrm>
            <a:off x="468312" y="333375"/>
            <a:ext cx="813613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ko-KR" altLang="en-US" sz="2600" dirty="0" err="1">
                <a:latin typeface="HY헤드라인M" panose="02030600000101010101" pitchFamily="18" charset="-127"/>
                <a:ea typeface="HY헤드라인M" panose="02030600000101010101" pitchFamily="18" charset="-127"/>
              </a:rPr>
              <a:t>기술형</a:t>
            </a:r>
            <a:r>
              <a:rPr lang="ko-KR" altLang="en-US" sz="26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2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입찰제도의 현안  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[1] 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운영 현황  </a:t>
            </a:r>
            <a:endParaRPr lang="ko-KR" altLang="en-US" sz="2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6" name="Freeform 11"/>
          <p:cNvSpPr>
            <a:spLocks/>
          </p:cNvSpPr>
          <p:nvPr/>
        </p:nvSpPr>
        <p:spPr bwMode="auto">
          <a:xfrm flipV="1">
            <a:off x="1326472" y="3866906"/>
            <a:ext cx="6484938" cy="565150"/>
          </a:xfrm>
          <a:custGeom>
            <a:avLst/>
            <a:gdLst>
              <a:gd name="T0" fmla="*/ 2147483647 w 5034"/>
              <a:gd name="T1" fmla="*/ 0 h 1908"/>
              <a:gd name="T2" fmla="*/ 2147483647 w 5034"/>
              <a:gd name="T3" fmla="*/ 2147483647 h 1908"/>
              <a:gd name="T4" fmla="*/ 2147483647 w 5034"/>
              <a:gd name="T5" fmla="*/ 2147483647 h 1908"/>
              <a:gd name="T6" fmla="*/ 0 w 5034"/>
              <a:gd name="T7" fmla="*/ 2147483647 h 1908"/>
              <a:gd name="T8" fmla="*/ 2147483647 w 5034"/>
              <a:gd name="T9" fmla="*/ 2147483647 h 1908"/>
              <a:gd name="T10" fmla="*/ 2147483647 w 5034"/>
              <a:gd name="T11" fmla="*/ 2147483647 h 1908"/>
              <a:gd name="T12" fmla="*/ 2147483647 w 5034"/>
              <a:gd name="T13" fmla="*/ 2147483647 h 1908"/>
              <a:gd name="T14" fmla="*/ 2147483647 w 5034"/>
              <a:gd name="T15" fmla="*/ 0 h 190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5034"/>
              <a:gd name="T25" fmla="*/ 0 h 1908"/>
              <a:gd name="T26" fmla="*/ 5034 w 5034"/>
              <a:gd name="T27" fmla="*/ 1908 h 1908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5034" h="1908">
                <a:moveTo>
                  <a:pt x="2502" y="0"/>
                </a:moveTo>
                <a:lnTo>
                  <a:pt x="1465" y="383"/>
                </a:lnTo>
                <a:lnTo>
                  <a:pt x="1783" y="383"/>
                </a:lnTo>
                <a:lnTo>
                  <a:pt x="0" y="1908"/>
                </a:lnTo>
                <a:lnTo>
                  <a:pt x="5034" y="1908"/>
                </a:lnTo>
                <a:lnTo>
                  <a:pt x="3229" y="383"/>
                </a:lnTo>
                <a:lnTo>
                  <a:pt x="3613" y="395"/>
                </a:lnTo>
                <a:lnTo>
                  <a:pt x="2502" y="0"/>
                </a:lnTo>
                <a:close/>
              </a:path>
            </a:pathLst>
          </a:custGeom>
          <a:gradFill rotWithShape="1">
            <a:gsLst>
              <a:gs pos="0">
                <a:srgbClr val="C00000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endParaRPr lang="ko-KR" altLang="en-US"/>
          </a:p>
        </p:txBody>
      </p:sp>
      <p:sp>
        <p:nvSpPr>
          <p:cNvPr id="17" name="AutoShape 10"/>
          <p:cNvSpPr>
            <a:spLocks noChangeArrowheads="1"/>
          </p:cNvSpPr>
          <p:nvPr/>
        </p:nvSpPr>
        <p:spPr bwMode="auto">
          <a:xfrm>
            <a:off x="237441" y="4509608"/>
            <a:ext cx="8640762" cy="1531905"/>
          </a:xfrm>
          <a:prstGeom prst="roundRect">
            <a:avLst>
              <a:gd name="adj" fmla="val 4909"/>
            </a:avLst>
          </a:prstGeom>
          <a:noFill/>
          <a:ln w="9525">
            <a:noFill/>
            <a:round/>
            <a:headEnd/>
            <a:tailEnd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txBody>
          <a:bodyPr lIns="101031" tIns="50515" rIns="101031" bIns="50515" anchor="ctr"/>
          <a:lstStyle/>
          <a:p>
            <a:pPr algn="ctr">
              <a:lnSpc>
                <a:spcPct val="150000"/>
              </a:lnSpc>
              <a:defRPr/>
            </a:pPr>
            <a:r>
              <a:rPr lang="ko-KR" altLang="en-US" sz="2200" dirty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업계의 창의성과 책임성을 제고하고 </a:t>
            </a:r>
            <a:r>
              <a:rPr lang="ko-KR" altLang="en-US" sz="2200" dirty="0" smtClean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기술경쟁력</a:t>
            </a:r>
            <a:r>
              <a:rPr lang="ko-KR" altLang="en-US" sz="2200" b="1" dirty="0" smtClean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향상에 </a:t>
            </a:r>
            <a:r>
              <a:rPr lang="ko-KR" altLang="en-US" sz="2200" b="1" dirty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크게 기여</a:t>
            </a:r>
            <a:endParaRPr lang="ko-KR" altLang="en-US" sz="2200" dirty="0">
              <a:solidFill>
                <a:srgbClr val="0070C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  <a:defRPr/>
            </a:pP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* 최근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5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년간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(‘10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～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’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14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년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  <a:r>
              <a:rPr lang="ko-KR" altLang="en-US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해외건설 </a:t>
            </a:r>
            <a:r>
              <a:rPr lang="ko-KR" altLang="en-US" b="1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수주액의</a:t>
            </a:r>
            <a:r>
              <a:rPr lang="ko-KR" altLang="en-US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약 </a:t>
            </a:r>
            <a:r>
              <a:rPr lang="en-US" altLang="ko-KR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79%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(2,582/3,268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억불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가 </a:t>
            </a:r>
            <a:r>
              <a:rPr lang="ko-KR" altLang="en-US" b="1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턴키공사</a:t>
            </a:r>
            <a:endParaRPr lang="en-US" altLang="ko-KR" b="1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>
              <a:lnSpc>
                <a:spcPct val="150000"/>
              </a:lnSpc>
              <a:defRPr/>
            </a:pPr>
            <a:endParaRPr lang="en-US" altLang="ko-KR" dirty="0">
              <a:solidFill>
                <a:srgbClr val="C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8" name="AutoShape 18"/>
          <p:cNvSpPr>
            <a:spLocks noChangeArrowheads="1"/>
          </p:cNvSpPr>
          <p:nvPr/>
        </p:nvSpPr>
        <p:spPr bwMode="auto">
          <a:xfrm>
            <a:off x="250825" y="1312706"/>
            <a:ext cx="8640763" cy="2622261"/>
          </a:xfrm>
          <a:prstGeom prst="roundRect">
            <a:avLst>
              <a:gd name="adj" fmla="val 2616"/>
            </a:avLst>
          </a:prstGeom>
          <a:gradFill rotWithShape="1">
            <a:gsLst>
              <a:gs pos="0">
                <a:srgbClr val="FFFFFF"/>
              </a:gs>
              <a:gs pos="100000">
                <a:srgbClr val="EFECD9"/>
              </a:gs>
            </a:gsLst>
            <a:lin ang="5400000" scaled="1"/>
          </a:gradFill>
          <a:ln w="19050" algn="ctr">
            <a:solidFill>
              <a:srgbClr val="652E0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algn="ctr" eaLnBrk="1" hangingPunct="1"/>
            <a:endParaRPr lang="ko-KR" altLang="en-US">
              <a:solidFill>
                <a:srgbClr val="00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9" name="모서리가 둥근 직사각형 18"/>
          <p:cNvSpPr/>
          <p:nvPr/>
        </p:nvSpPr>
        <p:spPr>
          <a:xfrm>
            <a:off x="2205038" y="1060293"/>
            <a:ext cx="4318000" cy="508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25400" cap="flat" cmpd="sng" algn="ctr">
            <a:solidFill>
              <a:sysClr val="window" lastClr="FFFFFF"/>
            </a:solidFill>
            <a:prstDash val="solid"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22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기술형</a:t>
            </a:r>
            <a:r>
              <a:rPr lang="ko-KR" altLang="en-US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 입찰제도 운영 현황</a:t>
            </a:r>
            <a:endParaRPr lang="en-US" altLang="ko-KR" sz="22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490966" y="1697081"/>
            <a:ext cx="8369300" cy="21698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  <a:defRPr/>
            </a:pPr>
            <a:r>
              <a:rPr lang="en-US" altLang="ko-KR" b="1" kern="0" spc="-3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b="1" kern="0" spc="-3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연혁</a:t>
            </a:r>
            <a:r>
              <a:rPr lang="en-US" altLang="ko-KR" b="1" kern="0" spc="-3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kern="0" spc="-3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‘</a:t>
            </a:r>
            <a:r>
              <a:rPr lang="en-US" altLang="ko-KR" kern="0" spc="-3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70</a:t>
            </a:r>
            <a:r>
              <a:rPr lang="ko-KR" altLang="en-US" kern="0" spc="-3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년대 중동진출을 계기로 건설기술력 제고를 위해 ‘</a:t>
            </a:r>
            <a:r>
              <a:rPr lang="en-US" altLang="ko-KR" kern="0" spc="-30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75</a:t>
            </a:r>
            <a:r>
              <a:rPr lang="ko-KR" altLang="en-US" kern="0" spc="-30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년 국내 </a:t>
            </a:r>
            <a:r>
              <a:rPr lang="ko-KR" altLang="en-US" kern="0" spc="-30" dirty="0" smtClean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도입</a:t>
            </a:r>
            <a:endParaRPr lang="en-US" altLang="ko-KR" b="1" kern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  <a:defRPr/>
            </a:pPr>
            <a:r>
              <a:rPr lang="en-US" altLang="ko-KR" b="1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b="1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대상</a:t>
            </a:r>
            <a:r>
              <a:rPr lang="en-US" altLang="ko-KR" b="1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  <a:r>
              <a:rPr lang="en-US" altLang="ko-KR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300</a:t>
            </a:r>
            <a:r>
              <a:rPr lang="ko-KR" altLang="en-US" kern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억원</a:t>
            </a:r>
            <a:r>
              <a:rPr lang="ko-KR" altLang="en-US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이상 </a:t>
            </a:r>
            <a:r>
              <a:rPr lang="ko-KR" altLang="en-US" kern="0" dirty="0" err="1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고난이도</a:t>
            </a:r>
            <a:r>
              <a:rPr lang="ko-KR" altLang="en-US" kern="0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kern="0" dirty="0" err="1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복합공종공사</a:t>
            </a:r>
            <a:r>
              <a:rPr lang="ko-KR" altLang="en-US" kern="0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등에 주로 적용</a:t>
            </a:r>
            <a:endParaRPr lang="en-US" altLang="ko-KR" kern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  <a:defRPr/>
            </a:pPr>
            <a:r>
              <a:rPr lang="en-US" altLang="ko-KR" b="1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b="1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방식</a:t>
            </a:r>
            <a:r>
              <a:rPr lang="en-US" altLang="ko-KR" b="1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입찰업체가 제출한 </a:t>
            </a:r>
            <a:r>
              <a:rPr lang="ko-KR" altLang="en-US" kern="0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기본설계와 가격을 각각 </a:t>
            </a:r>
            <a:r>
              <a:rPr lang="ko-KR" altLang="en-US" kern="0" dirty="0" smtClean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평가 </a:t>
            </a:r>
            <a:r>
              <a:rPr lang="en-US" altLang="ko-KR" kern="0" dirty="0" smtClean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· </a:t>
            </a:r>
            <a:r>
              <a:rPr lang="ko-KR" altLang="en-US" kern="0" dirty="0" smtClean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합산하여 최고 득점자</a:t>
            </a:r>
            <a:r>
              <a:rPr lang="ko-KR" altLang="en-US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를 </a:t>
            </a:r>
            <a:r>
              <a:rPr lang="ko-KR" altLang="en-US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낙찰자로 선정 </a:t>
            </a:r>
            <a:r>
              <a:rPr lang="en-US" altLang="ko-KR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낙찰자가 실시설계와 시공을 일괄 수행</a:t>
            </a:r>
            <a:r>
              <a:rPr lang="en-US" altLang="ko-KR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ko-KR" altLang="en-US" kern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  <a:defRPr/>
            </a:pPr>
            <a:r>
              <a:rPr lang="en-US" altLang="ko-KR" b="1" kern="0" spc="-2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b="1" kern="0" spc="-2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비중</a:t>
            </a:r>
            <a:r>
              <a:rPr lang="en-US" altLang="ko-KR" b="1" kern="0" spc="-2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kern="0" spc="-2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공공 발주물량 중 </a:t>
            </a:r>
            <a:r>
              <a:rPr lang="ko-KR" altLang="en-US" kern="0" spc="-20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약 </a:t>
            </a:r>
            <a:r>
              <a:rPr lang="en-US" altLang="ko-KR" kern="0" spc="-20" dirty="0" smtClean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12%(‘13</a:t>
            </a:r>
            <a:r>
              <a:rPr lang="ko-KR" altLang="en-US" kern="0" spc="-20" dirty="0" smtClean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년</a:t>
            </a:r>
            <a:r>
              <a:rPr lang="en-US" altLang="ko-KR" kern="0" spc="-20" dirty="0" smtClean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kern="0" spc="-20" dirty="0" smtClean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를 </a:t>
            </a:r>
            <a:r>
              <a:rPr lang="ko-KR" altLang="en-US" kern="0" spc="-2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턴키로</a:t>
            </a:r>
            <a:r>
              <a:rPr lang="ko-KR" altLang="en-US" kern="0" spc="-2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kern="0" spc="-2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발주</a:t>
            </a:r>
            <a:r>
              <a:rPr lang="en-US" altLang="ko-KR" kern="0" spc="-2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(’09</a:t>
            </a:r>
            <a:r>
              <a:rPr lang="ko-KR" altLang="en-US" kern="0" spc="-2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년 </a:t>
            </a:r>
            <a:r>
              <a:rPr lang="en-US" altLang="ko-KR" kern="0" spc="-2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34.5%) </a:t>
            </a:r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256321" y="5529199"/>
            <a:ext cx="89273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ko-KR" altLang="en-US" spc="-15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* </a:t>
            </a:r>
            <a:r>
              <a:rPr lang="en-US" altLang="ko-KR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ENR TOP </a:t>
            </a:r>
            <a:r>
              <a:rPr lang="ko-KR" altLang="en-US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설계사 및 </a:t>
            </a:r>
            <a:r>
              <a:rPr lang="ko-KR" altLang="en-US" spc="-15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시공사</a:t>
            </a:r>
            <a:r>
              <a:rPr lang="ko-KR" altLang="en-US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’15</a:t>
            </a:r>
            <a:r>
              <a:rPr lang="ko-KR" altLang="en-US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년 각 </a:t>
            </a:r>
            <a:r>
              <a:rPr lang="en-US" altLang="ko-KR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12</a:t>
            </a:r>
            <a:r>
              <a:rPr lang="ko-KR" altLang="en-US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개</a:t>
            </a:r>
            <a:r>
              <a:rPr lang="en-US" altLang="ko-KR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(’06</a:t>
            </a:r>
            <a:r>
              <a:rPr lang="ko-KR" altLang="en-US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년 설계사 </a:t>
            </a:r>
            <a:r>
              <a:rPr lang="en-US" altLang="ko-KR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3</a:t>
            </a:r>
            <a:r>
              <a:rPr lang="ko-KR" altLang="en-US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개</a:t>
            </a:r>
            <a:r>
              <a:rPr lang="en-US" altLang="ko-KR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pc="-15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시공사</a:t>
            </a:r>
            <a:r>
              <a:rPr lang="ko-KR" altLang="en-US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7</a:t>
            </a:r>
            <a:r>
              <a:rPr lang="ko-KR" altLang="en-US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개</a:t>
            </a:r>
            <a:r>
              <a:rPr lang="en-US" altLang="ko-KR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로 </a:t>
            </a:r>
            <a:r>
              <a:rPr lang="ko-KR" altLang="en-US" b="1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해외 경쟁력 상승</a:t>
            </a:r>
            <a:r>
              <a:rPr lang="en-US" altLang="ko-KR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</a:p>
          <a:p>
            <a:pPr>
              <a:defRPr/>
            </a:pPr>
            <a:r>
              <a:rPr lang="ko-KR" altLang="en-US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 특히 </a:t>
            </a:r>
            <a:r>
              <a:rPr lang="ko-KR" altLang="en-US" b="1" spc="-15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기술형입찰</a:t>
            </a:r>
            <a:r>
              <a:rPr lang="ko-KR" altLang="en-US" b="1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수주 상위 </a:t>
            </a:r>
            <a:r>
              <a:rPr lang="en-US" altLang="ko-KR" b="1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7</a:t>
            </a:r>
            <a:r>
              <a:rPr lang="ko-KR" altLang="en-US" b="1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개 기업</a:t>
            </a:r>
            <a:r>
              <a:rPr lang="ko-KR" altLang="en-US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은 </a:t>
            </a:r>
            <a:r>
              <a:rPr lang="en-US" altLang="ko-KR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ENR </a:t>
            </a:r>
            <a:r>
              <a:rPr lang="en-US" altLang="ko-KR" b="1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TOP</a:t>
            </a:r>
            <a:r>
              <a:rPr lang="ko-KR" altLang="en-US" b="1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b="1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60</a:t>
            </a:r>
            <a:r>
              <a:rPr lang="ko-KR" altLang="en-US" b="1" spc="-15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위권내</a:t>
            </a:r>
            <a:r>
              <a:rPr lang="ko-KR" altLang="en-US" b="1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진입</a:t>
            </a:r>
            <a:endParaRPr lang="en-US" altLang="ko-KR" b="1" spc="-15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524154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슬라이드 번호 개체 틀 5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B3B94E2-65BE-4241-AB86-93CF9506CFEA}" type="slidenum">
              <a:rPr lang="ko-KR" altLang="en-US" sz="1800">
                <a:ea typeface="굴림" panose="020B0600000101010101" pitchFamily="34" charset="-127"/>
              </a:rPr>
              <a:pPr>
                <a:spcBef>
                  <a:spcPct val="0"/>
                </a:spcBef>
                <a:buFontTx/>
                <a:buNone/>
              </a:pPr>
              <a:t>22</a:t>
            </a:fld>
            <a:endParaRPr lang="ko-KR" altLang="en-US" sz="1800">
              <a:ea typeface="굴림" panose="020B0600000101010101" pitchFamily="34" charset="-127"/>
            </a:endParaRPr>
          </a:p>
        </p:txBody>
      </p:sp>
      <p:sp>
        <p:nvSpPr>
          <p:cNvPr id="37891" name="TextBox 1"/>
          <p:cNvSpPr txBox="1">
            <a:spLocks noChangeArrowheads="1"/>
          </p:cNvSpPr>
          <p:nvPr/>
        </p:nvSpPr>
        <p:spPr bwMode="auto">
          <a:xfrm>
            <a:off x="468312" y="333375"/>
            <a:ext cx="813613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ko-KR" altLang="en-US" sz="2600" dirty="0" err="1">
                <a:latin typeface="HY헤드라인M" panose="02030600000101010101" pitchFamily="18" charset="-127"/>
                <a:ea typeface="HY헤드라인M" panose="02030600000101010101" pitchFamily="18" charset="-127"/>
              </a:rPr>
              <a:t>기술형</a:t>
            </a:r>
            <a:r>
              <a:rPr lang="ko-KR" altLang="en-US" sz="26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2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입찰제도의 현안  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[2] </a:t>
            </a:r>
            <a:r>
              <a:rPr lang="ko-KR" altLang="en-US" sz="20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턴키제도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개선 추진경과  </a:t>
            </a:r>
            <a:endParaRPr lang="ko-KR" altLang="en-US" sz="2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238125" y="1004888"/>
            <a:ext cx="8654355" cy="3841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Clr>
                <a:schemeClr val="tx1"/>
              </a:buClr>
              <a:defRPr/>
            </a:pPr>
            <a:r>
              <a:rPr lang="en-US" altLang="ko-KR" sz="2000" b="1" spc="-1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 Unicode MS" panose="020B0604020202020204" pitchFamily="50" charset="-127"/>
              </a:rPr>
              <a:t> </a:t>
            </a:r>
            <a:r>
              <a:rPr lang="ko-KR" altLang="en-US" sz="2000" b="1" dirty="0">
                <a:solidFill>
                  <a:schemeClr val="tx1"/>
                </a:solidFill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■ </a:t>
            </a:r>
            <a:r>
              <a:rPr lang="ko-KR" altLang="en-US" sz="2000" b="1" spc="-15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 Unicode MS" panose="020B0604020202020204" pitchFamily="50" charset="-127"/>
              </a:rPr>
              <a:t>건설산업 선진화 방안</a:t>
            </a:r>
            <a:r>
              <a:rPr lang="en-US" altLang="ko-KR" sz="2000" b="1" spc="-15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 Unicode MS" panose="020B0604020202020204" pitchFamily="50" charset="-127"/>
              </a:rPr>
              <a:t>(’09.3)</a:t>
            </a:r>
            <a:r>
              <a:rPr lang="ko-KR" altLang="en-US" sz="2000" b="1" spc="-15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 Unicode MS" panose="020B0604020202020204" pitchFamily="50" charset="-127"/>
              </a:rPr>
              <a:t>의 일환으로 </a:t>
            </a:r>
            <a:r>
              <a:rPr lang="ko-KR" altLang="en-US" sz="2000" b="1" spc="-150" dirty="0" err="1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 Unicode MS" panose="020B0604020202020204" pitchFamily="50" charset="-127"/>
              </a:rPr>
              <a:t>턴키심의제도</a:t>
            </a:r>
            <a:r>
              <a:rPr lang="ko-KR" altLang="en-US" sz="2000" b="1" spc="-15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 Unicode MS" panose="020B0604020202020204" pitchFamily="50" charset="-127"/>
              </a:rPr>
              <a:t> 전면개편</a:t>
            </a:r>
            <a:endParaRPr lang="ko-KR" altLang="en-US" b="1" spc="-15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Arial Unicode MS" panose="020B0604020202020204" pitchFamily="50" charset="-127"/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2705477"/>
              </p:ext>
            </p:extLst>
          </p:nvPr>
        </p:nvGraphicFramePr>
        <p:xfrm>
          <a:off x="467545" y="1556792"/>
          <a:ext cx="8280919" cy="4536504"/>
        </p:xfrm>
        <a:graphic>
          <a:graphicData uri="http://schemas.openxmlformats.org/drawingml/2006/table">
            <a:tbl>
              <a:tblPr firstRow="1" firstCol="1">
                <a:tableStyleId>{5C22544A-7EE6-4342-B048-85BDC9FD1C3A}</a:tableStyleId>
              </a:tblPr>
              <a:tblGrid>
                <a:gridCol w="936103"/>
                <a:gridCol w="3672408"/>
                <a:gridCol w="3672408"/>
              </a:tblGrid>
              <a:tr h="43204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effectLst/>
                        </a:rPr>
                        <a:t>구 분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0390" marR="10390" marT="10390" marB="10390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effectLst/>
                        </a:rPr>
                        <a:t>종 전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0390" marR="10390" marT="10390" marB="10390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effectLst/>
                        </a:rPr>
                        <a:t>개 편</a:t>
                      </a:r>
                      <a:r>
                        <a:rPr lang="en-US" altLang="ko-KR" sz="1600" kern="0" spc="0" dirty="0">
                          <a:effectLst/>
                        </a:rPr>
                        <a:t>(‘</a:t>
                      </a:r>
                      <a:r>
                        <a:rPr lang="en-US" altLang="ko-KR" sz="1600" kern="0" spc="0" dirty="0" smtClean="0">
                          <a:effectLst/>
                        </a:rPr>
                        <a:t>10.1 </a:t>
                      </a:r>
                      <a:r>
                        <a:rPr lang="ko-KR" altLang="en-US" sz="1600" kern="0" spc="0" dirty="0" err="1" smtClean="0">
                          <a:effectLst/>
                        </a:rPr>
                        <a:t>건기법</a:t>
                      </a:r>
                      <a:r>
                        <a:rPr lang="ko-KR" altLang="en-US" sz="1600" kern="0" spc="0" dirty="0" smtClean="0">
                          <a:effectLst/>
                        </a:rPr>
                        <a:t> 개정</a:t>
                      </a:r>
                      <a:r>
                        <a:rPr lang="en-US" altLang="ko-KR" sz="1600" kern="0" spc="0" dirty="0" smtClean="0">
                          <a:effectLst/>
                        </a:rPr>
                        <a:t>)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0390" marR="10390" marT="10390" marB="10390" anchor="ctr"/>
                </a:tc>
              </a:tr>
              <a:tr h="77846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err="1">
                          <a:effectLst/>
                        </a:rPr>
                        <a:t>턴키</a:t>
                      </a:r>
                      <a:endParaRPr lang="ko-KR" altLang="en-US" sz="1600" kern="0" spc="0" dirty="0"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effectLst/>
                        </a:rPr>
                        <a:t>심의기관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0390" marR="10390" marT="10390" marB="1039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-13970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effectLst/>
                        </a:rPr>
                        <a:t>▪약 </a:t>
                      </a:r>
                      <a:r>
                        <a:rPr lang="en-US" altLang="ko-KR" sz="1600" kern="0" spc="0" dirty="0">
                          <a:effectLst/>
                        </a:rPr>
                        <a:t>130</a:t>
                      </a:r>
                      <a:r>
                        <a:rPr lang="ko-KR" altLang="en-US" sz="1600" kern="0" spc="0" dirty="0">
                          <a:effectLst/>
                        </a:rPr>
                        <a:t>개 이상의 </a:t>
                      </a:r>
                      <a:r>
                        <a:rPr lang="ko-KR" altLang="en-US" sz="1600" kern="0" spc="0" dirty="0" smtClean="0">
                          <a:effectLst/>
                        </a:rPr>
                        <a:t>기관</a:t>
                      </a:r>
                    </a:p>
                    <a:p>
                      <a:pPr marL="0" marR="0" indent="-13970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10" dirty="0" smtClean="0">
                          <a:effectLst/>
                        </a:rPr>
                        <a:t> (</a:t>
                      </a:r>
                      <a:r>
                        <a:rPr lang="ko-KR" altLang="en-US" sz="1600" kern="0" spc="10" dirty="0" smtClean="0">
                          <a:effectLst/>
                        </a:rPr>
                        <a:t>전국 </a:t>
                      </a:r>
                      <a:r>
                        <a:rPr lang="ko-KR" altLang="en-US" sz="1600" kern="0" spc="10" dirty="0" err="1" smtClean="0">
                          <a:effectLst/>
                        </a:rPr>
                        <a:t>발주청</a:t>
                      </a:r>
                      <a:r>
                        <a:rPr lang="ko-KR" altLang="en-US" sz="1600" kern="0" spc="10" dirty="0" smtClean="0">
                          <a:effectLst/>
                        </a:rPr>
                        <a:t> 직접 심의</a:t>
                      </a:r>
                      <a:r>
                        <a:rPr lang="en-US" altLang="ko-KR" sz="1600" kern="0" spc="10" dirty="0" smtClean="0">
                          <a:effectLst/>
                        </a:rPr>
                        <a:t>)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1780" marR="41780" marT="10390" marB="10390" anchor="ctr"/>
                </a:tc>
                <a:tc>
                  <a:txBody>
                    <a:bodyPr/>
                    <a:lstStyle/>
                    <a:p>
                      <a:pPr marL="0" marR="0" indent="-13970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effectLst/>
                        </a:rPr>
                        <a:t>▪전국 </a:t>
                      </a:r>
                      <a:r>
                        <a:rPr lang="en-US" altLang="ko-KR" sz="1600" kern="0" spc="0" dirty="0">
                          <a:effectLst/>
                        </a:rPr>
                        <a:t>27</a:t>
                      </a:r>
                      <a:r>
                        <a:rPr lang="ko-KR" altLang="en-US" sz="1600" kern="0" spc="0" dirty="0">
                          <a:effectLst/>
                        </a:rPr>
                        <a:t>개 </a:t>
                      </a:r>
                      <a:r>
                        <a:rPr lang="ko-KR" altLang="en-US" sz="1600" kern="0" spc="0" dirty="0" smtClean="0">
                          <a:effectLst/>
                        </a:rPr>
                        <a:t>기관</a:t>
                      </a:r>
                    </a:p>
                    <a:p>
                      <a:pPr marL="0" marR="0" indent="-16002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-120" dirty="0" smtClean="0">
                          <a:effectLst/>
                        </a:rPr>
                        <a:t> (</a:t>
                      </a:r>
                      <a:r>
                        <a:rPr lang="ko-KR" altLang="en-US" sz="1600" kern="0" spc="-120" dirty="0" err="1" smtClean="0">
                          <a:effectLst/>
                        </a:rPr>
                        <a:t>국토부</a:t>
                      </a:r>
                      <a:r>
                        <a:rPr lang="en-US" altLang="ko-KR" sz="1600" kern="0" spc="-120" dirty="0" smtClean="0">
                          <a:effectLst/>
                        </a:rPr>
                        <a:t>, </a:t>
                      </a:r>
                      <a:r>
                        <a:rPr lang="ko-KR" altLang="en-US" sz="1600" kern="0" spc="-120" dirty="0" smtClean="0">
                          <a:effectLst/>
                        </a:rPr>
                        <a:t>국방부</a:t>
                      </a:r>
                      <a:r>
                        <a:rPr lang="en-US" altLang="ko-KR" sz="1600" kern="0" spc="-120" dirty="0" smtClean="0">
                          <a:effectLst/>
                        </a:rPr>
                        <a:t>, </a:t>
                      </a:r>
                      <a:r>
                        <a:rPr lang="ko-KR" altLang="en-US" sz="1600" kern="0" spc="-120" dirty="0" smtClean="0">
                          <a:effectLst/>
                        </a:rPr>
                        <a:t>조달청</a:t>
                      </a:r>
                      <a:r>
                        <a:rPr lang="en-US" altLang="ko-KR" sz="1600" kern="0" spc="-120" dirty="0" smtClean="0">
                          <a:effectLst/>
                        </a:rPr>
                        <a:t>, </a:t>
                      </a:r>
                      <a:r>
                        <a:rPr lang="ko-KR" altLang="en-US" sz="1600" kern="0" spc="-150" dirty="0" smtClean="0">
                          <a:effectLst/>
                        </a:rPr>
                        <a:t>광역시도</a:t>
                      </a:r>
                      <a:r>
                        <a:rPr lang="en-US" altLang="ko-KR" sz="1600" kern="0" spc="-150" dirty="0" smtClean="0">
                          <a:effectLst/>
                        </a:rPr>
                        <a:t>, </a:t>
                      </a:r>
                      <a:r>
                        <a:rPr lang="ko-KR" altLang="en-US" sz="1600" kern="0" spc="-150" dirty="0" smtClean="0">
                          <a:effectLst/>
                        </a:rPr>
                        <a:t>공기업</a:t>
                      </a:r>
                      <a:r>
                        <a:rPr lang="en-US" altLang="ko-KR" sz="1600" kern="0" spc="-150" dirty="0" smtClean="0">
                          <a:effectLst/>
                        </a:rPr>
                        <a:t>)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1780" marR="41780" marT="10390" marB="10390" anchor="ctr"/>
                </a:tc>
              </a:tr>
              <a:tr h="539945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smtClean="0">
                          <a:effectLst/>
                        </a:rPr>
                        <a:t>평가위원</a:t>
                      </a:r>
                      <a:endParaRPr lang="ko-KR" altLang="en-US" sz="1600" kern="0" spc="0" dirty="0"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smtClean="0">
                          <a:effectLst/>
                        </a:rPr>
                        <a:t>운영형태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0390" marR="10390" marT="10390" marB="1039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-13970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effectLst/>
                        </a:rPr>
                        <a:t>▪</a:t>
                      </a:r>
                      <a:r>
                        <a:rPr lang="ko-KR" altLang="en-US" sz="1600" kern="0" spc="0" dirty="0" err="1">
                          <a:effectLst/>
                        </a:rPr>
                        <a:t>발주청에</a:t>
                      </a:r>
                      <a:r>
                        <a:rPr lang="ko-KR" altLang="en-US" sz="1600" kern="0" spc="0" dirty="0">
                          <a:effectLst/>
                        </a:rPr>
                        <a:t> 등록한 다수의 </a:t>
                      </a:r>
                      <a:r>
                        <a:rPr lang="ko-KR" altLang="en-US" sz="1600" kern="0" spc="10" dirty="0">
                          <a:effectLst/>
                        </a:rPr>
                        <a:t>평가위원 </a:t>
                      </a:r>
                      <a:endParaRPr lang="en-US" altLang="ko-KR" sz="1600" kern="0" spc="10" dirty="0" smtClean="0">
                        <a:effectLst/>
                      </a:endParaRPr>
                    </a:p>
                    <a:p>
                      <a:pPr marL="0" marR="0" indent="-13970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10" dirty="0" smtClean="0">
                          <a:effectLst/>
                        </a:rPr>
                        <a:t> (</a:t>
                      </a:r>
                      <a:r>
                        <a:rPr lang="ko-KR" altLang="en-US" sz="1600" kern="0" spc="10" dirty="0" err="1">
                          <a:effectLst/>
                        </a:rPr>
                        <a:t>발주청별</a:t>
                      </a:r>
                      <a:r>
                        <a:rPr lang="ko-KR" altLang="en-US" sz="1600" kern="0" spc="10" dirty="0">
                          <a:effectLst/>
                        </a:rPr>
                        <a:t> </a:t>
                      </a:r>
                      <a:r>
                        <a:rPr lang="ko-KR" altLang="en-US" sz="1600" kern="0" spc="10" dirty="0" err="1">
                          <a:effectLst/>
                        </a:rPr>
                        <a:t>수천명</a:t>
                      </a:r>
                      <a:r>
                        <a:rPr lang="en-US" altLang="ko-KR" sz="1600" kern="0" spc="10" dirty="0">
                          <a:effectLst/>
                        </a:rPr>
                        <a:t>)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1780" marR="41780" marT="10390" marB="10390" anchor="ctr"/>
                </a:tc>
                <a:tc>
                  <a:txBody>
                    <a:bodyPr/>
                    <a:lstStyle/>
                    <a:p>
                      <a:pPr marL="0" marR="0" indent="-13970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effectLst/>
                        </a:rPr>
                        <a:t>▪설계심의 분과위원</a:t>
                      </a:r>
                    </a:p>
                    <a:p>
                      <a:pPr marL="0" marR="0" indent="-13970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-50" dirty="0">
                          <a:effectLst/>
                        </a:rPr>
                        <a:t>- </a:t>
                      </a:r>
                      <a:r>
                        <a:rPr lang="ko-KR" altLang="en-US" sz="1600" kern="0" spc="-50" dirty="0">
                          <a:effectLst/>
                        </a:rPr>
                        <a:t>중앙委 </a:t>
                      </a:r>
                      <a:r>
                        <a:rPr lang="en-US" altLang="ko-KR" sz="1600" kern="0" spc="-50" dirty="0">
                          <a:effectLst/>
                        </a:rPr>
                        <a:t>100</a:t>
                      </a:r>
                      <a:r>
                        <a:rPr lang="ko-KR" altLang="en-US" sz="1600" kern="0" spc="-50" dirty="0">
                          <a:effectLst/>
                        </a:rPr>
                        <a:t>명</a:t>
                      </a:r>
                      <a:r>
                        <a:rPr lang="en-US" altLang="ko-KR" sz="1600" kern="0" spc="-50" dirty="0">
                          <a:effectLst/>
                        </a:rPr>
                        <a:t>, </a:t>
                      </a:r>
                      <a:r>
                        <a:rPr lang="ko-KR" altLang="en-US" sz="1600" kern="0" spc="-50" dirty="0" err="1">
                          <a:effectLst/>
                        </a:rPr>
                        <a:t>기타委</a:t>
                      </a:r>
                      <a:r>
                        <a:rPr lang="ko-KR" altLang="en-US" sz="1600" kern="0" spc="-50" dirty="0">
                          <a:effectLst/>
                        </a:rPr>
                        <a:t> </a:t>
                      </a:r>
                      <a:r>
                        <a:rPr lang="en-US" altLang="ko-KR" sz="1600" kern="0" spc="-50" dirty="0">
                          <a:effectLst/>
                        </a:rPr>
                        <a:t>50</a:t>
                      </a:r>
                      <a:r>
                        <a:rPr lang="ko-KR" altLang="en-US" sz="1600" kern="0" spc="-50" dirty="0">
                          <a:effectLst/>
                        </a:rPr>
                        <a:t>명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1780" marR="41780" marT="10390" marB="10390" anchor="ctr"/>
                </a:tc>
              </a:tr>
              <a:tr h="409780"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0390" marR="10390" marT="10390" marB="10390" anchor="ctr">
                    <a:lnL>
                      <a:noFill/>
                    </a:lnL>
                    <a:lnR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13970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effectLst/>
                        </a:rPr>
                        <a:t>▪</a:t>
                      </a:r>
                      <a:r>
                        <a:rPr lang="ko-KR" altLang="en-US" sz="1600" kern="0" spc="-80" dirty="0">
                          <a:effectLst/>
                        </a:rPr>
                        <a:t>기술위원</a:t>
                      </a:r>
                      <a:r>
                        <a:rPr lang="en-US" altLang="ko-KR" sz="1600" kern="0" spc="-80" dirty="0">
                          <a:effectLst/>
                        </a:rPr>
                        <a:t>/</a:t>
                      </a:r>
                      <a:r>
                        <a:rPr lang="ko-KR" altLang="en-US" sz="1600" kern="0" spc="-80" dirty="0">
                          <a:effectLst/>
                        </a:rPr>
                        <a:t>평가위원 이원화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1780" marR="41780" marT="10390" marB="10390" anchor="ctr"/>
                </a:tc>
                <a:tc>
                  <a:txBody>
                    <a:bodyPr/>
                    <a:lstStyle/>
                    <a:p>
                      <a:pPr marL="0" marR="0" indent="-13970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effectLst/>
                        </a:rPr>
                        <a:t>▪심사위원으로 일원화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1780" marR="41780" marT="10390" marB="10390" anchor="ctr"/>
                </a:tc>
              </a:tr>
              <a:tr h="42687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smtClean="0">
                          <a:effectLst/>
                        </a:rPr>
                        <a:t>위원선정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0390" marR="10390" marT="10390" marB="1039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-13970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effectLst/>
                        </a:rPr>
                        <a:t>▪설계평가 당일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1780" marR="41780" marT="10390" marB="10390" anchor="ctr"/>
                </a:tc>
                <a:tc>
                  <a:txBody>
                    <a:bodyPr/>
                    <a:lstStyle/>
                    <a:p>
                      <a:pPr marL="0" marR="0" indent="-13970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effectLst/>
                        </a:rPr>
                        <a:t>▪평가일 최소 </a:t>
                      </a:r>
                      <a:r>
                        <a:rPr lang="en-US" altLang="ko-KR" sz="1600" kern="0" spc="0" dirty="0">
                          <a:effectLst/>
                        </a:rPr>
                        <a:t>20</a:t>
                      </a:r>
                      <a:r>
                        <a:rPr lang="ko-KR" altLang="en-US" sz="1600" kern="0" spc="0" dirty="0">
                          <a:effectLst/>
                        </a:rPr>
                        <a:t>일전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1780" marR="41780" marT="10390" marB="10390" anchor="ctr"/>
                </a:tc>
              </a:tr>
              <a:tr h="50605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smtClean="0">
                          <a:effectLst/>
                        </a:rPr>
                        <a:t>공개여부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0390" marR="10390" marT="10390" marB="1039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-13970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smtClean="0">
                          <a:effectLst/>
                        </a:rPr>
                        <a:t>▪평가위원 비공개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1780" marR="41780" marT="10390" marB="10390" anchor="ctr"/>
                </a:tc>
                <a:tc>
                  <a:txBody>
                    <a:bodyPr/>
                    <a:lstStyle/>
                    <a:p>
                      <a:pPr marL="0" marR="0" indent="-13970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smtClean="0">
                          <a:effectLst/>
                        </a:rPr>
                        <a:t>▪평가위원 공개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1780" marR="41780" marT="10390" marB="10390" anchor="ctr"/>
                </a:tc>
              </a:tr>
              <a:tr h="36478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effectLst/>
                        </a:rPr>
                        <a:t>평가내용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0390" marR="10390" marT="10390" marB="1039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-13970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effectLst/>
                        </a:rPr>
                        <a:t>▪全 분야 평가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1780" marR="41780" marT="10390" marB="10390" anchor="ctr"/>
                </a:tc>
                <a:tc>
                  <a:txBody>
                    <a:bodyPr/>
                    <a:lstStyle/>
                    <a:p>
                      <a:pPr marL="0" marR="0" indent="-13970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effectLst/>
                        </a:rPr>
                        <a:t>▪해당 전문분야만 평가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1780" marR="41780" marT="10390" marB="10390" anchor="ctr"/>
                </a:tc>
              </a:tr>
              <a:tr h="43195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effectLst/>
                        </a:rPr>
                        <a:t>현장방문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0390" marR="10390" marT="10390" marB="1039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-13970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effectLst/>
                        </a:rPr>
                        <a:t>▪불가능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1780" marR="41780" marT="10390" marB="10390" anchor="ctr"/>
                </a:tc>
                <a:tc>
                  <a:txBody>
                    <a:bodyPr/>
                    <a:lstStyle/>
                    <a:p>
                      <a:pPr marL="0" marR="0" indent="-13970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smtClean="0">
                          <a:effectLst/>
                        </a:rPr>
                        <a:t>▪현장답사 가능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1780" marR="41780" marT="10390" marB="10390" anchor="ctr"/>
                </a:tc>
              </a:tr>
              <a:tr h="64660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effectLst/>
                        </a:rPr>
                        <a:t>사후공개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0390" marR="10390" marT="10390" marB="1039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-13970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effectLst/>
                        </a:rPr>
                        <a:t>▪입찰업체에 결과만 공개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1780" marR="41780" marT="10390" marB="10390" anchor="ctr"/>
                </a:tc>
                <a:tc>
                  <a:txBody>
                    <a:bodyPr/>
                    <a:lstStyle/>
                    <a:p>
                      <a:pPr marL="0" marR="0" indent="-13970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effectLst/>
                        </a:rPr>
                        <a:t>▪평가결과와 사유서 공개 및 </a:t>
                      </a:r>
                      <a:r>
                        <a:rPr lang="ko-KR" altLang="en-US" sz="1600" kern="0" spc="-100" dirty="0">
                          <a:effectLst/>
                        </a:rPr>
                        <a:t>탈락자 요구 시 </a:t>
                      </a:r>
                      <a:r>
                        <a:rPr lang="en-US" altLang="ko-KR" sz="1600" kern="0" spc="-100" dirty="0">
                          <a:effectLst/>
                        </a:rPr>
                        <a:t>Debriefing(</a:t>
                      </a:r>
                      <a:r>
                        <a:rPr lang="ko-KR" altLang="en-US" sz="1600" kern="0" spc="-100" dirty="0">
                          <a:effectLst/>
                        </a:rPr>
                        <a:t>해명</a:t>
                      </a:r>
                      <a:r>
                        <a:rPr lang="en-US" altLang="ko-KR" sz="1600" kern="0" spc="-100" dirty="0">
                          <a:effectLst/>
                        </a:rPr>
                        <a:t>)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1780" marR="41780" marT="10390" marB="1039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23864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슬라이드 번호 개체 틀 5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B3B94E2-65BE-4241-AB86-93CF9506CFEA}" type="slidenum">
              <a:rPr lang="ko-KR" altLang="en-US" sz="1800">
                <a:ea typeface="굴림" panose="020B0600000101010101" pitchFamily="34" charset="-127"/>
              </a:rPr>
              <a:pPr>
                <a:spcBef>
                  <a:spcPct val="0"/>
                </a:spcBef>
                <a:buFontTx/>
                <a:buNone/>
              </a:pPr>
              <a:t>23</a:t>
            </a:fld>
            <a:endParaRPr lang="ko-KR" altLang="en-US" sz="1800">
              <a:ea typeface="굴림" panose="020B0600000101010101" pitchFamily="34" charset="-127"/>
            </a:endParaRPr>
          </a:p>
        </p:txBody>
      </p:sp>
      <p:sp>
        <p:nvSpPr>
          <p:cNvPr id="37891" name="TextBox 1"/>
          <p:cNvSpPr txBox="1">
            <a:spLocks noChangeArrowheads="1"/>
          </p:cNvSpPr>
          <p:nvPr/>
        </p:nvSpPr>
        <p:spPr bwMode="auto">
          <a:xfrm>
            <a:off x="468312" y="333375"/>
            <a:ext cx="813613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ko-KR" altLang="en-US" sz="2600" dirty="0" err="1">
                <a:latin typeface="HY헤드라인M" panose="02030600000101010101" pitchFamily="18" charset="-127"/>
                <a:ea typeface="HY헤드라인M" panose="02030600000101010101" pitchFamily="18" charset="-127"/>
              </a:rPr>
              <a:t>기술형</a:t>
            </a:r>
            <a:r>
              <a:rPr lang="ko-KR" altLang="en-US" sz="26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2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입찰제도의 현안  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[2] </a:t>
            </a:r>
            <a:r>
              <a:rPr lang="ko-KR" altLang="en-US" sz="20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턴키제도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개선 추진경과  </a:t>
            </a:r>
            <a:endParaRPr lang="ko-KR" altLang="en-US" sz="2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238125" y="1004888"/>
            <a:ext cx="8654355" cy="3841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Clr>
                <a:schemeClr val="tx1"/>
              </a:buClr>
              <a:defRPr/>
            </a:pPr>
            <a:r>
              <a:rPr lang="en-US" altLang="ko-KR" sz="2000" b="1" spc="-1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 Unicode MS" panose="020B0604020202020204" pitchFamily="50" charset="-127"/>
              </a:rPr>
              <a:t> </a:t>
            </a:r>
            <a:r>
              <a:rPr lang="ko-KR" altLang="en-US" sz="2000" b="1" dirty="0">
                <a:solidFill>
                  <a:schemeClr val="tx1"/>
                </a:solidFill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■ </a:t>
            </a:r>
            <a:r>
              <a:rPr lang="ko-KR" altLang="en-US" sz="2000" b="1" spc="-150" dirty="0" err="1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 Unicode MS" panose="020B0604020202020204" pitchFamily="50" charset="-127"/>
              </a:rPr>
              <a:t>턴키제도</a:t>
            </a:r>
            <a:r>
              <a:rPr lang="ko-KR" altLang="en-US" sz="2000" b="1" spc="-15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 Unicode MS" panose="020B0604020202020204" pitchFamily="50" charset="-127"/>
              </a:rPr>
              <a:t> 개선 주요내용</a:t>
            </a:r>
            <a:r>
              <a:rPr lang="en-US" altLang="ko-KR" b="1" spc="-15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 Unicode MS" panose="020B0604020202020204" pitchFamily="50" charset="-127"/>
              </a:rPr>
              <a:t>( </a:t>
            </a:r>
            <a:r>
              <a:rPr lang="ko-KR" altLang="en-US" b="1" spc="-15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 Unicode MS" panose="020B0604020202020204" pitchFamily="50" charset="-127"/>
              </a:rPr>
              <a:t>∼</a:t>
            </a:r>
            <a:r>
              <a:rPr lang="en-US" altLang="ko-KR" b="1" spc="-15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 Unicode MS" panose="020B0604020202020204" pitchFamily="50" charset="-127"/>
              </a:rPr>
              <a:t>’13</a:t>
            </a:r>
            <a:r>
              <a:rPr lang="ko-KR" altLang="en-US" b="1" spc="-15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 Unicode MS" panose="020B0604020202020204" pitchFamily="50" charset="-127"/>
              </a:rPr>
              <a:t>년</a:t>
            </a:r>
            <a:r>
              <a:rPr lang="en-US" altLang="ko-KR" b="1" spc="-15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ko-KR" altLang="en-US" b="1" spc="-15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Arial Unicode MS" panose="020B0604020202020204" pitchFamily="50" charset="-127"/>
            </a:endParaRPr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5507985"/>
              </p:ext>
            </p:extLst>
          </p:nvPr>
        </p:nvGraphicFramePr>
        <p:xfrm>
          <a:off x="539552" y="1556792"/>
          <a:ext cx="8064894" cy="4624700"/>
        </p:xfrm>
        <a:graphic>
          <a:graphicData uri="http://schemas.openxmlformats.org/drawingml/2006/table">
            <a:tbl>
              <a:tblPr firstRow="1" firstCol="1">
                <a:tableStyleId>{5C22544A-7EE6-4342-B048-85BDC9FD1C3A}</a:tableStyleId>
              </a:tblPr>
              <a:tblGrid>
                <a:gridCol w="864096"/>
                <a:gridCol w="7200798"/>
              </a:tblGrid>
              <a:tr h="43204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시기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2858" marR="12858" marT="12858" marB="12858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주요 개선내용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2858" marR="12858" marT="12858" marB="12858" anchor="ctr"/>
                </a:tc>
              </a:tr>
              <a:tr h="4988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'09.12</a:t>
                      </a:r>
                      <a:r>
                        <a:rPr lang="ko-KR" altLang="en-US" sz="1600" kern="0" spc="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월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2858" marR="12858" marT="12858" marB="12858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err="1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ㅇ</a:t>
                      </a:r>
                      <a:r>
                        <a:rPr lang="ko-KR" altLang="en-US" sz="1600" kern="0" spc="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외부 심의위원들에 대한 일반처벌 → 공무원 의제처벌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2858" marR="12858" marT="12858" marB="12858" anchor="ctr"/>
                </a:tc>
              </a:tr>
              <a:tr h="63981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‘10.01</a:t>
                      </a:r>
                      <a:r>
                        <a:rPr lang="ko-KR" altLang="en-US" sz="1600" kern="0" spc="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월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2858" marR="12858" marT="12858" marB="12858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err="1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ㅇ</a:t>
                      </a:r>
                      <a:r>
                        <a:rPr lang="ko-KR" altLang="en-US" sz="1600" kern="0" spc="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분과위원 </a:t>
                      </a:r>
                      <a:r>
                        <a:rPr lang="ko-KR" altLang="en-US" sz="1600" kern="0" spc="0" dirty="0" err="1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상시감찰</a:t>
                      </a:r>
                      <a:r>
                        <a:rPr lang="en-US" altLang="ko-KR" sz="1600" kern="0" spc="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600" kern="0" spc="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평가위원 공개 시 특별감찰 등 감찰강화</a:t>
                      </a:r>
                    </a:p>
                    <a:p>
                      <a:pPr marL="0" marR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err="1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ㅇ</a:t>
                      </a:r>
                      <a:r>
                        <a:rPr lang="ko-KR" altLang="en-US" sz="1600" kern="0" spc="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설계심의분과위원 윤리행동강령 신설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2858" marR="12858" marT="12858" marB="12858" anchor="ctr"/>
                </a:tc>
              </a:tr>
              <a:tr h="83606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'12.01</a:t>
                      </a:r>
                      <a:r>
                        <a:rPr lang="ko-KR" altLang="en-US" sz="1600" kern="0" spc="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월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2858" marR="12858" marT="12858" marB="12858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err="1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ㅇ</a:t>
                      </a:r>
                      <a:r>
                        <a:rPr lang="ko-KR" altLang="en-US" sz="1600" kern="0" spc="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중앙위 설계심의분과위원 </a:t>
                      </a:r>
                      <a:r>
                        <a:rPr lang="ko-KR" altLang="en-US" sz="1600" kern="0" spc="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공동활용</a:t>
                      </a:r>
                      <a:r>
                        <a:rPr lang="en-US" altLang="ko-KR" sz="1600" kern="0" spc="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600" kern="0" spc="-50" dirty="0" err="1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지방위</a:t>
                      </a:r>
                      <a:r>
                        <a:rPr lang="ko-KR" altLang="en-US" sz="1600" kern="0" spc="-5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600" kern="0" spc="-5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등에서 </a:t>
                      </a:r>
                      <a:r>
                        <a:rPr lang="ko-KR" altLang="en-US" sz="1600" kern="0" spc="-5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일시 위촉 가능</a:t>
                      </a:r>
                      <a:r>
                        <a:rPr lang="en-US" altLang="ko-KR" sz="1600" kern="0" spc="-5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600" kern="0" spc="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indent="-25400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err="1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ㅇ</a:t>
                      </a:r>
                      <a:r>
                        <a:rPr lang="ko-KR" altLang="en-US" sz="1600" kern="0" spc="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중앙위 설계심의분과위원 정원조정</a:t>
                      </a:r>
                      <a:r>
                        <a:rPr lang="en-US" altLang="ko-KR" sz="1600" kern="0" spc="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(70</a:t>
                      </a:r>
                      <a:r>
                        <a:rPr lang="ko-KR" altLang="en-US" sz="1600" kern="0" spc="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명→</a:t>
                      </a:r>
                      <a:r>
                        <a:rPr lang="en-US" altLang="ko-KR" sz="1600" kern="0" spc="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100</a:t>
                      </a:r>
                      <a:r>
                        <a:rPr lang="ko-KR" altLang="en-US" sz="1600" kern="0" spc="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명</a:t>
                      </a:r>
                      <a:r>
                        <a:rPr lang="en-US" altLang="ko-KR" sz="1600" kern="0" spc="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2858" marR="12858" marT="12858" marB="12858" anchor="ctr"/>
                </a:tc>
              </a:tr>
              <a:tr h="152443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'12.07</a:t>
                      </a:r>
                      <a:r>
                        <a:rPr lang="ko-KR" altLang="en-US" sz="1600" kern="0" spc="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월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2858" marR="12858" marT="12858" marB="12858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err="1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ㅇ</a:t>
                      </a:r>
                      <a:r>
                        <a:rPr lang="ko-KR" altLang="en-US" sz="1600" kern="0" spc="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600" kern="0" spc="0" dirty="0" err="1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턴키</a:t>
                      </a:r>
                      <a:r>
                        <a:rPr lang="ko-KR" altLang="en-US" sz="1600" kern="0" spc="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등 설계심의 공정성 확보방안</a:t>
                      </a:r>
                    </a:p>
                    <a:p>
                      <a:pPr marL="0" marR="0" indent="-26416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1</a:t>
                      </a:r>
                      <a:r>
                        <a:rPr lang="en-US" altLang="ko-KR" sz="1600" kern="0" spc="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 </a:t>
                      </a:r>
                      <a:r>
                        <a:rPr lang="ko-KR" altLang="en-US" sz="1600" kern="0" spc="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심의관련 비리감점 신설</a:t>
                      </a:r>
                      <a:r>
                        <a:rPr lang="en-US" altLang="ko-KR" sz="1600" kern="0" spc="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600" kern="0" spc="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최대 </a:t>
                      </a:r>
                      <a:r>
                        <a:rPr lang="en-US" altLang="ko-KR" sz="1600" kern="0" spc="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</a:t>
                      </a:r>
                      <a:r>
                        <a:rPr lang="ko-KR" altLang="en-US" sz="1600" kern="0" spc="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년간 </a:t>
                      </a:r>
                      <a:r>
                        <a:rPr lang="en-US" altLang="ko-KR" sz="1600" kern="0" spc="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10</a:t>
                      </a:r>
                      <a:r>
                        <a:rPr lang="ko-KR" altLang="en-US" sz="1600" kern="0" spc="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점</a:t>
                      </a:r>
                      <a:r>
                        <a:rPr lang="en-US" altLang="ko-KR" sz="1600" kern="0" spc="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600" kern="0" spc="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indent="-30988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2</a:t>
                      </a:r>
                      <a:r>
                        <a:rPr lang="en-US" altLang="ko-KR" sz="1600" kern="0" spc="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 </a:t>
                      </a:r>
                      <a:r>
                        <a:rPr lang="ko-KR" altLang="en-US" sz="1600" kern="0" spc="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낙찰된 업체는 낙찰 후 </a:t>
                      </a:r>
                      <a:r>
                        <a:rPr lang="en-US" altLang="ko-KR" sz="1600" kern="0" spc="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  <a:r>
                        <a:rPr lang="ko-KR" altLang="en-US" sz="1600" kern="0" spc="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 이내에 심의 참여위원에게 용역</a:t>
                      </a:r>
                      <a:r>
                        <a:rPr lang="en-US" altLang="ko-KR" sz="1600" kern="0" spc="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‧</a:t>
                      </a:r>
                      <a:r>
                        <a:rPr lang="ko-KR" altLang="en-US" sz="1600" kern="0" spc="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연구 의뢰나 </a:t>
                      </a:r>
                      <a:r>
                        <a:rPr lang="ko-KR" altLang="en-US" sz="1600" kern="0" spc="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</a:t>
                      </a:r>
                      <a:endParaRPr lang="en-US" altLang="ko-KR" sz="1600" kern="0" spc="0" dirty="0" smtClean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indent="-30988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  </a:t>
                      </a:r>
                      <a:r>
                        <a:rPr lang="ko-KR" altLang="en-US" sz="1600" kern="0" spc="0" dirty="0" err="1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자문비</a:t>
                      </a:r>
                      <a:r>
                        <a:rPr lang="ko-KR" altLang="en-US" sz="1600" kern="0" spc="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600" kern="0" spc="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등 지급 </a:t>
                      </a:r>
                      <a:r>
                        <a:rPr lang="ko-KR" altLang="en-US" sz="1600" kern="0" spc="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사전신고</a:t>
                      </a:r>
                      <a:endParaRPr lang="ko-KR" altLang="en-US" sz="1600" kern="0" spc="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3</a:t>
                      </a:r>
                      <a:r>
                        <a:rPr lang="en-US" altLang="ko-KR" sz="1600" kern="0" spc="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 </a:t>
                      </a:r>
                      <a:r>
                        <a:rPr lang="ko-KR" altLang="en-US" sz="1600" kern="0" spc="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시설기준 미달사업 </a:t>
                      </a:r>
                      <a:r>
                        <a:rPr lang="ko-KR" altLang="en-US" sz="1600" kern="0" spc="0" dirty="0" err="1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기술형입찰</a:t>
                      </a:r>
                      <a:r>
                        <a:rPr lang="ko-KR" altLang="en-US" sz="1600" kern="0" spc="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600" kern="0" spc="0" dirty="0" err="1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추진시</a:t>
                      </a:r>
                      <a:r>
                        <a:rPr lang="ko-KR" altLang="en-US" sz="1600" kern="0" spc="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중앙위와 사전 협의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2858" marR="12858" marT="12858" marB="12858" anchor="ctr"/>
                </a:tc>
              </a:tr>
              <a:tr h="57606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'13.04</a:t>
                      </a:r>
                      <a:r>
                        <a:rPr lang="ko-KR" altLang="en-US" sz="1600" kern="0" spc="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월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2858" marR="12858" marT="12858" marB="12858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err="1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ㅇ</a:t>
                      </a:r>
                      <a:r>
                        <a:rPr lang="ko-KR" altLang="en-US" sz="1600" kern="0" spc="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온라인 </a:t>
                      </a:r>
                      <a:r>
                        <a:rPr lang="ko-KR" altLang="en-US" sz="1600" kern="0" spc="0" dirty="0" err="1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턴키마당</a:t>
                      </a:r>
                      <a:r>
                        <a:rPr lang="ko-KR" altLang="en-US" sz="1600" kern="0" spc="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600" kern="0" spc="0" dirty="0" err="1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전국망</a:t>
                      </a:r>
                      <a:r>
                        <a:rPr lang="ko-KR" altLang="en-US" sz="1600" kern="0" spc="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600" kern="0" spc="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구축</a:t>
                      </a:r>
                      <a:r>
                        <a:rPr lang="en-US" altLang="ko-KR" sz="1600" kern="0" spc="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600" kern="0" spc="-2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온라인 </a:t>
                      </a:r>
                      <a:r>
                        <a:rPr lang="ko-KR" altLang="en-US" sz="1600" kern="0" spc="-2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상에서 </a:t>
                      </a:r>
                      <a:r>
                        <a:rPr lang="ko-KR" altLang="en-US" sz="1600" kern="0" spc="-2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심의</a:t>
                      </a:r>
                      <a:r>
                        <a:rPr lang="ko-KR" altLang="en-US" sz="1600" kern="0" spc="-3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자료 검색</a:t>
                      </a:r>
                      <a:r>
                        <a:rPr lang="en-US" altLang="ko-KR" sz="1600" kern="0" spc="-3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</a:t>
                      </a:r>
                      <a:r>
                        <a:rPr lang="ko-KR" altLang="en-US" sz="1600" kern="0" spc="-3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600" kern="0" spc="-3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질의</a:t>
                      </a:r>
                      <a:r>
                        <a:rPr lang="en-US" altLang="ko-KR" sz="1600" kern="0" spc="-3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</a:t>
                      </a:r>
                      <a:r>
                        <a:rPr lang="ko-KR" altLang="en-US" sz="1600" kern="0" spc="-3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응답 가능</a:t>
                      </a:r>
                      <a:r>
                        <a:rPr lang="en-US" altLang="ko-KR" sz="1600" kern="0" spc="-3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2858" marR="12858" marT="12858" marB="12858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613208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슬라이드 번호 개체 틀 5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B3B94E2-65BE-4241-AB86-93CF9506CFEA}" type="slidenum">
              <a:rPr lang="ko-KR" altLang="en-US" sz="1800">
                <a:ea typeface="굴림" panose="020B0600000101010101" pitchFamily="34" charset="-127"/>
              </a:rPr>
              <a:pPr>
                <a:spcBef>
                  <a:spcPct val="0"/>
                </a:spcBef>
                <a:buFontTx/>
                <a:buNone/>
              </a:pPr>
              <a:t>24</a:t>
            </a:fld>
            <a:endParaRPr lang="ko-KR" altLang="en-US" sz="1800">
              <a:ea typeface="굴림" panose="020B0600000101010101" pitchFamily="34" charset="-127"/>
            </a:endParaRPr>
          </a:p>
        </p:txBody>
      </p:sp>
      <p:sp>
        <p:nvSpPr>
          <p:cNvPr id="37891" name="TextBox 1"/>
          <p:cNvSpPr txBox="1">
            <a:spLocks noChangeArrowheads="1"/>
          </p:cNvSpPr>
          <p:nvPr/>
        </p:nvSpPr>
        <p:spPr bwMode="auto">
          <a:xfrm>
            <a:off x="468312" y="333375"/>
            <a:ext cx="813613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ko-KR" altLang="en-US" sz="2600" dirty="0" err="1">
                <a:latin typeface="HY헤드라인M" panose="02030600000101010101" pitchFamily="18" charset="-127"/>
                <a:ea typeface="HY헤드라인M" panose="02030600000101010101" pitchFamily="18" charset="-127"/>
              </a:rPr>
              <a:t>기술형</a:t>
            </a:r>
            <a:r>
              <a:rPr lang="ko-KR" altLang="en-US" sz="26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2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입찰제도의 현안 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[2] </a:t>
            </a:r>
            <a:r>
              <a:rPr lang="ko-KR" altLang="en-US" sz="2000" dirty="0" err="1">
                <a:latin typeface="HY헤드라인M" panose="02030600000101010101" pitchFamily="18" charset="-127"/>
                <a:ea typeface="HY헤드라인M" panose="02030600000101010101" pitchFamily="18" charset="-127"/>
              </a:rPr>
              <a:t>턴키제도</a:t>
            </a:r>
            <a:r>
              <a:rPr lang="ko-KR" altLang="en-US" sz="2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개선 추진경과 </a:t>
            </a:r>
          </a:p>
        </p:txBody>
      </p:sp>
      <p:sp>
        <p:nvSpPr>
          <p:cNvPr id="9" name="AutoShape 5"/>
          <p:cNvSpPr>
            <a:spLocks noChangeArrowheads="1"/>
          </p:cNvSpPr>
          <p:nvPr/>
        </p:nvSpPr>
        <p:spPr bwMode="auto">
          <a:xfrm>
            <a:off x="288925" y="3351213"/>
            <a:ext cx="846138" cy="1589087"/>
          </a:xfrm>
          <a:prstGeom prst="can">
            <a:avLst>
              <a:gd name="adj" fmla="val 1078"/>
            </a:avLst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ea typeface="HY중고딕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ea typeface="HY중고딕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ea typeface="HY중고딕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ea typeface="HY중고딕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HY중고딕" pitchFamily="18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HY중고딕" pitchFamily="18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HY중고딕" pitchFamily="18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HY중고딕" pitchFamily="18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HY중고딕" pitchFamily="18" charset="-127"/>
              </a:defRPr>
            </a:lvl9pPr>
          </a:lstStyle>
          <a:p>
            <a:pPr algn="ctr" eaLnBrk="1" latinLnBrk="0" hangingPunct="1">
              <a:lnSpc>
                <a:spcPct val="150000"/>
              </a:lnSpc>
              <a:spcBef>
                <a:spcPts val="600"/>
              </a:spcBef>
              <a:buFontTx/>
              <a:buNone/>
            </a:pPr>
            <a:r>
              <a:rPr lang="ko-KR" altLang="en-US" sz="200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비리방지</a:t>
            </a:r>
          </a:p>
        </p:txBody>
      </p:sp>
      <p:sp>
        <p:nvSpPr>
          <p:cNvPr id="10" name="AutoShape 5"/>
          <p:cNvSpPr>
            <a:spLocks noChangeArrowheads="1"/>
          </p:cNvSpPr>
          <p:nvPr/>
        </p:nvSpPr>
        <p:spPr bwMode="auto">
          <a:xfrm>
            <a:off x="287338" y="4994275"/>
            <a:ext cx="846137" cy="1385888"/>
          </a:xfrm>
          <a:prstGeom prst="can">
            <a:avLst>
              <a:gd name="adj" fmla="val 1077"/>
            </a:avLst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ea typeface="HY중고딕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ea typeface="HY중고딕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ea typeface="HY중고딕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ea typeface="HY중고딕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HY중고딕" pitchFamily="18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HY중고딕" pitchFamily="18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HY중고딕" pitchFamily="18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HY중고딕" pitchFamily="18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HY중고딕" pitchFamily="18" charset="-127"/>
              </a:defRPr>
            </a:lvl9pPr>
          </a:lstStyle>
          <a:p>
            <a:pPr algn="ctr" eaLnBrk="1" latinLnBrk="0" hangingPunct="1">
              <a:lnSpc>
                <a:spcPct val="150000"/>
              </a:lnSpc>
              <a:spcBef>
                <a:spcPts val="600"/>
              </a:spcBef>
              <a:buFontTx/>
              <a:buNone/>
            </a:pPr>
            <a:r>
              <a:rPr lang="ko-KR" altLang="en-US" sz="200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효율제고</a:t>
            </a: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1193800" y="3351213"/>
            <a:ext cx="7623175" cy="15906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noFill/>
            <a:miter lim="800000"/>
            <a:headEnd/>
            <a:tailEnd/>
          </a:ln>
          <a:effectLst/>
        </p:spPr>
        <p:txBody>
          <a:bodyPr lIns="36000" tIns="0" rIns="36000" bIns="0" anchor="ctr"/>
          <a:lstStyle/>
          <a:p>
            <a:pPr latinLnBrk="1">
              <a:spcBef>
                <a:spcPts val="600"/>
              </a:spcBef>
              <a:defRPr/>
            </a:pPr>
            <a:r>
              <a: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① 일부 심의위원의 과도한 영향 방지 위해 </a:t>
            </a:r>
            <a:r>
              <a:rPr lang="ko-KR" altLang="en-US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위원별</a:t>
            </a:r>
            <a:r>
              <a: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차등평가 </a:t>
            </a:r>
            <a:r>
              <a:rPr lang="ko-KR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확대</a:t>
            </a:r>
            <a:r>
              <a:rPr lang="en-US" altLang="ko-KR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(‘14.5)</a:t>
            </a:r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atinLnBrk="1">
              <a:spcBef>
                <a:spcPts val="600"/>
              </a:spcBef>
              <a:defRPr/>
            </a:pPr>
            <a:r>
              <a: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② 심의위원 사전접촉 방지 위해 심의위원 임명시점 탄력 </a:t>
            </a:r>
            <a:r>
              <a:rPr lang="ko-KR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운영</a:t>
            </a:r>
            <a:r>
              <a:rPr lang="en-US" altLang="ko-KR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(‘14.12)</a:t>
            </a:r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atinLnBrk="1">
              <a:spcBef>
                <a:spcPts val="600"/>
              </a:spcBef>
              <a:defRPr/>
            </a:pPr>
            <a:r>
              <a:rPr lang="ko-KR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③ </a:t>
            </a:r>
            <a:r>
              <a: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년 </a:t>
            </a:r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</a:t>
            </a:r>
            <a:r>
              <a: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건 이하 취약 심의기관은 </a:t>
            </a:r>
            <a:r>
              <a:rPr lang="ko-KR" altLang="en-US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국토부</a:t>
            </a:r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조달청에 심의대행 권고</a:t>
            </a:r>
          </a:p>
          <a:p>
            <a:pPr latinLnBrk="1">
              <a:spcBef>
                <a:spcPts val="600"/>
              </a:spcBef>
              <a:defRPr/>
            </a:pPr>
            <a:r>
              <a: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④ 위원</a:t>
            </a:r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-</a:t>
            </a:r>
            <a:r>
              <a: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업체간 대면접촉 차단을 위해 온라인 </a:t>
            </a:r>
            <a:r>
              <a:rPr lang="ko-KR" altLang="en-US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턴키마당</a:t>
            </a:r>
            <a:r>
              <a: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사용 확대</a:t>
            </a: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1219200" y="5013325"/>
            <a:ext cx="7597775" cy="136842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noFill/>
            <a:miter lim="800000"/>
            <a:headEnd/>
            <a:tailEnd/>
          </a:ln>
          <a:effectLst/>
        </p:spPr>
        <p:txBody>
          <a:bodyPr lIns="36000" tIns="0" rIns="36000" bIns="0" anchor="ctr"/>
          <a:lstStyle/>
          <a:p>
            <a:pPr latinLnBrk="1">
              <a:spcBef>
                <a:spcPts val="600"/>
              </a:spcBef>
              <a:defRPr/>
            </a:pPr>
            <a:r>
              <a:rPr lang="ko-KR" altLang="en-US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① </a:t>
            </a:r>
            <a:r>
              <a:rPr lang="ko-KR" altLang="en-US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턴키평가를</a:t>
            </a:r>
            <a:r>
              <a:rPr lang="ko-KR" altLang="en-US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기술경쟁 강화를 위한 방식으로 개선 </a:t>
            </a:r>
            <a:endParaRPr lang="en-US" altLang="ko-KR" dirty="0">
              <a:solidFill>
                <a:srgbClr val="0000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atinLnBrk="1">
              <a:spcBef>
                <a:spcPts val="600"/>
              </a:spcBef>
              <a:defRPr/>
            </a:pPr>
            <a:r>
              <a:rPr lang="en-US" altLang="ko-KR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(</a:t>
            </a:r>
            <a:r>
              <a:rPr lang="ko-KR" altLang="en-US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설계적합최저가 및 확정가격최상설계 방식 개선</a:t>
            </a:r>
            <a:r>
              <a:rPr lang="en-US" altLang="ko-KR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ko-KR" altLang="en-US" dirty="0">
              <a:solidFill>
                <a:srgbClr val="0000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atinLnBrk="1">
              <a:spcBef>
                <a:spcPts val="600"/>
              </a:spcBef>
              <a:defRPr/>
            </a:pPr>
            <a:r>
              <a:rPr lang="ko-KR" altLang="en-US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② 입찰부담을 경감하고 기술개발 촉진에 효율적인 기술제안입찰</a:t>
            </a:r>
            <a:endParaRPr lang="en-US" altLang="ko-KR" dirty="0">
              <a:solidFill>
                <a:srgbClr val="0000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atinLnBrk="1">
              <a:spcBef>
                <a:spcPts val="600"/>
              </a:spcBef>
              <a:defRPr/>
            </a:pPr>
            <a:r>
              <a:rPr lang="en-US" altLang="ko-KR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</a:t>
            </a:r>
            <a:r>
              <a:rPr lang="ko-KR" altLang="en-US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제도 활성화</a:t>
            </a:r>
          </a:p>
        </p:txBody>
      </p:sp>
      <p:sp>
        <p:nvSpPr>
          <p:cNvPr id="13" name="AutoShape 5"/>
          <p:cNvSpPr>
            <a:spLocks noChangeArrowheads="1"/>
          </p:cNvSpPr>
          <p:nvPr/>
        </p:nvSpPr>
        <p:spPr bwMode="auto">
          <a:xfrm>
            <a:off x="282575" y="1485900"/>
            <a:ext cx="846138" cy="1798638"/>
          </a:xfrm>
          <a:prstGeom prst="can">
            <a:avLst>
              <a:gd name="adj" fmla="val 1083"/>
            </a:avLst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ea typeface="HY중고딕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ea typeface="HY중고딕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ea typeface="HY중고딕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ea typeface="HY중고딕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HY중고딕" pitchFamily="18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HY중고딕" pitchFamily="18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HY중고딕" pitchFamily="18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HY중고딕" pitchFamily="18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HY중고딕" pitchFamily="18" charset="-127"/>
              </a:defRPr>
            </a:lvl9pPr>
          </a:lstStyle>
          <a:p>
            <a:pPr algn="ctr" eaLnBrk="1" latinLnBrk="0" hangingPunct="1">
              <a:lnSpc>
                <a:spcPct val="150000"/>
              </a:lnSpc>
              <a:spcBef>
                <a:spcPts val="600"/>
              </a:spcBef>
              <a:buFontTx/>
              <a:buNone/>
            </a:pPr>
            <a:r>
              <a:rPr lang="ko-KR" altLang="en-US" sz="200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담합방지</a:t>
            </a:r>
          </a:p>
        </p:txBody>
      </p:sp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1187450" y="1484313"/>
            <a:ext cx="7624763" cy="180022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noFill/>
            <a:miter lim="800000"/>
            <a:headEnd/>
            <a:tailEnd/>
          </a:ln>
          <a:effectLst/>
        </p:spPr>
        <p:txBody>
          <a:bodyPr lIns="36000" tIns="0" rIns="36000" bIns="0" anchor="ctr"/>
          <a:lstStyle/>
          <a:p>
            <a:pPr latinLnBrk="1">
              <a:spcBef>
                <a:spcPts val="600"/>
              </a:spcBef>
              <a:defRPr/>
            </a:pPr>
            <a:r>
              <a: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① 동시에 많은 사업이 발주되지 않도록 발주물량</a:t>
            </a:r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시기 </a:t>
            </a:r>
            <a:r>
              <a:rPr lang="ko-KR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조정</a:t>
            </a:r>
            <a:r>
              <a:rPr lang="en-US" altLang="ko-KR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(‘14.2)</a:t>
            </a:r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atinLnBrk="1">
              <a:spcBef>
                <a:spcPts val="600"/>
              </a:spcBef>
              <a:defRPr/>
            </a:pPr>
            <a:r>
              <a:rPr lang="ko-KR" altLang="en-US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② 들러리입찰 방지 위해 부실설계업체 감점부과 </a:t>
            </a:r>
          </a:p>
          <a:p>
            <a:pPr latinLnBrk="1">
              <a:spcBef>
                <a:spcPts val="600"/>
              </a:spcBef>
              <a:defRPr/>
            </a:pPr>
            <a:r>
              <a: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③ 고가격 </a:t>
            </a:r>
            <a:r>
              <a:rPr lang="ko-KR" altLang="en-US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담합투찰</a:t>
            </a:r>
            <a:r>
              <a: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방지 위해 가격평가방식 개선</a:t>
            </a:r>
          </a:p>
          <a:p>
            <a:pPr latinLnBrk="1">
              <a:spcBef>
                <a:spcPts val="600"/>
              </a:spcBef>
              <a:defRPr/>
            </a:pPr>
            <a:r>
              <a: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④ “공정입찰 모니터링위원회” 운영으로 담합행위 사전 예방</a:t>
            </a:r>
          </a:p>
          <a:p>
            <a:pPr latinLnBrk="1">
              <a:spcBef>
                <a:spcPts val="600"/>
              </a:spcBef>
              <a:defRPr/>
            </a:pPr>
            <a:r>
              <a: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⑤ 입찰참여 경쟁 활성화를 위해 입찰업체 보상비 지급 확대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238125" y="1004888"/>
            <a:ext cx="8328025" cy="3841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Clr>
                <a:schemeClr val="tx1"/>
              </a:buClr>
              <a:defRPr/>
            </a:pPr>
            <a:r>
              <a:rPr lang="en-US" altLang="ko-KR" sz="200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 Unicode MS" panose="020B0604020202020204" pitchFamily="50" charset="-127"/>
              </a:rPr>
              <a:t> </a:t>
            </a:r>
            <a:r>
              <a:rPr lang="ko-KR" altLang="en-US" sz="2000" b="1" dirty="0">
                <a:solidFill>
                  <a:schemeClr val="tx1"/>
                </a:solidFill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■ </a:t>
            </a:r>
            <a:r>
              <a:rPr lang="ko-KR" altLang="en-US" sz="2000" b="1" dirty="0" err="1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 Unicode MS" panose="020B0604020202020204" pitchFamily="50" charset="-127"/>
              </a:rPr>
              <a:t>턴키</a:t>
            </a:r>
            <a:r>
              <a:rPr lang="ko-KR" altLang="en-US" sz="2000" b="1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 Unicode MS" panose="020B0604020202020204" pitchFamily="50" charset="-127"/>
              </a:rPr>
              <a:t> </a:t>
            </a:r>
            <a:r>
              <a:rPr lang="ko-KR" altLang="en-US" sz="200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 Unicode MS" panose="020B0604020202020204" pitchFamily="50" charset="-127"/>
              </a:rPr>
              <a:t>입찰제도 운영 효율화 방안</a:t>
            </a:r>
            <a:r>
              <a:rPr lang="en-US" altLang="ko-KR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 Unicode MS" panose="020B0604020202020204" pitchFamily="50" charset="-127"/>
              </a:rPr>
              <a:t>(</a:t>
            </a:r>
            <a:r>
              <a:rPr lang="ko-KR" altLang="en-US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경제장관회의</a:t>
            </a:r>
            <a:r>
              <a:rPr lang="en-US" altLang="ko-KR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, 2014.1.22)</a:t>
            </a:r>
            <a:endParaRPr lang="ko-KR" altLang="en-US" b="1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Arial Unicode MS" panose="020B06040202020202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2930842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슬라이드 번호 개체 틀 5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B3B94E2-65BE-4241-AB86-93CF9506CFEA}" type="slidenum">
              <a:rPr lang="ko-KR" altLang="en-US" sz="1800">
                <a:ea typeface="굴림" panose="020B0600000101010101" pitchFamily="34" charset="-127"/>
              </a:rPr>
              <a:pPr>
                <a:spcBef>
                  <a:spcPct val="0"/>
                </a:spcBef>
                <a:buFontTx/>
                <a:buNone/>
              </a:pPr>
              <a:t>25</a:t>
            </a:fld>
            <a:endParaRPr lang="ko-KR" altLang="en-US" sz="1800">
              <a:ea typeface="굴림" panose="020B0600000101010101" pitchFamily="34" charset="-127"/>
            </a:endParaRPr>
          </a:p>
        </p:txBody>
      </p:sp>
      <p:sp>
        <p:nvSpPr>
          <p:cNvPr id="37891" name="TextBox 1"/>
          <p:cNvSpPr txBox="1">
            <a:spLocks noChangeArrowheads="1"/>
          </p:cNvSpPr>
          <p:nvPr/>
        </p:nvSpPr>
        <p:spPr bwMode="auto">
          <a:xfrm>
            <a:off x="468312" y="333375"/>
            <a:ext cx="813613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ko-KR" altLang="en-US" sz="2600" dirty="0" err="1">
                <a:latin typeface="HY헤드라인M" panose="02030600000101010101" pitchFamily="18" charset="-127"/>
                <a:ea typeface="HY헤드라인M" panose="02030600000101010101" pitchFamily="18" charset="-127"/>
              </a:rPr>
              <a:t>기술형</a:t>
            </a:r>
            <a:r>
              <a:rPr lang="ko-KR" altLang="en-US" sz="26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2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입찰제도의 현안  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[3] 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현안과제  </a:t>
            </a:r>
            <a:endParaRPr lang="ko-KR" altLang="en-US" sz="2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9" name="Freeform 11"/>
          <p:cNvSpPr>
            <a:spLocks/>
          </p:cNvSpPr>
          <p:nvPr/>
        </p:nvSpPr>
        <p:spPr bwMode="auto">
          <a:xfrm flipV="1">
            <a:off x="1357313" y="3915592"/>
            <a:ext cx="6484937" cy="806402"/>
          </a:xfrm>
          <a:custGeom>
            <a:avLst/>
            <a:gdLst>
              <a:gd name="T0" fmla="*/ 2147483647 w 5034"/>
              <a:gd name="T1" fmla="*/ 0 h 1908"/>
              <a:gd name="T2" fmla="*/ 2147483647 w 5034"/>
              <a:gd name="T3" fmla="*/ 2147483647 h 1908"/>
              <a:gd name="T4" fmla="*/ 2147483647 w 5034"/>
              <a:gd name="T5" fmla="*/ 2147483647 h 1908"/>
              <a:gd name="T6" fmla="*/ 0 w 5034"/>
              <a:gd name="T7" fmla="*/ 2147483647 h 1908"/>
              <a:gd name="T8" fmla="*/ 2147483647 w 5034"/>
              <a:gd name="T9" fmla="*/ 2147483647 h 1908"/>
              <a:gd name="T10" fmla="*/ 2147483647 w 5034"/>
              <a:gd name="T11" fmla="*/ 2147483647 h 1908"/>
              <a:gd name="T12" fmla="*/ 2147483647 w 5034"/>
              <a:gd name="T13" fmla="*/ 2147483647 h 1908"/>
              <a:gd name="T14" fmla="*/ 2147483647 w 5034"/>
              <a:gd name="T15" fmla="*/ 0 h 190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5034"/>
              <a:gd name="T25" fmla="*/ 0 h 1908"/>
              <a:gd name="T26" fmla="*/ 5034 w 5034"/>
              <a:gd name="T27" fmla="*/ 1908 h 1908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5034" h="1908">
                <a:moveTo>
                  <a:pt x="2502" y="0"/>
                </a:moveTo>
                <a:lnTo>
                  <a:pt x="1465" y="383"/>
                </a:lnTo>
                <a:lnTo>
                  <a:pt x="1783" y="383"/>
                </a:lnTo>
                <a:lnTo>
                  <a:pt x="0" y="1908"/>
                </a:lnTo>
                <a:lnTo>
                  <a:pt x="5034" y="1908"/>
                </a:lnTo>
                <a:lnTo>
                  <a:pt x="3229" y="383"/>
                </a:lnTo>
                <a:lnTo>
                  <a:pt x="3613" y="395"/>
                </a:lnTo>
                <a:lnTo>
                  <a:pt x="2502" y="0"/>
                </a:lnTo>
                <a:close/>
              </a:path>
            </a:pathLst>
          </a:custGeom>
          <a:gradFill rotWithShape="1">
            <a:gsLst>
              <a:gs pos="0">
                <a:srgbClr val="C00000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endParaRPr lang="ko-KR" altLang="en-US"/>
          </a:p>
        </p:txBody>
      </p:sp>
      <p:sp>
        <p:nvSpPr>
          <p:cNvPr id="10" name="AutoShape 10"/>
          <p:cNvSpPr>
            <a:spLocks noChangeArrowheads="1"/>
          </p:cNvSpPr>
          <p:nvPr/>
        </p:nvSpPr>
        <p:spPr bwMode="auto">
          <a:xfrm>
            <a:off x="265942" y="4851785"/>
            <a:ext cx="8540874" cy="1385527"/>
          </a:xfrm>
          <a:prstGeom prst="roundRect">
            <a:avLst>
              <a:gd name="adj" fmla="val 16667"/>
            </a:avLst>
          </a:prstGeom>
          <a:solidFill>
            <a:srgbClr val="E2DE42"/>
          </a:solidFill>
          <a:ln w="9525">
            <a:noFill/>
            <a:round/>
            <a:headEnd/>
            <a:tailEnd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txBody>
          <a:bodyPr lIns="101031" tIns="50515" rIns="101031" bIns="50515" anchor="ctr"/>
          <a:lstStyle/>
          <a:p>
            <a:pPr algn="ctr">
              <a:lnSpc>
                <a:spcPct val="150000"/>
              </a:lnSpc>
              <a:defRPr/>
            </a:pPr>
            <a:endParaRPr lang="en-US" altLang="ko-KR" dirty="0">
              <a:solidFill>
                <a:srgbClr val="C0000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11" name="AutoShape 18"/>
          <p:cNvSpPr>
            <a:spLocks noChangeArrowheads="1"/>
          </p:cNvSpPr>
          <p:nvPr/>
        </p:nvSpPr>
        <p:spPr bwMode="auto">
          <a:xfrm>
            <a:off x="279400" y="1412363"/>
            <a:ext cx="8527416" cy="2628900"/>
          </a:xfrm>
          <a:prstGeom prst="roundRect">
            <a:avLst>
              <a:gd name="adj" fmla="val 4074"/>
            </a:avLst>
          </a:prstGeom>
          <a:gradFill rotWithShape="1">
            <a:gsLst>
              <a:gs pos="0">
                <a:srgbClr val="FFFFFF"/>
              </a:gs>
              <a:gs pos="100000">
                <a:srgbClr val="EFECD9"/>
              </a:gs>
            </a:gsLst>
            <a:lin ang="5400000" scaled="1"/>
          </a:gradFill>
          <a:ln w="19050" algn="ctr">
            <a:solidFill>
              <a:srgbClr val="652E0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algn="ctr" eaLnBrk="1" hangingPunct="1"/>
            <a:endParaRPr lang="ko-KR" altLang="en-US">
              <a:solidFill>
                <a:srgbClr val="00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2" name="모서리가 둥근 직사각형 11"/>
          <p:cNvSpPr/>
          <p:nvPr/>
        </p:nvSpPr>
        <p:spPr>
          <a:xfrm>
            <a:off x="2212975" y="1193602"/>
            <a:ext cx="4318000" cy="50800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25400" cap="flat" cmpd="sng" algn="ctr">
            <a:solidFill>
              <a:sysClr val="window" lastClr="FFFFFF"/>
            </a:solidFill>
            <a:prstDash val="solid"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현안과제</a:t>
            </a:r>
            <a:endParaRPr lang="en-US" altLang="ko-KR" sz="22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387251" y="2924944"/>
            <a:ext cx="83693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ko-KR" altLang="en-US" sz="2400" b="1" dirty="0" smtClean="0">
                <a:solidFill>
                  <a:srgbClr val="C0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기술 변별력 부족</a:t>
            </a:r>
            <a:r>
              <a:rPr lang="en-US" altLang="ko-KR" sz="2400" b="1" dirty="0" smtClean="0">
                <a:solidFill>
                  <a:srgbClr val="C0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, </a:t>
            </a:r>
            <a:r>
              <a:rPr lang="ko-KR" altLang="en-US" sz="2400" b="1" dirty="0" smtClean="0">
                <a:solidFill>
                  <a:srgbClr val="C0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대기업 독점</a:t>
            </a:r>
            <a:r>
              <a:rPr lang="en-US" altLang="ko-KR" sz="2400" b="1" dirty="0" smtClean="0">
                <a:solidFill>
                  <a:srgbClr val="C0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, </a:t>
            </a:r>
            <a:r>
              <a:rPr lang="ko-KR" altLang="en-US" sz="2400" b="1" dirty="0" smtClean="0">
                <a:solidFill>
                  <a:srgbClr val="C0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심의위원의 전문성 미흡</a:t>
            </a:r>
            <a:r>
              <a:rPr lang="en-US" altLang="ko-KR" sz="2400" b="1" dirty="0" smtClean="0">
                <a:solidFill>
                  <a:srgbClr val="C0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, </a:t>
            </a:r>
            <a:r>
              <a:rPr lang="ko-KR" altLang="en-US" sz="2400" b="1" dirty="0" smtClean="0">
                <a:solidFill>
                  <a:srgbClr val="C0000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유찰문제 해소 </a:t>
            </a:r>
            <a:r>
              <a:rPr lang="ko-KR" altLang="en-US" sz="2400" b="1" dirty="0" smtClean="0">
                <a:solidFill>
                  <a:schemeClr val="accent5">
                    <a:lumMod val="50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등 일부 제도보완 필요</a:t>
            </a:r>
            <a:endParaRPr lang="en-US" altLang="ko-KR" sz="900" b="1" dirty="0">
              <a:solidFill>
                <a:srgbClr val="0066FF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14" name="모서리가 둥근 직사각형 13"/>
          <p:cNvSpPr/>
          <p:nvPr/>
        </p:nvSpPr>
        <p:spPr>
          <a:xfrm>
            <a:off x="395288" y="5364231"/>
            <a:ext cx="2520950" cy="653783"/>
          </a:xfrm>
          <a:prstGeom prst="roundRect">
            <a:avLst/>
          </a:prstGeom>
          <a:solidFill>
            <a:srgbClr val="00B050"/>
          </a:solidFill>
          <a:ln w="25400" cap="flat" cmpd="sng" algn="ctr">
            <a:solidFill>
              <a:sysClr val="window" lastClr="FFFFFF"/>
            </a:solidFill>
            <a:prstDash val="solid"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기술변별력 강화</a:t>
            </a:r>
            <a:endParaRPr lang="en-US" altLang="ko-KR" sz="22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5" name="모서리가 둥근 직사각형 14"/>
          <p:cNvSpPr/>
          <p:nvPr/>
        </p:nvSpPr>
        <p:spPr>
          <a:xfrm>
            <a:off x="3204518" y="5366454"/>
            <a:ext cx="2519363" cy="652353"/>
          </a:xfrm>
          <a:prstGeom prst="roundRect">
            <a:avLst/>
          </a:prstGeom>
          <a:solidFill>
            <a:srgbClr val="00B050"/>
          </a:solidFill>
          <a:ln w="25400" cap="flat" cmpd="sng" algn="ctr">
            <a:solidFill>
              <a:sysClr val="window" lastClr="FFFFFF"/>
            </a:solidFill>
            <a:prstDash val="solid"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평가 전문성 확보</a:t>
            </a:r>
            <a:endParaRPr lang="en-US" altLang="ko-KR" sz="22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1" name="모서리가 둥근 직사각형 20"/>
          <p:cNvSpPr/>
          <p:nvPr/>
        </p:nvSpPr>
        <p:spPr>
          <a:xfrm>
            <a:off x="6012161" y="5368835"/>
            <a:ext cx="2663528" cy="652353"/>
          </a:xfrm>
          <a:prstGeom prst="roundRect">
            <a:avLst/>
          </a:prstGeom>
          <a:solidFill>
            <a:srgbClr val="00B050"/>
          </a:solidFill>
          <a:ln w="25400" cap="flat" cmpd="sng" algn="ctr">
            <a:solidFill>
              <a:sysClr val="window" lastClr="FFFFFF"/>
            </a:solidFill>
            <a:prstDash val="solid"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2200" b="1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기술형입찰</a:t>
            </a:r>
            <a:r>
              <a:rPr lang="ko-KR" altLang="en-US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 활성화</a:t>
            </a:r>
            <a:endParaRPr lang="en-US" altLang="ko-KR" sz="22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  <p:grpSp>
        <p:nvGrpSpPr>
          <p:cNvPr id="22" name="그룹 21"/>
          <p:cNvGrpSpPr/>
          <p:nvPr/>
        </p:nvGrpSpPr>
        <p:grpSpPr>
          <a:xfrm>
            <a:off x="2212975" y="4737225"/>
            <a:ext cx="4826368" cy="514670"/>
            <a:chOff x="1979712" y="4077072"/>
            <a:chExt cx="4826368" cy="514670"/>
          </a:xfrm>
          <a:noFill/>
        </p:grpSpPr>
        <p:sp>
          <p:nvSpPr>
            <p:cNvPr id="23" name="직사각형 22"/>
            <p:cNvSpPr/>
            <p:nvPr/>
          </p:nvSpPr>
          <p:spPr>
            <a:xfrm>
              <a:off x="1979712" y="4077072"/>
              <a:ext cx="4824536" cy="42551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400" dirty="0"/>
            </a:p>
          </p:txBody>
        </p:sp>
        <p:sp>
          <p:nvSpPr>
            <p:cNvPr id="24" name="직사각형 23"/>
            <p:cNvSpPr/>
            <p:nvPr/>
          </p:nvSpPr>
          <p:spPr>
            <a:xfrm>
              <a:off x="1981544" y="4191632"/>
              <a:ext cx="4824536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ko-KR" altLang="en-US" sz="2000" b="1" dirty="0" err="1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기술형</a:t>
              </a:r>
              <a:r>
                <a:rPr lang="ko-KR" altLang="en-US" sz="2000" b="1" dirty="0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 입찰 내실화 방안</a:t>
              </a:r>
              <a:endParaRPr lang="en-US" altLang="ko-KR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p:sp>
        <p:nvSpPr>
          <p:cNvPr id="25" name="직사각형 24"/>
          <p:cNvSpPr/>
          <p:nvPr/>
        </p:nvSpPr>
        <p:spPr>
          <a:xfrm>
            <a:off x="395288" y="1914526"/>
            <a:ext cx="83693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ko-KR" altLang="en-US" sz="2400" dirty="0" smtClean="0">
                <a:solidFill>
                  <a:schemeClr val="accent5">
                    <a:lumMod val="50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담합</a:t>
            </a:r>
            <a:r>
              <a:rPr lang="ko-KR" altLang="en-US" sz="2400" dirty="0" smtClean="0">
                <a:solidFill>
                  <a:schemeClr val="accent5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〮로비 예방을 위한 </a:t>
            </a:r>
            <a:r>
              <a:rPr lang="ko-KR" altLang="en-US" sz="2400" b="1" dirty="0" smtClean="0">
                <a:solidFill>
                  <a:schemeClr val="accent5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지속적 제도개선 및 제재강화 </a:t>
            </a:r>
            <a:r>
              <a:rPr lang="ko-KR" altLang="en-US" sz="2400" dirty="0" smtClean="0">
                <a:solidFill>
                  <a:schemeClr val="accent5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등을 추진하고 있어</a:t>
            </a:r>
            <a:r>
              <a:rPr lang="en-US" altLang="ko-KR" sz="2400" dirty="0" smtClean="0">
                <a:solidFill>
                  <a:schemeClr val="accent5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400" b="1" dirty="0" err="1" smtClean="0">
                <a:solidFill>
                  <a:schemeClr val="accent5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턴키관련</a:t>
            </a:r>
            <a:r>
              <a:rPr lang="ko-KR" altLang="en-US" sz="2400" b="1" dirty="0" smtClean="0">
                <a:solidFill>
                  <a:schemeClr val="accent5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비리는 감소할 것으로 예상</a:t>
            </a:r>
            <a:endParaRPr lang="en-US" altLang="ko-KR" sz="900" b="1" dirty="0">
              <a:solidFill>
                <a:srgbClr val="0066FF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1247052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238125" y="239713"/>
            <a:ext cx="8658225" cy="6172200"/>
          </a:xfrm>
          <a:prstGeom prst="rect">
            <a:avLst/>
          </a:prstGeom>
          <a:gradFill rotWithShape="0">
            <a:gsLst>
              <a:gs pos="0">
                <a:srgbClr val="BEDEFE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ko-KR" altLang="en-US" sz="1800">
              <a:latin typeface="굴림" panose="020B0600000101010101" pitchFamily="34" charset="-127"/>
              <a:ea typeface="굴림" panose="020B0600000101010101" pitchFamily="34" charset="-127"/>
            </a:endParaRPr>
          </a:p>
        </p:txBody>
      </p:sp>
      <p:sp>
        <p:nvSpPr>
          <p:cNvPr id="14340" name="Rectangle 3"/>
          <p:cNvSpPr>
            <a:spLocks noChangeArrowheads="1"/>
          </p:cNvSpPr>
          <p:nvPr/>
        </p:nvSpPr>
        <p:spPr bwMode="auto">
          <a:xfrm>
            <a:off x="1947863" y="2101850"/>
            <a:ext cx="5235575" cy="396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4701" tIns="42350" rIns="84701" bIns="42350"/>
          <a:lstStyle/>
          <a:p>
            <a:pPr marL="457200" indent="-457200" defTabSz="957263" eaLnBrk="1" latinLnBrk="1" hangingPunct="1">
              <a:lnSpc>
                <a:spcPct val="200000"/>
              </a:lnSpc>
              <a:buFontTx/>
              <a:buAutoNum type="arabicPeriod"/>
              <a:defRPr/>
            </a:pPr>
            <a:r>
              <a:rPr lang="ko-KR" altLang="en-US" sz="2000" dirty="0">
                <a:solidFill>
                  <a:schemeClr val="tx2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건설시장 동향</a:t>
            </a:r>
            <a:endParaRPr lang="en-US" altLang="ko-KR" sz="2000" dirty="0">
              <a:solidFill>
                <a:schemeClr val="tx2">
                  <a:lumMod val="75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457200" indent="-457200" defTabSz="957263" eaLnBrk="1" latinLnBrk="1" hangingPunct="1">
              <a:lnSpc>
                <a:spcPct val="200000"/>
              </a:lnSpc>
              <a:buFontTx/>
              <a:buAutoNum type="arabicPeriod"/>
              <a:defRPr/>
            </a:pPr>
            <a:r>
              <a:rPr lang="ko-KR" altLang="en-US" sz="2000" dirty="0" err="1">
                <a:latin typeface="HY헤드라인M" pitchFamily="18" charset="-127"/>
                <a:ea typeface="HY헤드라인M" pitchFamily="18" charset="-127"/>
              </a:rPr>
              <a:t>기술형</a:t>
            </a:r>
            <a:r>
              <a:rPr lang="ko-KR" altLang="en-US" sz="2000" dirty="0">
                <a:latin typeface="HY헤드라인M" pitchFamily="18" charset="-127"/>
                <a:ea typeface="HY헤드라인M" pitchFamily="18" charset="-127"/>
              </a:rPr>
              <a:t> 입찰제도의 운영성과</a:t>
            </a:r>
            <a:endParaRPr lang="en-US" altLang="ko-KR" sz="2000" dirty="0">
              <a:latin typeface="HY헤드라인M" pitchFamily="18" charset="-127"/>
              <a:ea typeface="HY헤드라인M" pitchFamily="18" charset="-127"/>
            </a:endParaRPr>
          </a:p>
          <a:p>
            <a:pPr marL="457200" indent="-457200" defTabSz="957263" eaLnBrk="1" latinLnBrk="1" hangingPunct="1">
              <a:lnSpc>
                <a:spcPct val="200000"/>
              </a:lnSpc>
              <a:buFontTx/>
              <a:buAutoNum type="arabicPeriod"/>
              <a:defRPr/>
            </a:pPr>
            <a:r>
              <a:rPr lang="ko-KR" altLang="en-US" sz="2000" dirty="0" err="1">
                <a:latin typeface="HY헤드라인M" pitchFamily="18" charset="-127"/>
                <a:ea typeface="HY헤드라인M" pitchFamily="18" charset="-127"/>
              </a:rPr>
              <a:t>기술형</a:t>
            </a:r>
            <a:r>
              <a:rPr lang="ko-KR" altLang="en-US" sz="2000" dirty="0">
                <a:latin typeface="HY헤드라인M" pitchFamily="18" charset="-127"/>
                <a:ea typeface="HY헤드라인M" pitchFamily="18" charset="-127"/>
              </a:rPr>
              <a:t> 입찰제도에 대한 설문조사결과</a:t>
            </a:r>
            <a:endParaRPr lang="en-US" altLang="ko-KR" sz="2000" dirty="0">
              <a:latin typeface="HY헤드라인M" pitchFamily="18" charset="-127"/>
              <a:ea typeface="HY헤드라인M" pitchFamily="18" charset="-127"/>
            </a:endParaRPr>
          </a:p>
          <a:p>
            <a:pPr marL="457200" indent="-457200" defTabSz="957263" eaLnBrk="1" latinLnBrk="1" hangingPunct="1">
              <a:lnSpc>
                <a:spcPct val="200000"/>
              </a:lnSpc>
              <a:buFontTx/>
              <a:buAutoNum type="arabicPeriod"/>
              <a:defRPr/>
            </a:pPr>
            <a:r>
              <a:rPr lang="ko-KR" altLang="en-US" sz="2000" dirty="0" err="1">
                <a:latin typeface="HY헤드라인M" pitchFamily="18" charset="-127"/>
                <a:ea typeface="HY헤드라인M" pitchFamily="18" charset="-127"/>
              </a:rPr>
              <a:t>기술형</a:t>
            </a:r>
            <a:r>
              <a:rPr lang="ko-KR" altLang="en-US" sz="2000" dirty="0">
                <a:latin typeface="HY헤드라인M" pitchFamily="18" charset="-127"/>
                <a:ea typeface="HY헤드라인M" pitchFamily="18" charset="-127"/>
              </a:rPr>
              <a:t> 입찰제도의 현안</a:t>
            </a:r>
            <a:endParaRPr lang="en-US" altLang="ko-KR" sz="2000" dirty="0">
              <a:latin typeface="HY헤드라인M" pitchFamily="18" charset="-127"/>
              <a:ea typeface="HY헤드라인M" pitchFamily="18" charset="-127"/>
            </a:endParaRPr>
          </a:p>
          <a:p>
            <a:pPr marL="457200" indent="-457200" defTabSz="957263" eaLnBrk="1" latinLnBrk="1" hangingPunct="1">
              <a:lnSpc>
                <a:spcPct val="200000"/>
              </a:lnSpc>
              <a:buFontTx/>
              <a:buAutoNum type="arabicPeriod"/>
              <a:defRPr/>
            </a:pPr>
            <a:r>
              <a:rPr lang="ko-KR" altLang="en-US" sz="2000" dirty="0" err="1">
                <a:solidFill>
                  <a:schemeClr val="accent6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기술형입찰</a:t>
            </a:r>
            <a:r>
              <a:rPr lang="ko-KR" altLang="en-US" sz="2000" dirty="0">
                <a:solidFill>
                  <a:schemeClr val="accent6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2000" dirty="0" smtClean="0">
                <a:solidFill>
                  <a:schemeClr val="accent6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내실화 방안</a:t>
            </a:r>
            <a:endParaRPr lang="en-US" altLang="ko-KR" sz="2000" dirty="0">
              <a:solidFill>
                <a:schemeClr val="accent6">
                  <a:lumMod val="75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228600" y="857250"/>
            <a:ext cx="8658225" cy="895350"/>
          </a:xfrm>
          <a:prstGeom prst="rect">
            <a:avLst/>
          </a:prstGeom>
          <a:gradFill rotWithShape="0">
            <a:gsLst>
              <a:gs pos="0">
                <a:srgbClr val="1C74B0"/>
              </a:gs>
              <a:gs pos="50000">
                <a:srgbClr val="B4D6FC"/>
              </a:gs>
              <a:gs pos="100000">
                <a:srgbClr val="1C74B0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ko-KR" altLang="en-US" sz="1800">
              <a:latin typeface="굴림" panose="020B0600000101010101" pitchFamily="34" charset="-127"/>
              <a:ea typeface="굴림" panose="020B0600000101010101" pitchFamily="34" charset="-127"/>
            </a:endParaRPr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2060575" y="850900"/>
            <a:ext cx="5010150" cy="92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 algn="ctr" eaLnBrk="1" latinLnBrk="0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kumimoji="0" lang="ko-KR" altLang="en-US" sz="3600">
                <a:solidFill>
                  <a:schemeClr val="tx2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목   차</a:t>
            </a:r>
          </a:p>
        </p:txBody>
      </p:sp>
    </p:spTree>
    <p:extLst>
      <p:ext uri="{BB962C8B-B14F-4D97-AF65-F5344CB8AC3E}">
        <p14:creationId xmlns:p14="http://schemas.microsoft.com/office/powerpoint/2010/main" val="114476770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 bwMode="auto">
          <a:xfrm>
            <a:off x="357751" y="1124744"/>
            <a:ext cx="8424936" cy="194421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533400" marR="0" indent="-533400" algn="l" defTabSz="914400" rtl="0" eaLnBrk="1" fontAlgn="base" latinLnBrk="1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한양신명조"/>
              <a:ea typeface="굴림" pitchFamily="50" charset="-127"/>
            </a:endParaRPr>
          </a:p>
        </p:txBody>
      </p:sp>
      <p:sp>
        <p:nvSpPr>
          <p:cNvPr id="37890" name="슬라이드 번호 개체 틀 5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B3B94E2-65BE-4241-AB86-93CF9506CFEA}" type="slidenum">
              <a:rPr lang="ko-KR" altLang="en-US" sz="1800">
                <a:ea typeface="굴림" panose="020B0600000101010101" pitchFamily="34" charset="-127"/>
              </a:rPr>
              <a:pPr>
                <a:spcBef>
                  <a:spcPct val="0"/>
                </a:spcBef>
                <a:buFontTx/>
                <a:buNone/>
              </a:pPr>
              <a:t>27</a:t>
            </a:fld>
            <a:endParaRPr lang="ko-KR" altLang="en-US" sz="1800">
              <a:ea typeface="굴림" panose="020B0600000101010101" pitchFamily="34" charset="-127"/>
            </a:endParaRPr>
          </a:p>
        </p:txBody>
      </p:sp>
      <p:sp>
        <p:nvSpPr>
          <p:cNvPr id="37891" name="TextBox 1"/>
          <p:cNvSpPr txBox="1">
            <a:spLocks noChangeArrowheads="1"/>
          </p:cNvSpPr>
          <p:nvPr/>
        </p:nvSpPr>
        <p:spPr bwMode="auto">
          <a:xfrm>
            <a:off x="468312" y="333375"/>
            <a:ext cx="813613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ko-KR" altLang="en-US" sz="26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기술형입찰</a:t>
            </a:r>
            <a:r>
              <a:rPr lang="ko-KR" altLang="en-US" sz="2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내실화 방안 </a:t>
            </a:r>
            <a:endParaRPr lang="ko-KR" altLang="en-US" sz="2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414652" y="1115851"/>
            <a:ext cx="8328025" cy="180909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atinLnBrk="1">
              <a:lnSpc>
                <a:spcPct val="200000"/>
              </a:lnSpc>
            </a:pPr>
            <a:r>
              <a:rPr lang="ko-KR" altLang="en-US" sz="2000" dirty="0" smtClean="0">
                <a:solidFill>
                  <a:schemeClr val="tx1"/>
                </a:solidFill>
              </a:rPr>
              <a:t>◈ </a:t>
            </a:r>
            <a:r>
              <a:rPr lang="en-US" altLang="ko-KR" sz="2000" b="1" dirty="0">
                <a:solidFill>
                  <a:schemeClr val="tx1"/>
                </a:solidFill>
              </a:rPr>
              <a:t>(</a:t>
            </a:r>
            <a:r>
              <a:rPr lang="ko-KR" altLang="en-US" sz="2000" b="1" dirty="0">
                <a:solidFill>
                  <a:schemeClr val="tx1"/>
                </a:solidFill>
              </a:rPr>
              <a:t>기술변별력 강화</a:t>
            </a:r>
            <a:r>
              <a:rPr lang="en-US" altLang="ko-KR" sz="2000" b="1" dirty="0">
                <a:solidFill>
                  <a:schemeClr val="tx1"/>
                </a:solidFill>
              </a:rPr>
              <a:t>)</a:t>
            </a:r>
            <a:r>
              <a:rPr lang="ko-KR" altLang="en-US" sz="2000" dirty="0">
                <a:solidFill>
                  <a:schemeClr val="tx1"/>
                </a:solidFill>
              </a:rPr>
              <a:t> </a:t>
            </a:r>
            <a:r>
              <a:rPr lang="ko-KR" altLang="en-US" sz="2000" b="1" dirty="0">
                <a:solidFill>
                  <a:schemeClr val="tx1"/>
                </a:solidFill>
              </a:rPr>
              <a:t>기술점수 비중확대</a:t>
            </a:r>
            <a:r>
              <a:rPr lang="ko-KR" altLang="en-US" sz="2000" dirty="0">
                <a:solidFill>
                  <a:schemeClr val="tx1"/>
                </a:solidFill>
              </a:rPr>
              <a:t> 등을 통한 기술경쟁 유도</a:t>
            </a:r>
          </a:p>
          <a:p>
            <a:pPr latinLnBrk="1">
              <a:lnSpc>
                <a:spcPct val="200000"/>
              </a:lnSpc>
            </a:pPr>
            <a:r>
              <a:rPr lang="ko-KR" altLang="en-US" sz="2000" dirty="0">
                <a:solidFill>
                  <a:schemeClr val="tx1"/>
                </a:solidFill>
              </a:rPr>
              <a:t>◈ </a:t>
            </a:r>
            <a:r>
              <a:rPr lang="en-US" altLang="ko-KR" sz="2000" b="1" dirty="0">
                <a:solidFill>
                  <a:schemeClr val="tx1"/>
                </a:solidFill>
              </a:rPr>
              <a:t>(</a:t>
            </a:r>
            <a:r>
              <a:rPr lang="ko-KR" altLang="en-US" sz="2000" b="1" dirty="0">
                <a:solidFill>
                  <a:schemeClr val="tx1"/>
                </a:solidFill>
              </a:rPr>
              <a:t>전문성 확보</a:t>
            </a:r>
            <a:r>
              <a:rPr lang="en-US" altLang="ko-KR" sz="2000" b="1" dirty="0">
                <a:solidFill>
                  <a:schemeClr val="tx1"/>
                </a:solidFill>
              </a:rPr>
              <a:t>)</a:t>
            </a:r>
            <a:r>
              <a:rPr lang="ko-KR" altLang="en-US" sz="2000" dirty="0">
                <a:solidFill>
                  <a:schemeClr val="tx1"/>
                </a:solidFill>
              </a:rPr>
              <a:t> </a:t>
            </a:r>
            <a:r>
              <a:rPr lang="ko-KR" altLang="en-US" sz="2000" b="1" dirty="0">
                <a:solidFill>
                  <a:schemeClr val="tx1"/>
                </a:solidFill>
              </a:rPr>
              <a:t>평가결과 검증</a:t>
            </a:r>
            <a:r>
              <a:rPr lang="en-US" altLang="ko-KR" sz="2000" dirty="0">
                <a:solidFill>
                  <a:schemeClr val="tx1"/>
                </a:solidFill>
              </a:rPr>
              <a:t>, </a:t>
            </a:r>
            <a:r>
              <a:rPr lang="ko-KR" altLang="en-US" sz="2000" dirty="0">
                <a:solidFill>
                  <a:schemeClr val="tx1"/>
                </a:solidFill>
              </a:rPr>
              <a:t>전문가 확보 등을 통한 평가 전문성 제고</a:t>
            </a:r>
          </a:p>
          <a:p>
            <a:pPr latinLnBrk="1">
              <a:lnSpc>
                <a:spcPct val="200000"/>
              </a:lnSpc>
            </a:pPr>
            <a:r>
              <a:rPr lang="ko-KR" altLang="en-US" sz="2000" dirty="0">
                <a:solidFill>
                  <a:schemeClr val="tx1"/>
                </a:solidFill>
              </a:rPr>
              <a:t>◈ </a:t>
            </a:r>
            <a:r>
              <a:rPr lang="en-US" altLang="ko-KR" sz="2000" b="1" dirty="0">
                <a:solidFill>
                  <a:schemeClr val="tx1"/>
                </a:solidFill>
              </a:rPr>
              <a:t>(</a:t>
            </a:r>
            <a:r>
              <a:rPr lang="ko-KR" altLang="en-US" sz="2000" b="1" dirty="0" err="1">
                <a:solidFill>
                  <a:schemeClr val="tx1"/>
                </a:solidFill>
              </a:rPr>
              <a:t>기술형입찰</a:t>
            </a:r>
            <a:r>
              <a:rPr lang="ko-KR" altLang="en-US" sz="2000" b="1" dirty="0">
                <a:solidFill>
                  <a:schemeClr val="tx1"/>
                </a:solidFill>
              </a:rPr>
              <a:t> 활성화</a:t>
            </a:r>
            <a:r>
              <a:rPr lang="en-US" altLang="ko-KR" sz="2000" b="1" dirty="0">
                <a:solidFill>
                  <a:schemeClr val="tx1"/>
                </a:solidFill>
              </a:rPr>
              <a:t>)</a:t>
            </a:r>
            <a:r>
              <a:rPr lang="ko-KR" altLang="en-US" sz="2000" dirty="0">
                <a:solidFill>
                  <a:schemeClr val="tx1"/>
                </a:solidFill>
              </a:rPr>
              <a:t> </a:t>
            </a:r>
            <a:r>
              <a:rPr lang="ko-KR" altLang="en-US" sz="2000" b="1" dirty="0">
                <a:solidFill>
                  <a:schemeClr val="tx1"/>
                </a:solidFill>
              </a:rPr>
              <a:t>불공정관행 개선</a:t>
            </a:r>
            <a:r>
              <a:rPr lang="ko-KR" altLang="en-US" sz="2000" dirty="0">
                <a:solidFill>
                  <a:schemeClr val="tx1"/>
                </a:solidFill>
              </a:rPr>
              <a:t> 등을 통한 </a:t>
            </a:r>
            <a:r>
              <a:rPr lang="ko-KR" altLang="en-US" sz="2000" dirty="0" err="1">
                <a:solidFill>
                  <a:schemeClr val="tx1"/>
                </a:solidFill>
              </a:rPr>
              <a:t>기술형입찰</a:t>
            </a:r>
            <a:r>
              <a:rPr lang="ko-KR" altLang="en-US" sz="2000" dirty="0">
                <a:solidFill>
                  <a:schemeClr val="tx1"/>
                </a:solidFill>
              </a:rPr>
              <a:t> </a:t>
            </a:r>
            <a:r>
              <a:rPr lang="ko-KR" altLang="en-US" sz="2000" dirty="0" smtClean="0">
                <a:solidFill>
                  <a:schemeClr val="tx1"/>
                </a:solidFill>
              </a:rPr>
              <a:t>활성화</a:t>
            </a:r>
            <a:endParaRPr lang="ko-KR" altLang="en-US" sz="2000" dirty="0">
              <a:solidFill>
                <a:schemeClr val="tx1"/>
              </a:solidFill>
              <a:latin typeface="HY헤드라인M" panose="02030600000101010101" pitchFamily="18" charset="-127"/>
              <a:ea typeface="HY헤드라인M" panose="02030600000101010101" pitchFamily="18" charset="-127"/>
              <a:cs typeface="Arial Unicode MS" panose="020B0604020202020204" pitchFamily="50" charset="-127"/>
            </a:endParaRPr>
          </a:p>
        </p:txBody>
      </p:sp>
      <p:sp>
        <p:nvSpPr>
          <p:cNvPr id="3" name="직사각형 2"/>
          <p:cNvSpPr/>
          <p:nvPr/>
        </p:nvSpPr>
        <p:spPr bwMode="auto">
          <a:xfrm>
            <a:off x="411726" y="3356992"/>
            <a:ext cx="2682329" cy="576064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533400" marR="0" indent="-533400" algn="ctr" defTabSz="914400" rtl="0" eaLnBrk="1" fontAlgn="base" latinLnBrk="1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b="1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기술변별력 강화</a:t>
            </a:r>
          </a:p>
        </p:txBody>
      </p:sp>
      <p:sp>
        <p:nvSpPr>
          <p:cNvPr id="14" name="직사각형 13"/>
          <p:cNvSpPr/>
          <p:nvPr/>
        </p:nvSpPr>
        <p:spPr bwMode="auto">
          <a:xfrm>
            <a:off x="411726" y="3933056"/>
            <a:ext cx="2682329" cy="223224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l" defTabSz="914400" rtl="0" eaLnBrk="1" fontAlgn="base" latinLnBrk="1" hangingPunct="1"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1" lang="en-US" altLang="ko-K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O </a:t>
            </a:r>
            <a:r>
              <a:rPr kumimoji="1" lang="ko-KR" alt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기술점수 비중 확대</a:t>
            </a:r>
            <a:endParaRPr kumimoji="1" lang="en-US" altLang="ko-KR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defTabSz="914400" rtl="0" eaLnBrk="1" fontAlgn="base" latinLnBrk="1" hangingPunct="1"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endParaRPr kumimoji="1" lang="en-US" altLang="ko-KR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defTabSz="914400" rtl="0" eaLnBrk="1" fontAlgn="base" latinLnBrk="1" hangingPunct="1"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lang="en-US" altLang="ko-KR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 </a:t>
            </a:r>
            <a:r>
              <a:rPr lang="ko-KR" altLang="en-US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확정가격 최상설계방식 활성화</a:t>
            </a:r>
            <a:endParaRPr lang="en-US" altLang="ko-KR" dirty="0" smtClea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defTabSz="914400" rtl="0" eaLnBrk="1" fontAlgn="base" latinLnBrk="1" hangingPunct="1"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endParaRPr lang="en-US" altLang="ko-KR" dirty="0" smtClea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defTabSz="914400" rtl="0" eaLnBrk="1" fontAlgn="base" latinLnBrk="1" hangingPunct="1"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1" lang="en-US" altLang="ko-K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O </a:t>
            </a:r>
            <a:r>
              <a:rPr kumimoji="1" lang="ko-KR" alt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부실설계 제재 강화</a:t>
            </a:r>
          </a:p>
        </p:txBody>
      </p:sp>
      <p:sp>
        <p:nvSpPr>
          <p:cNvPr id="15" name="직사각형 14"/>
          <p:cNvSpPr/>
          <p:nvPr/>
        </p:nvSpPr>
        <p:spPr bwMode="auto">
          <a:xfrm>
            <a:off x="3235203" y="3336996"/>
            <a:ext cx="2682329" cy="576064"/>
          </a:xfrm>
          <a:prstGeom prst="rect">
            <a:avLst/>
          </a:prstGeom>
          <a:solidFill>
            <a:schemeClr val="accent3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533400" marR="0" indent="-533400" algn="ctr" defTabSz="914400" rtl="0" eaLnBrk="1" fontAlgn="base" latinLnBrk="1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ko-KR" altLang="en-US" b="1" dirty="0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평가 전문성 확보</a:t>
            </a:r>
            <a:endParaRPr kumimoji="1" lang="ko-KR" altLang="en-US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6" name="직사각형 15"/>
          <p:cNvSpPr/>
          <p:nvPr/>
        </p:nvSpPr>
        <p:spPr bwMode="auto">
          <a:xfrm>
            <a:off x="3235203" y="3913060"/>
            <a:ext cx="2682329" cy="223224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l" defTabSz="914400" rtl="0" eaLnBrk="1" fontAlgn="base" latinLnBrk="1" hangingPunct="1"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1" lang="en-US" altLang="ko-K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O </a:t>
            </a:r>
            <a:r>
              <a:rPr kumimoji="1" lang="ko-KR" alt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평가결과 모니터링 </a:t>
            </a:r>
            <a:r>
              <a:rPr lang="en-US" altLang="ko-KR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TF </a:t>
            </a:r>
          </a:p>
          <a:p>
            <a:pPr marR="0" algn="l" defTabSz="914400" rtl="0" eaLnBrk="1" fontAlgn="base" latinLnBrk="1" hangingPunct="1"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lang="en-US" altLang="ko-KR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</a:t>
            </a:r>
            <a:r>
              <a:rPr lang="ko-KR" altLang="en-US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운영</a:t>
            </a:r>
            <a:endParaRPr kumimoji="1" lang="en-US" altLang="ko-KR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defTabSz="914400" rtl="0" eaLnBrk="1" fontAlgn="base" latinLnBrk="1" hangingPunct="1"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endParaRPr kumimoji="1" lang="en-US" altLang="ko-KR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defTabSz="914400" rtl="0" eaLnBrk="1" fontAlgn="base" latinLnBrk="1" hangingPunct="1"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lang="en-US" altLang="ko-KR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 </a:t>
            </a:r>
            <a:r>
              <a:rPr lang="ko-KR" altLang="en-US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분야별 심의위원 전문</a:t>
            </a:r>
            <a:endParaRPr lang="en-US" altLang="ko-KR" dirty="0" smtClea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defTabSz="914400" rtl="0" eaLnBrk="1" fontAlgn="base" latinLnBrk="1" hangingPunct="1"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lang="en-US" altLang="ko-KR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</a:t>
            </a:r>
            <a:r>
              <a:rPr lang="ko-KR" altLang="en-US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가 확보</a:t>
            </a:r>
            <a:endParaRPr lang="en-US" altLang="ko-KR" dirty="0" smtClea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defTabSz="914400" rtl="0" eaLnBrk="1" fontAlgn="base" latinLnBrk="1" hangingPunct="1"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endParaRPr kumimoji="1" lang="ko-KR" altLang="en-US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7" name="직사각형 16"/>
          <p:cNvSpPr/>
          <p:nvPr/>
        </p:nvSpPr>
        <p:spPr bwMode="auto">
          <a:xfrm>
            <a:off x="6100358" y="3336996"/>
            <a:ext cx="2682329" cy="576064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533400" marR="0" indent="-533400" algn="ctr" defTabSz="914400" rtl="0" eaLnBrk="1" fontAlgn="base" latinLnBrk="1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기술형입찰</a:t>
            </a:r>
            <a:r>
              <a:rPr kumimoji="1" lang="ko-KR" altLang="en-US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활성화</a:t>
            </a:r>
          </a:p>
        </p:txBody>
      </p:sp>
      <p:sp>
        <p:nvSpPr>
          <p:cNvPr id="18" name="직사각형 17"/>
          <p:cNvSpPr/>
          <p:nvPr/>
        </p:nvSpPr>
        <p:spPr bwMode="auto">
          <a:xfrm>
            <a:off x="6100358" y="3913060"/>
            <a:ext cx="2682329" cy="223224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l" defTabSz="914400" rtl="0" eaLnBrk="1" fontAlgn="base" latinLnBrk="1" hangingPunct="1"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1" lang="en-US" altLang="ko-K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O </a:t>
            </a:r>
            <a:r>
              <a:rPr kumimoji="1" lang="ko-KR" alt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합리적 시장환경 조성</a:t>
            </a:r>
            <a:endParaRPr kumimoji="1" lang="en-US" altLang="ko-KR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defTabSz="914400" rtl="0" eaLnBrk="1" fontAlgn="base" latinLnBrk="1" hangingPunct="1"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endParaRPr kumimoji="1" lang="en-US" altLang="ko-KR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defTabSz="914400" rtl="0" eaLnBrk="1" fontAlgn="base" latinLnBrk="1" hangingPunct="1"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lang="en-US" altLang="ko-KR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 </a:t>
            </a:r>
            <a:r>
              <a:rPr lang="ko-KR" altLang="en-US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불공정 관행 개선</a:t>
            </a:r>
            <a:endParaRPr lang="en-US" altLang="ko-KR" dirty="0" smtClea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defTabSz="914400" rtl="0" eaLnBrk="1" fontAlgn="base" latinLnBrk="1" hangingPunct="1"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endParaRPr lang="en-US" altLang="ko-KR" dirty="0" smtClea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R="0" algn="l" defTabSz="914400" rtl="0" eaLnBrk="1" fontAlgn="base" latinLnBrk="1" hangingPunct="1"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1" lang="en-US" altLang="ko-K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O </a:t>
            </a:r>
            <a:r>
              <a:rPr kumimoji="1" lang="ko-KR" altLang="en-US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기술형입찰</a:t>
            </a:r>
            <a:r>
              <a:rPr kumimoji="1" lang="ko-KR" alt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확대</a:t>
            </a:r>
          </a:p>
        </p:txBody>
      </p:sp>
    </p:spTree>
    <p:extLst>
      <p:ext uri="{BB962C8B-B14F-4D97-AF65-F5344CB8AC3E}">
        <p14:creationId xmlns:p14="http://schemas.microsoft.com/office/powerpoint/2010/main" val="227329716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슬라이드 번호 개체 틀 5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B3B94E2-65BE-4241-AB86-93CF9506CFEA}" type="slidenum">
              <a:rPr lang="ko-KR" altLang="en-US" sz="1800">
                <a:ea typeface="굴림" panose="020B0600000101010101" pitchFamily="34" charset="-127"/>
              </a:rPr>
              <a:pPr>
                <a:spcBef>
                  <a:spcPct val="0"/>
                </a:spcBef>
                <a:buFontTx/>
                <a:buNone/>
              </a:pPr>
              <a:t>28</a:t>
            </a:fld>
            <a:endParaRPr lang="ko-KR" altLang="en-US" sz="1800">
              <a:ea typeface="굴림" panose="020B0600000101010101" pitchFamily="34" charset="-127"/>
            </a:endParaRPr>
          </a:p>
        </p:txBody>
      </p:sp>
      <p:sp>
        <p:nvSpPr>
          <p:cNvPr id="37891" name="TextBox 1"/>
          <p:cNvSpPr txBox="1">
            <a:spLocks noChangeArrowheads="1"/>
          </p:cNvSpPr>
          <p:nvPr/>
        </p:nvSpPr>
        <p:spPr bwMode="auto">
          <a:xfrm>
            <a:off x="468312" y="333375"/>
            <a:ext cx="813613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ko-KR" altLang="en-US" sz="26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기술형입찰</a:t>
            </a:r>
            <a:r>
              <a:rPr lang="ko-KR" altLang="en-US" sz="2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내실화 방안 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[1] 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기술변별력 강화</a:t>
            </a:r>
            <a:endParaRPr lang="ko-KR" altLang="en-US" sz="2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452437" y="1115851"/>
            <a:ext cx="8328025" cy="38576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Clr>
                <a:schemeClr val="tx1"/>
              </a:buClr>
              <a:defRPr/>
            </a:pPr>
            <a:r>
              <a:rPr lang="en-US" altLang="ko-KR" sz="2000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Arial Unicode MS" panose="020B0604020202020204" pitchFamily="50" charset="-127"/>
              </a:rPr>
              <a:t> </a:t>
            </a:r>
            <a:r>
              <a:rPr lang="en-US" altLang="ko-KR" sz="20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Arial Unicode MS" panose="020B0604020202020204" pitchFamily="50" charset="-127"/>
              </a:rPr>
              <a:t>(1) </a:t>
            </a:r>
            <a:r>
              <a:rPr lang="ko-KR" altLang="en-US" sz="20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Arial Unicode MS" panose="020B0604020202020204" pitchFamily="50" charset="-127"/>
              </a:rPr>
              <a:t>기술평가점수 비중 확대</a:t>
            </a:r>
            <a:endParaRPr lang="ko-KR" altLang="en-US" sz="2000" dirty="0">
              <a:solidFill>
                <a:schemeClr val="tx1"/>
              </a:solidFill>
              <a:latin typeface="HY헤드라인M" panose="02030600000101010101" pitchFamily="18" charset="-127"/>
              <a:ea typeface="HY헤드라인M" panose="02030600000101010101" pitchFamily="18" charset="-127"/>
              <a:cs typeface="Arial Unicode MS" panose="020B0604020202020204" pitchFamily="50" charset="-127"/>
            </a:endParaRPr>
          </a:p>
        </p:txBody>
      </p:sp>
      <p:sp>
        <p:nvSpPr>
          <p:cNvPr id="7" name="모서리가 둥근 직사각형 6"/>
          <p:cNvSpPr/>
          <p:nvPr/>
        </p:nvSpPr>
        <p:spPr bwMode="auto">
          <a:xfrm>
            <a:off x="667091" y="3861048"/>
            <a:ext cx="7937356" cy="2160240"/>
          </a:xfrm>
          <a:prstGeom prst="roundRect">
            <a:avLst>
              <a:gd name="adj" fmla="val 6476"/>
            </a:avLst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 latinLnBrk="1">
              <a:defRPr/>
            </a:pPr>
            <a:endParaRPr lang="en-US" altLang="ko-KR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" name="직사각형 4"/>
          <p:cNvSpPr>
            <a:spLocks noChangeArrowheads="1"/>
          </p:cNvSpPr>
          <p:nvPr/>
        </p:nvSpPr>
        <p:spPr bwMode="auto">
          <a:xfrm>
            <a:off x="872018" y="4028001"/>
            <a:ext cx="761598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latinLnBrk="1">
              <a:lnSpc>
                <a:spcPct val="150000"/>
              </a:lnSpc>
            </a:pP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지난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3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년간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(‘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13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～’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15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년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기술형입찰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(113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건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에서 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기술점수는 높으나 </a:t>
            </a:r>
            <a:r>
              <a:rPr lang="ko-KR" altLang="en-US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가격점수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로 </a:t>
            </a:r>
            <a:r>
              <a:rPr lang="ko-KR" altLang="en-US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낙찰자가 역전된 사례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는</a:t>
            </a:r>
            <a:r>
              <a:rPr lang="ko-KR" altLang="en-US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8</a:t>
            </a:r>
            <a:r>
              <a:rPr lang="ko-KR" altLang="en-US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건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(7.1%) 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발생</a:t>
            </a:r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atinLnBrk="1">
              <a:lnSpc>
                <a:spcPct val="150000"/>
              </a:lnSpc>
            </a:pPr>
            <a:r>
              <a:rPr lang="ko-KR" altLang="en-US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ㅇ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b="1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기술강조형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기술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가격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70:30)</a:t>
            </a:r>
            <a:r>
              <a:rPr lang="ko-KR" altLang="en-US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평가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(61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건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에서 </a:t>
            </a:r>
            <a:r>
              <a:rPr lang="en-US" altLang="ko-KR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1</a:t>
            </a:r>
            <a:r>
              <a:rPr lang="ko-KR" altLang="en-US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건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(1.6%)</a:t>
            </a:r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atinLnBrk="1">
              <a:lnSpc>
                <a:spcPct val="150000"/>
              </a:lnSpc>
            </a:pPr>
            <a:r>
              <a:rPr lang="ko-KR" altLang="en-US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ㅇ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b="1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균등강조형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(60:40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～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40:60)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평가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(52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건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에서 </a:t>
            </a:r>
            <a:r>
              <a:rPr lang="en-US" altLang="ko-KR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7</a:t>
            </a:r>
            <a:r>
              <a:rPr lang="ko-KR" altLang="en-US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건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(13.5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%)</a:t>
            </a:r>
            <a:endParaRPr lang="en-US" altLang="ko-KR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직사각형 4"/>
          <p:cNvSpPr>
            <a:spLocks noChangeArrowheads="1"/>
          </p:cNvSpPr>
          <p:nvPr/>
        </p:nvSpPr>
        <p:spPr bwMode="auto">
          <a:xfrm>
            <a:off x="611560" y="1591632"/>
            <a:ext cx="8136904" cy="1879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latinLnBrk="1">
              <a:lnSpc>
                <a:spcPct val="150000"/>
              </a:lnSpc>
            </a:pPr>
            <a:r>
              <a:rPr lang="en-US" altLang="ko-KR" sz="2000" b="1" dirty="0" smtClean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000" b="1" dirty="0" smtClean="0">
                <a:latin typeface="맑은 고딕" pitchFamily="50" charset="-127"/>
                <a:ea typeface="맑은 고딕" pitchFamily="50" charset="-127"/>
              </a:rPr>
              <a:t>현황 및 문제점</a:t>
            </a:r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ko-KR" altLang="en-US" sz="2000" dirty="0" err="1" smtClean="0">
                <a:latin typeface="맑은 고딕" pitchFamily="50" charset="-127"/>
                <a:ea typeface="맑은 고딕" pitchFamily="50" charset="-127"/>
              </a:rPr>
              <a:t>기술형입찰에서</a:t>
            </a: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 가중치방식이 대부분이며</a:t>
            </a:r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설계점수 비중이 높더라도 설계평가점수에 큰 차이가 발생하지 않으면</a:t>
            </a:r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000" dirty="0" err="1" smtClean="0">
                <a:latin typeface="맑은 고딕" pitchFamily="50" charset="-127"/>
                <a:ea typeface="맑은 고딕" pitchFamily="50" charset="-127"/>
              </a:rPr>
              <a:t>저가투찰을</a:t>
            </a: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 통해 설계점수를 뒤집는 것이 가능</a:t>
            </a:r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가격경쟁으로 낙찰자가 결정되는 경우 발생하여 </a:t>
            </a:r>
            <a:r>
              <a:rPr lang="ko-KR" altLang="en-US" sz="2000" dirty="0" err="1" smtClean="0">
                <a:latin typeface="맑은 고딕" pitchFamily="50" charset="-127"/>
                <a:ea typeface="맑은 고딕" pitchFamily="50" charset="-127"/>
              </a:rPr>
              <a:t>낙찰률</a:t>
            </a: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 급락 우려로 입찰 기피 </a:t>
            </a:r>
            <a:endParaRPr lang="en-US" altLang="ko-KR" sz="2000" dirty="0"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2153053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슬라이드 번호 개체 틀 5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B3B94E2-65BE-4241-AB86-93CF9506CFEA}" type="slidenum">
              <a:rPr lang="ko-KR" altLang="en-US" sz="1800">
                <a:ea typeface="굴림" panose="020B0600000101010101" pitchFamily="34" charset="-127"/>
              </a:rPr>
              <a:pPr>
                <a:spcBef>
                  <a:spcPct val="0"/>
                </a:spcBef>
                <a:buFontTx/>
                <a:buNone/>
              </a:pPr>
              <a:t>29</a:t>
            </a:fld>
            <a:endParaRPr lang="ko-KR" altLang="en-US" sz="1800">
              <a:ea typeface="굴림" panose="020B0600000101010101" pitchFamily="34" charset="-127"/>
            </a:endParaRPr>
          </a:p>
        </p:txBody>
      </p:sp>
      <p:sp>
        <p:nvSpPr>
          <p:cNvPr id="37891" name="TextBox 1"/>
          <p:cNvSpPr txBox="1">
            <a:spLocks noChangeArrowheads="1"/>
          </p:cNvSpPr>
          <p:nvPr/>
        </p:nvSpPr>
        <p:spPr bwMode="auto">
          <a:xfrm>
            <a:off x="468312" y="333375"/>
            <a:ext cx="813613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ko-KR" altLang="en-US" sz="26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기술형입찰</a:t>
            </a:r>
            <a:r>
              <a:rPr lang="ko-KR" altLang="en-US" sz="2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내실화 방안 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[1] 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기술변별력 강화</a:t>
            </a:r>
            <a:endParaRPr lang="ko-KR" altLang="en-US" sz="2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452437" y="1115851"/>
            <a:ext cx="8328025" cy="38576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Clr>
                <a:schemeClr val="tx1"/>
              </a:buClr>
              <a:defRPr/>
            </a:pPr>
            <a:r>
              <a:rPr lang="en-US" altLang="ko-KR" sz="2000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Arial Unicode MS" panose="020B0604020202020204" pitchFamily="50" charset="-127"/>
              </a:rPr>
              <a:t> </a:t>
            </a:r>
            <a:r>
              <a:rPr lang="en-US" altLang="ko-KR" sz="20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Arial Unicode MS" panose="020B0604020202020204" pitchFamily="50" charset="-127"/>
              </a:rPr>
              <a:t>(1) </a:t>
            </a:r>
            <a:r>
              <a:rPr lang="ko-KR" altLang="en-US" sz="20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Arial Unicode MS" panose="020B0604020202020204" pitchFamily="50" charset="-127"/>
              </a:rPr>
              <a:t>기술평가점수 비중 확대</a:t>
            </a:r>
            <a:endParaRPr lang="ko-KR" altLang="en-US" sz="2000" dirty="0">
              <a:solidFill>
                <a:schemeClr val="tx1"/>
              </a:solidFill>
              <a:latin typeface="HY헤드라인M" panose="02030600000101010101" pitchFamily="18" charset="-127"/>
              <a:ea typeface="HY헤드라인M" panose="02030600000101010101" pitchFamily="18" charset="-127"/>
              <a:cs typeface="Arial Unicode MS" panose="020B0604020202020204" pitchFamily="50" charset="-127"/>
            </a:endParaRPr>
          </a:p>
        </p:txBody>
      </p:sp>
      <p:sp>
        <p:nvSpPr>
          <p:cNvPr id="7" name="모서리가 둥근 직사각형 6"/>
          <p:cNvSpPr/>
          <p:nvPr/>
        </p:nvSpPr>
        <p:spPr bwMode="auto">
          <a:xfrm>
            <a:off x="567701" y="1791647"/>
            <a:ext cx="7937356" cy="4445665"/>
          </a:xfrm>
          <a:prstGeom prst="roundRect">
            <a:avLst>
              <a:gd name="adj" fmla="val 2906"/>
            </a:avLst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latinLnBrk="1">
              <a:defRPr/>
            </a:pPr>
            <a:endParaRPr lang="en-US" altLang="ko-KR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827584" y="2420888"/>
            <a:ext cx="727280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433070" algn="just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① 업체별 기술점수 차이가 적은 경우 </a:t>
            </a:r>
            <a:r>
              <a:rPr lang="en-US" altLang="ko-KR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4</a:t>
            </a:r>
            <a:r>
              <a:rPr lang="ko-KR" altLang="en-US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건</a:t>
            </a:r>
            <a:r>
              <a:rPr lang="en-US" altLang="ko-KR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기술점수 </a:t>
            </a:r>
            <a:r>
              <a:rPr lang="en-US" altLang="ko-KR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3</a:t>
            </a:r>
            <a:r>
              <a:rPr lang="ko-KR" altLang="en-US" kern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점이내</a:t>
            </a:r>
            <a:r>
              <a:rPr lang="en-US" altLang="ko-KR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ko-KR" altLang="en-US" kern="0" spc="0" dirty="0">
              <a:solidFill>
                <a:srgbClr val="00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aphicFrame>
        <p:nvGraphicFramePr>
          <p:cNvPr id="12" name="표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7006356"/>
              </p:ext>
            </p:extLst>
          </p:nvPr>
        </p:nvGraphicFramePr>
        <p:xfrm>
          <a:off x="1120206" y="2981460"/>
          <a:ext cx="6832345" cy="1022604"/>
        </p:xfrm>
        <a:graphic>
          <a:graphicData uri="http://schemas.openxmlformats.org/drawingml/2006/table">
            <a:tbl>
              <a:tblPr/>
              <a:tblGrid>
                <a:gridCol w="1750785"/>
                <a:gridCol w="1559294"/>
                <a:gridCol w="1056044"/>
                <a:gridCol w="2466222"/>
              </a:tblGrid>
              <a:tr h="17676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사업명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-15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낙찰자 결정방법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낙찰업체</a:t>
                      </a:r>
                      <a:endParaRPr lang="ko-KR" altLang="en-US" sz="1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업체별 기술점수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/</a:t>
                      </a: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투찰율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F7"/>
                    </a:solidFill>
                  </a:tcPr>
                </a:tc>
              </a:tr>
              <a:tr h="41906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-8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OO</a:t>
                      </a:r>
                      <a:r>
                        <a:rPr lang="ko-KR" altLang="en-US" sz="1600" kern="0" spc="-8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순환고속도로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가중치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(55:45)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B</a:t>
                      </a: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건설사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A</a:t>
                      </a: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건설사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 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91.08/66.99%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B</a:t>
                      </a: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건설사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 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89.73/62.99%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3" name="직사각형 12"/>
          <p:cNvSpPr/>
          <p:nvPr/>
        </p:nvSpPr>
        <p:spPr>
          <a:xfrm>
            <a:off x="827584" y="4149080"/>
            <a:ext cx="7624843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433070" algn="just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② 업체별 기술점수 차이가 있으나</a:t>
            </a:r>
            <a:r>
              <a:rPr lang="en-US" altLang="ko-KR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가격점수로 낙찰자 결정 </a:t>
            </a:r>
            <a:r>
              <a:rPr lang="en-US" altLang="ko-KR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4</a:t>
            </a:r>
            <a:r>
              <a:rPr lang="ko-KR" altLang="en-US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건</a:t>
            </a:r>
            <a:endParaRPr lang="ko-KR" altLang="en-US" kern="0" spc="0" dirty="0">
              <a:solidFill>
                <a:srgbClr val="00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4" name="직사각형 4"/>
          <p:cNvSpPr>
            <a:spLocks noChangeArrowheads="1"/>
          </p:cNvSpPr>
          <p:nvPr/>
        </p:nvSpPr>
        <p:spPr bwMode="auto">
          <a:xfrm>
            <a:off x="655994" y="1870357"/>
            <a:ext cx="7615988" cy="454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latinLnBrk="1">
              <a:lnSpc>
                <a:spcPct val="150000"/>
              </a:lnSpc>
            </a:pP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&lt;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사례 예시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&gt;</a:t>
            </a:r>
            <a:endParaRPr lang="en-US" altLang="ko-KR" dirty="0"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9824688"/>
              </p:ext>
            </p:extLst>
          </p:nvPr>
        </p:nvGraphicFramePr>
        <p:xfrm>
          <a:off x="1147826" y="4725144"/>
          <a:ext cx="6808550" cy="1022604"/>
        </p:xfrm>
        <a:graphic>
          <a:graphicData uri="http://schemas.openxmlformats.org/drawingml/2006/table">
            <a:tbl>
              <a:tblPr/>
              <a:tblGrid>
                <a:gridCol w="1744687"/>
                <a:gridCol w="1553864"/>
                <a:gridCol w="1052366"/>
                <a:gridCol w="2457633"/>
              </a:tblGrid>
              <a:tr h="20091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사업명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-15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낙찰자 결정방법</a:t>
                      </a:r>
                      <a:endParaRPr lang="ko-KR" altLang="en-US" sz="1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낙찰업체</a:t>
                      </a:r>
                      <a:endParaRPr lang="ko-KR" altLang="en-US" sz="1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업체별 기술점수</a:t>
                      </a:r>
                      <a:r>
                        <a:rPr lang="en-US" altLang="ko-KR" sz="1600" kern="0" spc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/</a:t>
                      </a:r>
                      <a:r>
                        <a:rPr lang="ko-KR" altLang="en-US" sz="1600" kern="0" spc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투찰율</a:t>
                      </a:r>
                      <a:endParaRPr lang="ko-KR" altLang="en-US" sz="1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F7"/>
                    </a:solidFill>
                  </a:tcPr>
                </a:tc>
              </a:tr>
              <a:tr h="52729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-8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OO</a:t>
                      </a:r>
                      <a:r>
                        <a:rPr lang="ko-KR" altLang="en-US" sz="1600" kern="0" spc="-8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페수종말처리장</a:t>
                      </a:r>
                      <a:endParaRPr lang="ko-KR" altLang="en-US" sz="1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가중치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(55:45)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A</a:t>
                      </a: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건설사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A</a:t>
                      </a: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건설사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 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78.22/65.00%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B</a:t>
                      </a: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건설사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 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92.12/85.94%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624561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슬라이드 번호 개체 틀 5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AC0B508-8574-413A-8FFA-0366A86196A3}" type="slidenum">
              <a:rPr lang="ko-KR" altLang="en-US" sz="1800">
                <a:ea typeface="굴림" panose="020B0600000101010101" pitchFamily="34" charset="-127"/>
              </a:rPr>
              <a:pPr>
                <a:spcBef>
                  <a:spcPct val="0"/>
                </a:spcBef>
                <a:buFontTx/>
                <a:buNone/>
              </a:pPr>
              <a:t>3</a:t>
            </a:fld>
            <a:endParaRPr lang="ko-KR" altLang="en-US" sz="1800">
              <a:ea typeface="굴림" panose="020B0600000101010101" pitchFamily="34" charset="-127"/>
            </a:endParaRPr>
          </a:p>
        </p:txBody>
      </p:sp>
      <p:sp>
        <p:nvSpPr>
          <p:cNvPr id="22531" name="TextBox 1"/>
          <p:cNvSpPr txBox="1">
            <a:spLocks noChangeArrowheads="1"/>
          </p:cNvSpPr>
          <p:nvPr/>
        </p:nvSpPr>
        <p:spPr bwMode="auto">
          <a:xfrm>
            <a:off x="539750" y="333375"/>
            <a:ext cx="5761038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ko-KR" altLang="en-US" sz="26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건설시장 동향    </a:t>
            </a:r>
            <a:r>
              <a:rPr lang="en-US" altLang="ko-KR" sz="2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(1) </a:t>
            </a:r>
            <a:r>
              <a:rPr lang="ko-KR" altLang="en-US" sz="2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국내 건설투자</a:t>
            </a:r>
          </a:p>
        </p:txBody>
      </p:sp>
      <p:sp>
        <p:nvSpPr>
          <p:cNvPr id="50" name="직사각형 49"/>
          <p:cNvSpPr/>
          <p:nvPr/>
        </p:nvSpPr>
        <p:spPr bwMode="auto">
          <a:xfrm>
            <a:off x="250825" y="908050"/>
            <a:ext cx="8642350" cy="2376488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80000" tIns="180000" rIns="180000" bIns="180000" spcCol="288000"/>
          <a:lstStyle/>
          <a:p>
            <a:pPr marL="533400" indent="-533400" eaLnBrk="1" latinLnBrk="1" hangingPunct="1">
              <a:spcBef>
                <a:spcPct val="20000"/>
              </a:spcBef>
              <a:buClr>
                <a:schemeClr val="tx1">
                  <a:lumMod val="75000"/>
                  <a:lumOff val="25000"/>
                </a:schemeClr>
              </a:buClr>
              <a:buSzPct val="98000"/>
              <a:buFont typeface="Wingdings" pitchFamily="2" charset="2"/>
              <a:buChar char="§"/>
              <a:defRPr/>
            </a:pPr>
            <a:r>
              <a:rPr lang="ko-KR" altLang="en-US" b="1" dirty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건설투자액은 </a:t>
            </a:r>
            <a:r>
              <a:rPr lang="en-US" altLang="ko-KR" b="1" dirty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2009</a:t>
            </a:r>
            <a:r>
              <a:rPr lang="ko-KR" altLang="en-US" b="1" dirty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년</a:t>
            </a:r>
            <a:r>
              <a:rPr lang="en-US" altLang="ko-KR" b="1" dirty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(GDP </a:t>
            </a:r>
            <a:r>
              <a:rPr lang="ko-KR" altLang="en-US" b="1" dirty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대비 </a:t>
            </a:r>
            <a:r>
              <a:rPr lang="en-US" altLang="ko-KR" b="1" dirty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18.4%)</a:t>
            </a:r>
            <a:r>
              <a:rPr lang="ko-KR" altLang="en-US" b="1" dirty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을 정점으로 감소하여 </a:t>
            </a:r>
            <a:endParaRPr lang="en-US" altLang="ko-KR" b="1" dirty="0">
              <a:solidFill>
                <a:srgbClr val="0070C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eaLnBrk="1" latinLnBrk="1" hangingPunct="1">
              <a:spcBef>
                <a:spcPct val="20000"/>
              </a:spcBef>
              <a:buClr>
                <a:schemeClr val="tx1">
                  <a:lumMod val="75000"/>
                  <a:lumOff val="25000"/>
                </a:schemeClr>
              </a:buClr>
              <a:buSzPct val="98000"/>
              <a:defRPr/>
            </a:pPr>
            <a:r>
              <a:rPr lang="en-US" altLang="ko-KR" b="1" spc="-70" dirty="0">
                <a:solidFill>
                  <a:srgbClr val="0070C0"/>
                </a:solidFill>
                <a:latin typeface="맑은 고딕" pitchFamily="50" charset="-127"/>
                <a:ea typeface="맑은 고딕" pitchFamily="50" charset="-127"/>
              </a:rPr>
              <a:t>        2014</a:t>
            </a:r>
            <a:r>
              <a:rPr lang="ko-KR" altLang="en-US" b="1" spc="-70" dirty="0">
                <a:solidFill>
                  <a:srgbClr val="0070C0"/>
                </a:solidFill>
                <a:latin typeface="맑은 고딕" pitchFamily="50" charset="-127"/>
                <a:ea typeface="맑은 고딕" pitchFamily="50" charset="-127"/>
              </a:rPr>
              <a:t>년에 </a:t>
            </a:r>
            <a:r>
              <a:rPr lang="en-US" altLang="ko-KR" b="1" spc="-70" dirty="0">
                <a:solidFill>
                  <a:srgbClr val="0070C0"/>
                </a:solidFill>
                <a:latin typeface="맑은 고딕" pitchFamily="50" charset="-127"/>
                <a:ea typeface="맑은 고딕" pitchFamily="50" charset="-127"/>
              </a:rPr>
              <a:t>GDP </a:t>
            </a:r>
            <a:r>
              <a:rPr lang="ko-KR" altLang="en-US" b="1" spc="-70" dirty="0">
                <a:solidFill>
                  <a:srgbClr val="0070C0"/>
                </a:solidFill>
                <a:latin typeface="맑은 고딕" pitchFamily="50" charset="-127"/>
                <a:ea typeface="맑은 고딕" pitchFamily="50" charset="-127"/>
              </a:rPr>
              <a:t>대비 </a:t>
            </a:r>
            <a:r>
              <a:rPr lang="en-US" altLang="ko-KR" b="1" spc="-70" dirty="0">
                <a:solidFill>
                  <a:srgbClr val="0070C0"/>
                </a:solidFill>
                <a:latin typeface="맑은 고딕" pitchFamily="50" charset="-127"/>
                <a:ea typeface="맑은 고딕" pitchFamily="50" charset="-127"/>
              </a:rPr>
              <a:t>14.7% </a:t>
            </a:r>
            <a:r>
              <a:rPr lang="ko-KR" altLang="en-US" b="1" spc="-70" dirty="0">
                <a:solidFill>
                  <a:srgbClr val="0070C0"/>
                </a:solidFill>
                <a:latin typeface="맑은 고딕" pitchFamily="50" charset="-127"/>
                <a:ea typeface="맑은 고딕" pitchFamily="50" charset="-127"/>
              </a:rPr>
              <a:t>수준 ▶ </a:t>
            </a:r>
            <a:r>
              <a:rPr lang="en-US" altLang="ko-KR" b="1" spc="-70" dirty="0">
                <a:solidFill>
                  <a:srgbClr val="0070C0"/>
                </a:solidFill>
                <a:latin typeface="맑은 고딕" pitchFamily="50" charset="-127"/>
                <a:ea typeface="맑은 고딕" pitchFamily="50" charset="-127"/>
              </a:rPr>
              <a:t>2025</a:t>
            </a:r>
            <a:r>
              <a:rPr lang="ko-KR" altLang="en-US" b="1" spc="-70" dirty="0">
                <a:solidFill>
                  <a:srgbClr val="0070C0"/>
                </a:solidFill>
                <a:latin typeface="맑은 고딕" pitchFamily="50" charset="-127"/>
                <a:ea typeface="맑은 고딕" pitchFamily="50" charset="-127"/>
              </a:rPr>
              <a:t>년 </a:t>
            </a:r>
            <a:r>
              <a:rPr lang="en-US" altLang="ko-KR" b="1" spc="-70" dirty="0">
                <a:solidFill>
                  <a:srgbClr val="0070C0"/>
                </a:solidFill>
                <a:latin typeface="맑은 고딕" pitchFamily="50" charset="-127"/>
                <a:ea typeface="맑은 고딕" pitchFamily="50" charset="-127"/>
              </a:rPr>
              <a:t>10%</a:t>
            </a:r>
            <a:r>
              <a:rPr lang="ko-KR" altLang="en-US" b="1" spc="-70" dirty="0">
                <a:solidFill>
                  <a:srgbClr val="0070C0"/>
                </a:solidFill>
                <a:latin typeface="맑은 고딕" pitchFamily="50" charset="-127"/>
                <a:ea typeface="맑은 고딕" pitchFamily="50" charset="-127"/>
              </a:rPr>
              <a:t> 전망</a:t>
            </a:r>
            <a:endParaRPr lang="en-US" altLang="ko-KR" b="1" spc="-70" dirty="0">
              <a:solidFill>
                <a:srgbClr val="0070C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533400" indent="-533400" eaLnBrk="1" latinLnBrk="1" hangingPunct="1">
              <a:spcBef>
                <a:spcPct val="20000"/>
              </a:spcBef>
              <a:buClr>
                <a:schemeClr val="tx1">
                  <a:lumMod val="75000"/>
                  <a:lumOff val="25000"/>
                </a:schemeClr>
              </a:buClr>
              <a:buSzPct val="98000"/>
              <a:defRPr/>
            </a:pPr>
            <a:r>
              <a:rPr lang="en-US" altLang="ko-KR" sz="16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	 ※ 2025</a:t>
            </a:r>
            <a:r>
              <a:rPr lang="ko-KR" altLang="en-US" sz="16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년 이후 정부재정사업 규모 감소 본격화 예상</a:t>
            </a:r>
            <a:endParaRPr lang="en-US" altLang="ko-KR" sz="16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22533" name="Picture 25"/>
          <p:cNvPicPr preferRelativeResize="0"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725" y="3386138"/>
            <a:ext cx="8693150" cy="3138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직사각형 35"/>
          <p:cNvSpPr>
            <a:spLocks noChangeArrowheads="1"/>
          </p:cNvSpPr>
          <p:nvPr/>
        </p:nvSpPr>
        <p:spPr bwMode="auto">
          <a:xfrm>
            <a:off x="6631431" y="6102739"/>
            <a:ext cx="2076531" cy="195823"/>
          </a:xfrm>
          <a:prstGeom prst="rect">
            <a:avLst/>
          </a:prstGeom>
          <a:noFill/>
        </p:spPr>
        <p:txBody>
          <a:bodyPr wrap="none" lIns="0" tIns="0" rIns="0" bIns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marL="342900" indent="-342900" eaLnBrk="1" latinLnBrk="1" hangingPunct="1">
              <a:lnSpc>
                <a:spcPct val="130000"/>
              </a:lnSpc>
              <a:buClr>
                <a:srgbClr val="0070C0"/>
              </a:buClr>
              <a:defRPr/>
            </a:pPr>
            <a:r>
              <a:rPr lang="ko-KR" altLang="en-US" sz="1100" spc="-7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자료 </a:t>
            </a:r>
            <a:r>
              <a:rPr lang="en-US" altLang="ko-KR" sz="1100" spc="-7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1100" spc="-7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한국은행</a:t>
            </a:r>
            <a:r>
              <a:rPr lang="en-US" altLang="ko-KR" sz="1100" spc="-7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100" spc="-7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통계청</a:t>
            </a:r>
            <a:r>
              <a:rPr lang="en-US" altLang="ko-KR" sz="1100" spc="-7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100" spc="-7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국토교통부</a:t>
            </a:r>
          </a:p>
        </p:txBody>
      </p:sp>
      <p:grpSp>
        <p:nvGrpSpPr>
          <p:cNvPr id="22535" name="그룹 36"/>
          <p:cNvGrpSpPr>
            <a:grpSpLocks/>
          </p:cNvGrpSpPr>
          <p:nvPr/>
        </p:nvGrpSpPr>
        <p:grpSpPr bwMode="auto">
          <a:xfrm>
            <a:off x="503238" y="3606800"/>
            <a:ext cx="8137525" cy="2695575"/>
            <a:chOff x="1043608" y="2997742"/>
            <a:chExt cx="7056784" cy="2932811"/>
          </a:xfrm>
        </p:grpSpPr>
        <p:graphicFrame>
          <p:nvGraphicFramePr>
            <p:cNvPr id="12" name="차트 11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247982050"/>
                </p:ext>
              </p:extLst>
            </p:nvPr>
          </p:nvGraphicFramePr>
          <p:xfrm>
            <a:off x="1043608" y="2997742"/>
            <a:ext cx="7056784" cy="293281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3" name="직사각형 38"/>
            <p:cNvSpPr>
              <a:spLocks noChangeArrowheads="1"/>
            </p:cNvSpPr>
            <p:nvPr/>
          </p:nvSpPr>
          <p:spPr bwMode="auto">
            <a:xfrm>
              <a:off x="1118232" y="3192729"/>
              <a:ext cx="627969" cy="143858"/>
            </a:xfrm>
            <a:prstGeom prst="rect">
              <a:avLst/>
            </a:prstGeom>
            <a:noFill/>
          </p:spPr>
          <p:txBody>
            <a:bodyPr wrap="none" lIns="0" tIns="0" rIns="0" bIns="0">
              <a:spAutoFit/>
              <a:scene3d>
                <a:camera prst="orthographicFront"/>
                <a:lightRig rig="threePt" dir="t"/>
              </a:scene3d>
              <a:sp3d>
                <a:bevelT w="1270" h="1270"/>
              </a:sp3d>
            </a:bodyPr>
            <a:lstStyle/>
            <a:p>
              <a:pPr marL="342900" indent="-342900" eaLnBrk="1" latinLnBrk="1" hangingPunct="1">
                <a:lnSpc>
                  <a:spcPct val="130000"/>
                </a:lnSpc>
                <a:buClr>
                  <a:srgbClr val="0070C0"/>
                </a:buClr>
                <a:defRPr/>
              </a:pPr>
              <a:r>
                <a:rPr lang="ko-KR" altLang="en-US" sz="1100" b="1" spc="-7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전년대비</a:t>
              </a:r>
              <a:r>
                <a:rPr lang="en-US" altLang="ko-KR" sz="1100" b="1" spc="-7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(%)</a:t>
              </a:r>
              <a:endParaRPr lang="ko-KR" altLang="en-US" sz="1100" b="1" spc="-7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graphicFrame>
        <p:nvGraphicFramePr>
          <p:cNvPr id="2" name="표 1"/>
          <p:cNvGraphicFramePr>
            <a:graphicFrameLocks noGrp="1"/>
          </p:cNvGraphicFramePr>
          <p:nvPr/>
        </p:nvGraphicFramePr>
        <p:xfrm>
          <a:off x="323850" y="2579688"/>
          <a:ext cx="8496301" cy="871537"/>
        </p:xfrm>
        <a:graphic>
          <a:graphicData uri="http://schemas.openxmlformats.org/drawingml/2006/table">
            <a:tbl>
              <a:tblPr/>
              <a:tblGrid>
                <a:gridCol w="46175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4188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77882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83824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714059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714059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714059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714059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714059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714059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695618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695618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</a:tblGrid>
              <a:tr h="359958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ea typeface="MoeumT R" panose="02030504000101010101" pitchFamily="18" charset="-127"/>
                        </a:rPr>
                        <a:t>구분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65" marR="64765" marT="17903" marB="17903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6D0C7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2005</a:t>
                      </a: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65" marR="64765" marT="17903" marB="17903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6D0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2006</a:t>
                      </a: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65" marR="64765" marT="17903" marB="17903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6D0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2007</a:t>
                      </a: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65" marR="64765" marT="17903" marB="17903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6D0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2008</a:t>
                      </a: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65" marR="64765" marT="17903" marB="17903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6D0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2009</a:t>
                      </a: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65" marR="64765" marT="17903" marB="17903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6D0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2010</a:t>
                      </a: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65" marR="64765" marT="17903" marB="17903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6D0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2011</a:t>
                      </a: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65" marR="64765" marT="17903" marB="17903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6D0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2012</a:t>
                      </a: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65" marR="64765" marT="17903" marB="17903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6D0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2013</a:t>
                      </a: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65" marR="64765" marT="17903" marB="17903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6D0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2014</a:t>
                      </a: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65" marR="64765" marT="17903" marB="17903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6D0C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11579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ea typeface="MoeumT R" panose="02030504000101010101" pitchFamily="18" charset="-127"/>
                        </a:rPr>
                        <a:t>건설투자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MoeumT R" panose="02030504000101010101" pitchFamily="18" charset="-127"/>
                        </a:rPr>
                        <a:t>(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ea typeface="MoeumT R" panose="02030504000101010101" pitchFamily="18" charset="-127"/>
                        </a:rPr>
                        <a:t>조원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MoeumT R" panose="02030504000101010101" pitchFamily="18" charset="-127"/>
                        </a:rPr>
                        <a:t>)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MoeumT R" panose="02030504000101010101" pitchFamily="18" charset="-127"/>
                        </a:rPr>
                        <a:t>(GDP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ea typeface="MoeumT R" panose="02030504000101010101" pitchFamily="18" charset="-127"/>
                        </a:rPr>
                        <a:t>대비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MoeumT R" panose="02030504000101010101" pitchFamily="18" charset="-127"/>
                        </a:rPr>
                        <a:t>,%) 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65" marR="64765" marT="17903" marB="17903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MoeumT R" panose="02030504000101010101" pitchFamily="18" charset="-127"/>
                        </a:rPr>
                        <a:t>160.0</a:t>
                      </a: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MoeumT R" panose="02030504000101010101" pitchFamily="18" charset="-127"/>
                        </a:rPr>
                        <a:t>(17.3)</a:t>
                      </a: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65" marR="64765" marT="17903" marB="17903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MoeumT R" panose="02030504000101010101" pitchFamily="18" charset="-127"/>
                        </a:rPr>
                        <a:t>165.0</a:t>
                      </a: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MoeumT R" panose="02030504000101010101" pitchFamily="18" charset="-127"/>
                        </a:rPr>
                        <a:t>(17.1)</a:t>
                      </a: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65" marR="64765" marT="17903" marB="17903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MoeumT R" panose="02030504000101010101" pitchFamily="18" charset="-127"/>
                        </a:rPr>
                        <a:t>175.6</a:t>
                      </a: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MoeumT R" panose="02030504000101010101" pitchFamily="18" charset="-127"/>
                        </a:rPr>
                        <a:t>(16.8)</a:t>
                      </a: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65" marR="64765" marT="17903" marB="17903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MoeumT R" panose="02030504000101010101" pitchFamily="18" charset="-127"/>
                        </a:rPr>
                        <a:t>190.1</a:t>
                      </a: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MoeumT R" panose="02030504000101010101" pitchFamily="18" charset="-127"/>
                        </a:rPr>
                        <a:t>(17,2)</a:t>
                      </a: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65" marR="64765" marT="17903" marB="17903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MoeumT R" panose="02030504000101010101" pitchFamily="18" charset="-127"/>
                        </a:rPr>
                        <a:t>200.2</a:t>
                      </a: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MoeumT R" panose="02030504000101010101" pitchFamily="18" charset="-127"/>
                        </a:rPr>
                        <a:t>(17.4)</a:t>
                      </a: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65" marR="64765" marT="17903" marB="17903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MoeumT R" panose="02030504000101010101" pitchFamily="18" charset="-127"/>
                        </a:rPr>
                        <a:t>200.6</a:t>
                      </a: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MoeumT R" panose="02030504000101010101" pitchFamily="18" charset="-127"/>
                        </a:rPr>
                        <a:t>(15.9)</a:t>
                      </a: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65" marR="64765" marT="17903" marB="17903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MoeumT R" panose="02030504000101010101" pitchFamily="18" charset="-127"/>
                        </a:rPr>
                        <a:t>205.7</a:t>
                      </a: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MoeumT R" panose="02030504000101010101" pitchFamily="18" charset="-127"/>
                        </a:rPr>
                        <a:t>(15.4)</a:t>
                      </a: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65" marR="64765" marT="17903" marB="17903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MoeumT R" panose="02030504000101010101" pitchFamily="18" charset="-127"/>
                        </a:rPr>
                        <a:t>201.7</a:t>
                      </a: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MoeumT R" panose="02030504000101010101" pitchFamily="18" charset="-127"/>
                        </a:rPr>
                        <a:t>(14.6)</a:t>
                      </a: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65" marR="64765" marT="17903" marB="17903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MoeumT R" panose="02030504000101010101" pitchFamily="18" charset="-127"/>
                        </a:rPr>
                        <a:t>213.1</a:t>
                      </a: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MoeumT R" panose="02030504000101010101" pitchFamily="18" charset="-127"/>
                        </a:rPr>
                        <a:t>(14.9)</a:t>
                      </a: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65" marR="64765" marT="17903" marB="17903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MoeumT R" panose="02030504000101010101" pitchFamily="18" charset="-127"/>
                        </a:rPr>
                        <a:t>218.4</a:t>
                      </a: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MoeumT R" panose="02030504000101010101" pitchFamily="18" charset="-127"/>
                        </a:rPr>
                        <a:t>(14.7)</a:t>
                      </a: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65" marR="64765" marT="17903" marB="17903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슬라이드 번호 개체 틀 5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B3B94E2-65BE-4241-AB86-93CF9506CFEA}" type="slidenum">
              <a:rPr lang="ko-KR" altLang="en-US" sz="1800">
                <a:ea typeface="굴림" panose="020B0600000101010101" pitchFamily="34" charset="-127"/>
              </a:rPr>
              <a:pPr>
                <a:spcBef>
                  <a:spcPct val="0"/>
                </a:spcBef>
                <a:buFontTx/>
                <a:buNone/>
              </a:pPr>
              <a:t>30</a:t>
            </a:fld>
            <a:endParaRPr lang="ko-KR" altLang="en-US" sz="1800">
              <a:ea typeface="굴림" panose="020B0600000101010101" pitchFamily="34" charset="-127"/>
            </a:endParaRPr>
          </a:p>
        </p:txBody>
      </p:sp>
      <p:sp>
        <p:nvSpPr>
          <p:cNvPr id="37891" name="TextBox 1"/>
          <p:cNvSpPr txBox="1">
            <a:spLocks noChangeArrowheads="1"/>
          </p:cNvSpPr>
          <p:nvPr/>
        </p:nvSpPr>
        <p:spPr bwMode="auto">
          <a:xfrm>
            <a:off x="468312" y="333375"/>
            <a:ext cx="813613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ko-KR" altLang="en-US" sz="26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기술형입찰</a:t>
            </a:r>
            <a:r>
              <a:rPr lang="ko-KR" altLang="en-US" sz="2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내실화 방안 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[1] 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기술변별력 강화</a:t>
            </a:r>
            <a:endParaRPr lang="ko-KR" altLang="en-US" sz="2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452437" y="1115851"/>
            <a:ext cx="8328025" cy="38576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Clr>
                <a:schemeClr val="tx1"/>
              </a:buClr>
              <a:defRPr/>
            </a:pPr>
            <a:r>
              <a:rPr lang="en-US" altLang="ko-KR" sz="2000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Arial Unicode MS" panose="020B0604020202020204" pitchFamily="50" charset="-127"/>
              </a:rPr>
              <a:t> </a:t>
            </a:r>
            <a:r>
              <a:rPr lang="en-US" altLang="ko-KR" sz="20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Arial Unicode MS" panose="020B0604020202020204" pitchFamily="50" charset="-127"/>
              </a:rPr>
              <a:t>(1) </a:t>
            </a:r>
            <a:r>
              <a:rPr lang="ko-KR" altLang="en-US" sz="20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Arial Unicode MS" panose="020B0604020202020204" pitchFamily="50" charset="-127"/>
              </a:rPr>
              <a:t>기술평가점수 비중 확대</a:t>
            </a:r>
            <a:endParaRPr lang="ko-KR" altLang="en-US" sz="2000" dirty="0">
              <a:solidFill>
                <a:schemeClr val="tx1"/>
              </a:solidFill>
              <a:latin typeface="HY헤드라인M" panose="02030600000101010101" pitchFamily="18" charset="-127"/>
              <a:ea typeface="HY헤드라인M" panose="02030600000101010101" pitchFamily="18" charset="-127"/>
              <a:cs typeface="Arial Unicode MS" panose="020B0604020202020204" pitchFamily="50" charset="-127"/>
            </a:endParaRPr>
          </a:p>
        </p:txBody>
      </p:sp>
      <p:sp>
        <p:nvSpPr>
          <p:cNvPr id="9" name="직사각형 4"/>
          <p:cNvSpPr>
            <a:spLocks noChangeArrowheads="1"/>
          </p:cNvSpPr>
          <p:nvPr/>
        </p:nvSpPr>
        <p:spPr bwMode="auto">
          <a:xfrm>
            <a:off x="611560" y="1591632"/>
            <a:ext cx="8136904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latinLnBrk="1">
              <a:lnSpc>
                <a:spcPct val="150000"/>
              </a:lnSpc>
            </a:pPr>
            <a:r>
              <a:rPr lang="en-US" altLang="ko-KR" sz="2000" b="1" dirty="0" smtClean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000" b="1" dirty="0" smtClean="0">
                <a:latin typeface="맑은 고딕" pitchFamily="50" charset="-127"/>
                <a:ea typeface="맑은 고딕" pitchFamily="50" charset="-127"/>
              </a:rPr>
              <a:t>개선방안</a:t>
            </a:r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)</a:t>
            </a:r>
          </a:p>
          <a:p>
            <a:pPr latinLnBrk="1">
              <a:lnSpc>
                <a:spcPct val="150000"/>
              </a:lnSpc>
            </a:pP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① </a:t>
            </a:r>
            <a:r>
              <a:rPr lang="ko-KR" altLang="en-US" sz="2000" spc="-15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중심위</a:t>
            </a:r>
            <a:r>
              <a:rPr lang="ko-KR" altLang="en-US" sz="2000" spc="-15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심의에서 </a:t>
            </a:r>
            <a:r>
              <a:rPr lang="ko-KR" altLang="en-US" sz="2000" b="1" spc="-15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기술점수 비중이 </a:t>
            </a:r>
            <a:r>
              <a:rPr lang="en-US" altLang="ko-KR" sz="2000" b="1" spc="-15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70%</a:t>
            </a:r>
            <a:r>
              <a:rPr lang="ko-KR" altLang="en-US" sz="2000" spc="-15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인 </a:t>
            </a:r>
            <a:r>
              <a:rPr lang="ko-KR" altLang="en-US" sz="2000" b="1" spc="-15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사업에 적용</a:t>
            </a:r>
            <a:r>
              <a:rPr lang="ko-KR" altLang="en-US" sz="2000" spc="-15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되는</a:t>
            </a:r>
            <a:r>
              <a:rPr lang="ko-KR" altLang="en-US" sz="2000" b="1" spc="-15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2000" b="1" spc="-150" dirty="0" smtClean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“</a:t>
            </a:r>
            <a:r>
              <a:rPr lang="ko-KR" altLang="en-US" sz="2000" b="1" spc="-150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총점차등”</a:t>
            </a:r>
            <a:r>
              <a:rPr lang="ko-KR" altLang="en-US" sz="2000" spc="-150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을 </a:t>
            </a:r>
            <a:endParaRPr lang="en-US" altLang="ko-KR" sz="2000" spc="-150" dirty="0" smtClean="0">
              <a:solidFill>
                <a:srgbClr val="C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atinLnBrk="1">
              <a:lnSpc>
                <a:spcPct val="150000"/>
              </a:lnSpc>
            </a:pPr>
            <a:r>
              <a:rPr lang="en-US" altLang="ko-KR" sz="2000" b="1" spc="-150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000" b="1" spc="-150" dirty="0" smtClean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</a:t>
            </a:r>
            <a:r>
              <a:rPr lang="en-US" altLang="ko-KR" sz="2000" b="1" dirty="0" smtClean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70</a:t>
            </a:r>
            <a:r>
              <a:rPr lang="en-US" altLang="ko-KR" sz="2000" b="1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% </a:t>
            </a:r>
            <a:r>
              <a:rPr lang="ko-KR" altLang="en-US" sz="2000" b="1" dirty="0" err="1" smtClean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미만사업</a:t>
            </a:r>
            <a:r>
              <a:rPr lang="en-US" altLang="ko-KR" sz="2000" b="1" dirty="0" smtClean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2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기술</a:t>
            </a:r>
            <a:r>
              <a:rPr lang="en-US" altLang="ko-KR" sz="2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  <a:r>
              <a:rPr lang="ko-KR" altLang="en-US" sz="2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가격 </a:t>
            </a:r>
            <a:r>
              <a:rPr lang="en-US" altLang="ko-KR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60:40)</a:t>
            </a:r>
            <a:r>
              <a:rPr lang="ko-KR" altLang="en-US" sz="2000" b="1" dirty="0" smtClean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까지 확대 적용 </a:t>
            </a:r>
            <a: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endParaRPr lang="ko-KR" altLang="en-US" sz="2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atinLnBrk="1">
              <a:lnSpc>
                <a:spcPct val="150000"/>
              </a:lnSpc>
            </a:pPr>
            <a:r>
              <a:rPr lang="en-US" altLang="ko-KR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   </a:t>
            </a:r>
            <a:r>
              <a:rPr lang="en-US" altLang="ko-KR" sz="2000" b="1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* </a:t>
            </a:r>
            <a:r>
              <a:rPr lang="ko-KR" altLang="en-US" sz="2000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총점차등 </a:t>
            </a:r>
            <a:r>
              <a:rPr lang="en-US" altLang="ko-KR" sz="2000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2000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기술평가 </a:t>
            </a:r>
            <a:r>
              <a:rPr lang="ko-KR" altLang="en-US" sz="2000" spc="-15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결과에 따른 </a:t>
            </a:r>
            <a:r>
              <a:rPr lang="en-US" altLang="ko-KR" sz="2000" spc="-15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</a:t>
            </a:r>
            <a:r>
              <a:rPr lang="ko-KR" altLang="en-US" sz="2000" spc="-15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･</a:t>
            </a:r>
            <a:r>
              <a:rPr lang="en-US" altLang="ko-KR" sz="2000" spc="-15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2</a:t>
            </a:r>
            <a:r>
              <a:rPr lang="ko-KR" altLang="en-US" sz="2000" spc="-15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･</a:t>
            </a:r>
            <a:r>
              <a:rPr lang="en-US" altLang="ko-KR" sz="2000" spc="-15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3</a:t>
            </a:r>
            <a:r>
              <a:rPr lang="ko-KR" altLang="en-US" sz="2000" spc="-15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위 업체간 점수를 강제로 </a:t>
            </a:r>
            <a:r>
              <a:rPr lang="ko-KR" altLang="en-US" sz="2000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차등</a:t>
            </a:r>
            <a:endParaRPr lang="en-US" altLang="ko-KR" sz="2000" spc="-15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611560" y="3681288"/>
            <a:ext cx="810354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>
              <a:lnSpc>
                <a:spcPct val="150000"/>
              </a:lnSpc>
            </a:pP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② </a:t>
            </a:r>
            <a:r>
              <a:rPr lang="ko-KR" altLang="en-US" sz="2000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기술력이 </a:t>
            </a:r>
            <a:r>
              <a:rPr lang="ko-KR" altLang="en-US" sz="2000" spc="-15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요구되는 사업에 따라 </a:t>
            </a:r>
            <a:r>
              <a:rPr lang="ko-KR" altLang="en-US" sz="2000" b="1" spc="-15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총점차등 폭</a:t>
            </a:r>
            <a:r>
              <a:rPr lang="ko-KR" altLang="en-US" sz="2000" spc="-15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을 </a:t>
            </a:r>
            <a:r>
              <a:rPr lang="en-US" altLang="ko-KR" sz="2000" b="1" spc="-15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7%</a:t>
            </a:r>
            <a:r>
              <a:rPr lang="ko-KR" altLang="en-US" sz="2000" spc="-15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에서</a:t>
            </a:r>
            <a:r>
              <a:rPr lang="ko-KR" altLang="en-US" sz="2000" b="1" spc="-15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000" b="1" spc="-15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10%</a:t>
            </a:r>
            <a:r>
              <a:rPr lang="ko-KR" altLang="en-US" sz="2000" b="1" spc="-15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까지 확대</a:t>
            </a:r>
            <a:endParaRPr lang="ko-KR" altLang="en-US" sz="2000" spc="-15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atinLnBrk="1">
              <a:lnSpc>
                <a:spcPct val="150000"/>
              </a:lnSpc>
            </a:pPr>
            <a: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   - </a:t>
            </a: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기술</a:t>
            </a:r>
            <a: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가격이 </a:t>
            </a:r>
            <a:r>
              <a:rPr lang="en-US" altLang="ko-KR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70:30</a:t>
            </a:r>
            <a:r>
              <a:rPr lang="ko-KR" altLang="en-US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은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총점차등 폭 </a:t>
            </a:r>
            <a:r>
              <a:rPr lang="en-US" altLang="ko-KR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10</a:t>
            </a:r>
            <a:r>
              <a:rPr lang="en-US" altLang="ko-KR" sz="2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%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en-US" altLang="ko-KR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60:40</a:t>
            </a:r>
            <a:r>
              <a:rPr lang="ko-KR" altLang="en-US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은</a:t>
            </a:r>
            <a:r>
              <a:rPr lang="en-US" altLang="ko-KR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7%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 latinLnBrk="1"/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   *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현행 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｢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건설기술진흥업무 운영기준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｣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에 따라 </a:t>
            </a:r>
            <a:r>
              <a:rPr lang="ko-KR" altLang="en-US" sz="2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총점차등 폭은 </a:t>
            </a:r>
            <a:r>
              <a:rPr lang="en-US" altLang="ko-KR" sz="2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15</a:t>
            </a:r>
            <a:r>
              <a:rPr lang="en-US" altLang="ko-KR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%  </a:t>
            </a:r>
          </a:p>
          <a:p>
            <a:pPr latinLnBrk="1"/>
            <a:r>
              <a:rPr lang="en-US" altLang="ko-KR" sz="2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    </a:t>
            </a:r>
            <a:r>
              <a:rPr lang="ko-KR" altLang="en-US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이내</a:t>
            </a: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에서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적용토록 </a:t>
            </a: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규정</a:t>
            </a:r>
            <a:r>
              <a:rPr lang="en-US" altLang="ko-KR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2000" b="1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중심위에서는</a:t>
            </a:r>
            <a:r>
              <a:rPr lang="ko-KR" altLang="en-US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7% </a:t>
            </a:r>
            <a:r>
              <a:rPr lang="ko-KR" altLang="en-US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적용</a:t>
            </a:r>
            <a:r>
              <a:rPr lang="en-US" altLang="ko-KR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ko-KR" altLang="en-US" sz="20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611560" y="5502709"/>
            <a:ext cx="81035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/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③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전국 </a:t>
            </a:r>
            <a:r>
              <a:rPr lang="ko-KR" altLang="en-US" sz="2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설계심의기관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에 </a:t>
            </a:r>
            <a:r>
              <a:rPr lang="ko-KR" altLang="en-US" sz="2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기술점수 비중 확대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총점차등 확대 적용 등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endParaRPr lang="en-US" altLang="ko-KR" sz="20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atinLnBrk="1"/>
            <a:r>
              <a:rPr lang="en-US" altLang="ko-KR" sz="2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  </a:t>
            </a:r>
            <a:r>
              <a:rPr lang="ko-KR" altLang="en-US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권고</a:t>
            </a:r>
            <a:endParaRPr lang="ko-KR" altLang="en-US" sz="2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6634347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슬라이드 번호 개체 틀 5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B3B94E2-65BE-4241-AB86-93CF9506CFEA}" type="slidenum">
              <a:rPr lang="ko-KR" altLang="en-US" sz="1800">
                <a:ea typeface="굴림" panose="020B0600000101010101" pitchFamily="34" charset="-127"/>
              </a:rPr>
              <a:pPr>
                <a:spcBef>
                  <a:spcPct val="0"/>
                </a:spcBef>
                <a:buFontTx/>
                <a:buNone/>
              </a:pPr>
              <a:t>31</a:t>
            </a:fld>
            <a:endParaRPr lang="ko-KR" altLang="en-US" sz="1800">
              <a:ea typeface="굴림" panose="020B0600000101010101" pitchFamily="34" charset="-127"/>
            </a:endParaRPr>
          </a:p>
        </p:txBody>
      </p:sp>
      <p:sp>
        <p:nvSpPr>
          <p:cNvPr id="37891" name="TextBox 1"/>
          <p:cNvSpPr txBox="1">
            <a:spLocks noChangeArrowheads="1"/>
          </p:cNvSpPr>
          <p:nvPr/>
        </p:nvSpPr>
        <p:spPr bwMode="auto">
          <a:xfrm>
            <a:off x="468312" y="333375"/>
            <a:ext cx="813613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ko-KR" altLang="en-US" sz="26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기술형입찰</a:t>
            </a:r>
            <a:r>
              <a:rPr lang="ko-KR" altLang="en-US" sz="2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내실화 방안 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[1] 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기술변별력 강화</a:t>
            </a:r>
            <a:endParaRPr lang="ko-KR" altLang="en-US" sz="2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452437" y="1115851"/>
            <a:ext cx="8328025" cy="38576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Clr>
                <a:schemeClr val="tx1"/>
              </a:buClr>
              <a:defRPr/>
            </a:pPr>
            <a:r>
              <a:rPr lang="en-US" altLang="ko-KR" sz="2000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Arial Unicode MS" panose="020B0604020202020204" pitchFamily="50" charset="-127"/>
              </a:rPr>
              <a:t> </a:t>
            </a:r>
            <a:r>
              <a:rPr lang="en-US" altLang="ko-KR" sz="20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Arial Unicode MS" panose="020B0604020202020204" pitchFamily="50" charset="-127"/>
              </a:rPr>
              <a:t>(2) </a:t>
            </a:r>
            <a:r>
              <a:rPr lang="ko-KR" altLang="en-US" sz="20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Arial Unicode MS" panose="020B0604020202020204" pitchFamily="50" charset="-127"/>
              </a:rPr>
              <a:t>확정가격 최상설계방식 활성화</a:t>
            </a:r>
            <a:endParaRPr lang="ko-KR" altLang="en-US" sz="2000" dirty="0">
              <a:solidFill>
                <a:schemeClr val="tx1"/>
              </a:solidFill>
              <a:latin typeface="HY헤드라인M" panose="02030600000101010101" pitchFamily="18" charset="-127"/>
              <a:ea typeface="HY헤드라인M" panose="02030600000101010101" pitchFamily="18" charset="-127"/>
              <a:cs typeface="Arial Unicode MS" panose="020B0604020202020204" pitchFamily="50" charset="-127"/>
            </a:endParaRPr>
          </a:p>
        </p:txBody>
      </p:sp>
      <p:sp>
        <p:nvSpPr>
          <p:cNvPr id="9" name="직사각형 4"/>
          <p:cNvSpPr>
            <a:spLocks noChangeArrowheads="1"/>
          </p:cNvSpPr>
          <p:nvPr/>
        </p:nvSpPr>
        <p:spPr bwMode="auto">
          <a:xfrm>
            <a:off x="611560" y="1591632"/>
            <a:ext cx="8136904" cy="2000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latinLnBrk="1">
              <a:lnSpc>
                <a:spcPct val="150000"/>
              </a:lnSpc>
            </a:pPr>
            <a:r>
              <a:rPr lang="en-US" altLang="ko-KR" sz="2000" b="1" dirty="0" smtClean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000" b="1" dirty="0" smtClean="0">
                <a:latin typeface="맑은 고딕" pitchFamily="50" charset="-127"/>
                <a:ea typeface="맑은 고딕" pitchFamily="50" charset="-127"/>
              </a:rPr>
              <a:t>현황 및 문제점</a:t>
            </a:r>
            <a:r>
              <a:rPr lang="en-US" altLang="ko-KR" sz="2000" b="1" dirty="0" smtClean="0">
                <a:latin typeface="맑은 고딕" pitchFamily="50" charset="-127"/>
                <a:ea typeface="맑은 고딕" pitchFamily="50" charset="-127"/>
              </a:rPr>
              <a:t>) </a:t>
            </a:r>
          </a:p>
          <a:p>
            <a:pPr marL="533400" indent="-533400" eaLnBrk="1" latinLnBrk="1" hangingPunct="1">
              <a:spcBef>
                <a:spcPct val="20000"/>
              </a:spcBef>
              <a:buFont typeface="Wingdings" panose="05000000000000000000" pitchFamily="2" charset="2"/>
              <a:buChar char="l"/>
              <a:defRPr/>
            </a:pP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현행 </a:t>
            </a:r>
            <a:r>
              <a:rPr lang="ko-KR" altLang="en-US" sz="2000" dirty="0" err="1" smtClean="0">
                <a:latin typeface="맑은 고딕" pitchFamily="50" charset="-127"/>
                <a:ea typeface="맑은 고딕" pitchFamily="50" charset="-127"/>
              </a:rPr>
              <a:t>턴키공사의</a:t>
            </a: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 낙찰자 결정방법은 </a:t>
            </a:r>
            <a:r>
              <a:rPr lang="ko-KR" altLang="en-US" sz="200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수요기관에서 공사의 목적</a:t>
            </a:r>
            <a:r>
              <a:rPr lang="en-US" altLang="ko-KR" sz="200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00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특성 등을 고려하여 결정하도록 하고 있으나</a:t>
            </a:r>
            <a:r>
              <a:rPr lang="en-US" altLang="ko-KR" sz="200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000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주로 </a:t>
            </a:r>
            <a:r>
              <a:rPr lang="en-US" altLang="ko-KR" sz="2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‘</a:t>
            </a:r>
            <a:r>
              <a:rPr lang="ko-KR" altLang="en-US" sz="2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가중치기준 방식</a:t>
            </a:r>
            <a:r>
              <a:rPr lang="en-US" altLang="ko-KR" sz="2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’</a:t>
            </a:r>
            <a:r>
              <a:rPr lang="ko-KR" altLang="en-US" sz="2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으로 발주</a:t>
            </a:r>
          </a:p>
          <a:p>
            <a:pPr marL="342900" indent="-342900" latinLnBrk="1">
              <a:lnSpc>
                <a:spcPct val="150000"/>
              </a:lnSpc>
              <a:buFont typeface="Wingdings" panose="05000000000000000000" pitchFamily="2" charset="2"/>
              <a:buChar char="l"/>
            </a:pPr>
            <a:endParaRPr lang="en-US" altLang="ko-KR" sz="2000" dirty="0" smtClean="0"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12" name="표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4652895"/>
              </p:ext>
            </p:extLst>
          </p:nvPr>
        </p:nvGraphicFramePr>
        <p:xfrm>
          <a:off x="730249" y="3197965"/>
          <a:ext cx="7772400" cy="3173415"/>
        </p:xfrm>
        <a:graphic>
          <a:graphicData uri="http://schemas.openxmlformats.org/drawingml/2006/table">
            <a:tbl>
              <a:tblPr/>
              <a:tblGrid>
                <a:gridCol w="709912"/>
                <a:gridCol w="1584176"/>
                <a:gridCol w="5478312"/>
              </a:tblGrid>
              <a:tr h="360139">
                <a:tc gridSpan="2">
                  <a:txBody>
                    <a:bodyPr/>
                    <a:lstStyle/>
                    <a:p>
                      <a:pPr marL="276860" marR="0" indent="-276860" algn="ct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-10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종 류</a:t>
                      </a:r>
                      <a:endParaRPr lang="ko-KR" altLang="en-US" sz="1400" b="1" kern="0" spc="-10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5089" marR="15089" marT="15093" marB="150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76860" marR="0" indent="-27686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b="1" kern="0" spc="-100" dirty="0" smtClean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실시설계적격자 또는 낙찰자 결정방법</a:t>
                      </a:r>
                      <a:endParaRPr lang="ko-KR" altLang="en-US" sz="1400" b="1" kern="0" spc="0" baseline="3000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5089" marR="15089" marT="15093" marB="150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60139">
                <a:tc gridSpan="2">
                  <a:txBody>
                    <a:bodyPr/>
                    <a:lstStyle/>
                    <a:p>
                      <a:pPr marL="276860" marR="0" indent="-276860" algn="ct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10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설계적합최저가방식</a:t>
                      </a:r>
                      <a:endParaRPr lang="ko-KR" altLang="en-US" sz="1400" kern="0" spc="-10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5089" marR="15089" marT="15093" marB="150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76860" marR="0" indent="-27686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100" dirty="0" smtClean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 ▪ </a:t>
                      </a:r>
                      <a:r>
                        <a:rPr lang="ko-KR" altLang="en-US" sz="1400" kern="0" spc="-100" dirty="0" err="1" smtClean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설계적합자</a:t>
                      </a:r>
                      <a:r>
                        <a:rPr lang="ko-KR" altLang="en-US" sz="1400" kern="0" spc="-100" dirty="0" smtClean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 </a:t>
                      </a:r>
                      <a:r>
                        <a:rPr lang="ko-KR" altLang="en-US" sz="1400" kern="0" spc="-10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중 </a:t>
                      </a:r>
                      <a:r>
                        <a:rPr lang="ko-KR" altLang="en-US" sz="1400" kern="0" spc="-100" dirty="0" smtClean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최저가격 </a:t>
                      </a:r>
                      <a:r>
                        <a:rPr lang="ko-KR" altLang="en-US" sz="1400" kern="0" spc="-10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입찰자</a:t>
                      </a:r>
                      <a:endParaRPr lang="ko-KR" altLang="en-US" sz="1400" kern="0" spc="-10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5089" marR="15089" marT="15093" marB="150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2391">
                <a:tc row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10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종합</a:t>
                      </a:r>
                      <a:endParaRPr lang="ko-KR" altLang="en-US" sz="1400" kern="0" spc="-10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10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평가</a:t>
                      </a:r>
                      <a:endParaRPr lang="ko-KR" altLang="en-US" sz="1400" kern="0" spc="-10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276860" marR="0" indent="-276860" algn="ct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10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방식</a:t>
                      </a:r>
                      <a:endParaRPr lang="ko-KR" altLang="en-US" sz="1400" kern="0" spc="-10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5089" marR="15089" marT="15093" marB="150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6860" marR="0" indent="-276860" algn="ct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10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입찰가격조정</a:t>
                      </a:r>
                      <a:endParaRPr lang="ko-KR" altLang="en-US" sz="1400" kern="0" spc="-10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5089" marR="15089" marT="15093" marB="150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6860" marR="0" indent="-27686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100" dirty="0" smtClean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 ▪ 입찰가격을 </a:t>
                      </a:r>
                      <a:r>
                        <a:rPr lang="ko-KR" altLang="en-US" sz="1400" kern="0" spc="-10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설계점수로 나누어 조정된 수치가 가장 낮은 자</a:t>
                      </a:r>
                      <a:endParaRPr lang="ko-KR" altLang="en-US" sz="1400" kern="0" spc="-10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276860" marR="0" indent="-27686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100" dirty="0" smtClean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   *</a:t>
                      </a:r>
                      <a:r>
                        <a:rPr lang="ko-KR" altLang="en-US" sz="1400" kern="0" spc="-10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조정가격 </a:t>
                      </a:r>
                      <a:r>
                        <a:rPr lang="en-US" altLang="ko-KR" sz="1400" kern="0" spc="-10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= </a:t>
                      </a:r>
                      <a:r>
                        <a:rPr lang="ko-KR" altLang="en-US" sz="1400" kern="0" spc="-10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입찰가격</a:t>
                      </a:r>
                      <a:r>
                        <a:rPr lang="en-US" altLang="ko-KR" sz="1400" kern="0" spc="-10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/(</a:t>
                      </a:r>
                      <a:r>
                        <a:rPr lang="ko-KR" altLang="en-US" sz="1400" kern="0" spc="-10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설계점수</a:t>
                      </a:r>
                      <a:r>
                        <a:rPr lang="en-US" altLang="ko-KR" sz="1400" kern="0" spc="-10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/100) </a:t>
                      </a:r>
                      <a:endParaRPr lang="ko-KR" altLang="en-US" sz="1400" kern="0" spc="-10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5089" marR="15089" marT="15093" marB="150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239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76860" marR="0" indent="-276860" algn="ct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10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설계점수조정</a:t>
                      </a:r>
                      <a:endParaRPr lang="ko-KR" altLang="en-US" sz="1400" kern="0" spc="-10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5089" marR="15089" marT="15093" marB="150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6860" marR="0" indent="-27686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100" dirty="0" smtClean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 ▪ </a:t>
                      </a:r>
                      <a:r>
                        <a:rPr lang="ko-KR" altLang="en-US" sz="1400" kern="0" spc="-110" dirty="0" smtClean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설계점수를 </a:t>
                      </a:r>
                      <a:r>
                        <a:rPr lang="ko-KR" altLang="en-US" sz="1400" kern="0" spc="-11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입찰가격으로 나누어 조정된 점수가 가장 높은 자</a:t>
                      </a:r>
                      <a:endParaRPr lang="ko-KR" altLang="en-US" sz="1400" kern="0" spc="-11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276860" marR="0" indent="-27686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100" dirty="0" smtClean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   *</a:t>
                      </a:r>
                      <a:r>
                        <a:rPr lang="ko-KR" altLang="en-US" sz="1400" kern="0" spc="-10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조정점수 </a:t>
                      </a:r>
                      <a:r>
                        <a:rPr lang="en-US" altLang="ko-KR" sz="1400" kern="0" spc="-10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= [</a:t>
                      </a:r>
                      <a:r>
                        <a:rPr lang="ko-KR" altLang="en-US" sz="1400" kern="0" spc="-10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설계점수</a:t>
                      </a:r>
                      <a:r>
                        <a:rPr lang="en-US" altLang="ko-KR" sz="1400" kern="0" spc="-10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X</a:t>
                      </a:r>
                      <a:r>
                        <a:rPr lang="ko-KR" altLang="en-US" sz="1400" kern="0" spc="-10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추정가격</a:t>
                      </a:r>
                      <a:r>
                        <a:rPr lang="en-US" altLang="ko-KR" sz="1400" kern="0" spc="-10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(</a:t>
                      </a:r>
                      <a:r>
                        <a:rPr lang="ko-KR" altLang="en-US" sz="1400" kern="0" spc="-10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부가세 포함</a:t>
                      </a:r>
                      <a:r>
                        <a:rPr lang="en-US" altLang="ko-KR" sz="1400" kern="0" spc="-10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)]/</a:t>
                      </a:r>
                      <a:r>
                        <a:rPr lang="ko-KR" altLang="en-US" sz="1400" kern="0" spc="-10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입찰가격</a:t>
                      </a:r>
                      <a:endParaRPr lang="ko-KR" altLang="en-US" sz="1400" kern="0" spc="-11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5089" marR="15089" marT="15093" marB="150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849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76860" marR="0" indent="-276860" algn="ct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10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가중치기준</a:t>
                      </a:r>
                      <a:endParaRPr lang="ko-KR" altLang="en-US" sz="1400" kern="0" spc="-10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5089" marR="15089" marT="15093" marB="150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marR="0" indent="-13716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100" dirty="0" smtClean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 ▪ </a:t>
                      </a:r>
                      <a:r>
                        <a:rPr lang="ko-KR" altLang="en-US" sz="1400" kern="0" spc="-140" dirty="0" smtClean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설계점수와 </a:t>
                      </a:r>
                      <a:r>
                        <a:rPr lang="ko-KR" altLang="en-US" sz="1400" kern="0" spc="-14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가격점수에 가중치를 부여하여 각각 평가한 결과를</a:t>
                      </a:r>
                      <a:r>
                        <a:rPr lang="ko-KR" altLang="en-US" sz="1400" kern="0" spc="-10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 </a:t>
                      </a:r>
                      <a:r>
                        <a:rPr lang="ko-KR" altLang="en-US" sz="1400" kern="0" spc="-100" dirty="0" smtClean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합산한</a:t>
                      </a:r>
                      <a:endParaRPr lang="en-US" altLang="ko-KR" sz="1400" kern="0" spc="-100" dirty="0" smtClean="0">
                        <a:solidFill>
                          <a:srgbClr val="000000"/>
                        </a:solidFill>
                        <a:effectLst/>
                        <a:ea typeface="한양중고딕"/>
                      </a:endParaRPr>
                    </a:p>
                    <a:p>
                      <a:pPr marL="137160" marR="0" indent="-13716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-100" dirty="0" smtClean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   </a:t>
                      </a:r>
                      <a:r>
                        <a:rPr lang="ko-KR" altLang="en-US" sz="1400" kern="0" spc="-100" dirty="0" smtClean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 </a:t>
                      </a:r>
                      <a:r>
                        <a:rPr lang="ko-KR" altLang="en-US" sz="1400" kern="0" spc="-10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점수가 가장 높은 자 </a:t>
                      </a:r>
                      <a:endParaRPr lang="ko-KR" altLang="en-US" sz="1400" kern="0" spc="-10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276860" marR="0" indent="-27686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100" dirty="0" smtClean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  *</a:t>
                      </a:r>
                      <a:r>
                        <a:rPr lang="ko-KR" altLang="en-US" sz="1400" kern="0" spc="-10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가격점수 </a:t>
                      </a:r>
                      <a:r>
                        <a:rPr lang="en-US" altLang="ko-KR" sz="1400" kern="0" spc="-10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= </a:t>
                      </a:r>
                      <a:r>
                        <a:rPr lang="ko-KR" altLang="en-US" sz="1400" kern="0" spc="-10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가격점수가중치</a:t>
                      </a:r>
                      <a:r>
                        <a:rPr lang="en-US" altLang="ko-KR" sz="1400" kern="0" spc="-10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X(</a:t>
                      </a:r>
                      <a:r>
                        <a:rPr lang="ko-KR" altLang="en-US" sz="1400" kern="0" spc="-10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최저입찰가격</a:t>
                      </a:r>
                      <a:r>
                        <a:rPr lang="en-US" altLang="ko-KR" sz="1400" kern="0" spc="-10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/</a:t>
                      </a:r>
                      <a:r>
                        <a:rPr lang="ko-KR" altLang="en-US" sz="1400" kern="0" spc="-100" dirty="0" err="1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당해입찰가격</a:t>
                      </a:r>
                      <a:r>
                        <a:rPr lang="en-US" altLang="ko-KR" sz="1400" kern="0" spc="-10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) </a:t>
                      </a:r>
                      <a:endParaRPr lang="ko-KR" altLang="en-US" sz="1400" kern="0" spc="-10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5089" marR="15089" marT="15093" marB="150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9862">
                <a:tc gridSpan="2">
                  <a:txBody>
                    <a:bodyPr/>
                    <a:lstStyle/>
                    <a:p>
                      <a:pPr marL="276860" marR="0" indent="-276860" algn="ct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13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확정가격최상설계방식</a:t>
                      </a:r>
                      <a:endParaRPr lang="ko-KR" altLang="en-US" sz="1400" kern="0" spc="-13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276860" marR="0" indent="-276860" algn="ct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-13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(</a:t>
                      </a:r>
                      <a:r>
                        <a:rPr lang="ko-KR" altLang="en-US" sz="1400" kern="0" spc="-13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일괄입찰만 적용</a:t>
                      </a:r>
                      <a:r>
                        <a:rPr lang="en-US" altLang="ko-KR" sz="1400" kern="0" spc="-13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)</a:t>
                      </a:r>
                      <a:endParaRPr lang="ko-KR" altLang="en-US" sz="1400" kern="0" spc="-13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5089" marR="15089" marT="15093" marB="150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37160" marR="0" indent="-13716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100" dirty="0" smtClean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 ▪ 계약금액을 </a:t>
                      </a:r>
                      <a:r>
                        <a:rPr lang="ko-KR" altLang="en-US" sz="1400" kern="0" spc="-10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확정하고 제출된 기본설계서의 설계점수가 가장 높은 자를 </a:t>
                      </a:r>
                      <a:endParaRPr lang="en-US" altLang="ko-KR" sz="1400" kern="0" spc="-100" dirty="0" smtClean="0">
                        <a:solidFill>
                          <a:srgbClr val="000000"/>
                        </a:solidFill>
                        <a:effectLst/>
                        <a:ea typeface="한양중고딕"/>
                      </a:endParaRPr>
                    </a:p>
                    <a:p>
                      <a:pPr marL="137160" marR="0" indent="-13716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-100" dirty="0" smtClean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   </a:t>
                      </a:r>
                      <a:r>
                        <a:rPr lang="ko-KR" altLang="en-US" sz="1400" kern="0" spc="-100" dirty="0" smtClean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실시설계자로 </a:t>
                      </a:r>
                      <a:r>
                        <a:rPr lang="ko-KR" altLang="en-US" sz="1400" kern="0" spc="-10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선정</a:t>
                      </a:r>
                      <a:endParaRPr lang="ko-KR" altLang="en-US" sz="1400" kern="0" spc="-10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5089" marR="15089" marT="15093" marB="150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5058262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슬라이드 번호 개체 틀 5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B3B94E2-65BE-4241-AB86-93CF9506CFEA}" type="slidenum">
              <a:rPr lang="ko-KR" altLang="en-US" sz="1800">
                <a:ea typeface="굴림" panose="020B0600000101010101" pitchFamily="34" charset="-127"/>
              </a:rPr>
              <a:pPr>
                <a:spcBef>
                  <a:spcPct val="0"/>
                </a:spcBef>
                <a:buFontTx/>
                <a:buNone/>
              </a:pPr>
              <a:t>32</a:t>
            </a:fld>
            <a:endParaRPr lang="ko-KR" altLang="en-US" sz="1800">
              <a:ea typeface="굴림" panose="020B0600000101010101" pitchFamily="34" charset="-127"/>
            </a:endParaRPr>
          </a:p>
        </p:txBody>
      </p:sp>
      <p:sp>
        <p:nvSpPr>
          <p:cNvPr id="37891" name="TextBox 1"/>
          <p:cNvSpPr txBox="1">
            <a:spLocks noChangeArrowheads="1"/>
          </p:cNvSpPr>
          <p:nvPr/>
        </p:nvSpPr>
        <p:spPr bwMode="auto">
          <a:xfrm>
            <a:off x="468312" y="333375"/>
            <a:ext cx="813613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ko-KR" altLang="en-US" sz="26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기술형입찰</a:t>
            </a:r>
            <a:r>
              <a:rPr lang="ko-KR" altLang="en-US" sz="2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내실화 방안 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[1] 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기술변별력 강화</a:t>
            </a:r>
            <a:endParaRPr lang="ko-KR" altLang="en-US" sz="2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452437" y="1115851"/>
            <a:ext cx="8328025" cy="38576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Clr>
                <a:schemeClr val="tx1"/>
              </a:buClr>
              <a:defRPr/>
            </a:pPr>
            <a:r>
              <a:rPr lang="en-US" altLang="ko-KR" sz="2000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Arial Unicode MS" panose="020B0604020202020204" pitchFamily="50" charset="-127"/>
              </a:rPr>
              <a:t> </a:t>
            </a:r>
            <a:r>
              <a:rPr lang="en-US" altLang="ko-KR" sz="20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Arial Unicode MS" panose="020B0604020202020204" pitchFamily="50" charset="-127"/>
              </a:rPr>
              <a:t>(2) </a:t>
            </a:r>
            <a:r>
              <a:rPr lang="ko-KR" altLang="en-US" sz="20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Arial Unicode MS" panose="020B0604020202020204" pitchFamily="50" charset="-127"/>
              </a:rPr>
              <a:t>확정가격 최상설계방식 활성화</a:t>
            </a:r>
            <a:endParaRPr lang="ko-KR" altLang="en-US" sz="2000" dirty="0">
              <a:solidFill>
                <a:schemeClr val="tx1"/>
              </a:solidFill>
              <a:latin typeface="HY헤드라인M" panose="02030600000101010101" pitchFamily="18" charset="-127"/>
              <a:ea typeface="HY헤드라인M" panose="02030600000101010101" pitchFamily="18" charset="-127"/>
              <a:cs typeface="Arial Unicode MS" panose="020B0604020202020204" pitchFamily="50" charset="-127"/>
            </a:endParaRPr>
          </a:p>
        </p:txBody>
      </p:sp>
      <p:sp>
        <p:nvSpPr>
          <p:cNvPr id="7" name="모서리가 둥근 직사각형 6"/>
          <p:cNvSpPr/>
          <p:nvPr/>
        </p:nvSpPr>
        <p:spPr bwMode="auto">
          <a:xfrm>
            <a:off x="797292" y="4031110"/>
            <a:ext cx="7937356" cy="2278210"/>
          </a:xfrm>
          <a:prstGeom prst="roundRect">
            <a:avLst>
              <a:gd name="adj" fmla="val 6476"/>
            </a:avLst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 latinLnBrk="1">
              <a:defRPr/>
            </a:pPr>
            <a:endParaRPr lang="en-US" altLang="ko-KR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9" name="직사각형 4"/>
          <p:cNvSpPr>
            <a:spLocks noChangeArrowheads="1"/>
          </p:cNvSpPr>
          <p:nvPr/>
        </p:nvSpPr>
        <p:spPr bwMode="auto">
          <a:xfrm>
            <a:off x="611560" y="1591632"/>
            <a:ext cx="8136904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latinLnBrk="1">
              <a:lnSpc>
                <a:spcPct val="150000"/>
              </a:lnSpc>
            </a:pPr>
            <a:r>
              <a:rPr lang="en-US" altLang="ko-KR" sz="2000" b="1" dirty="0" smtClean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000" b="1" dirty="0" smtClean="0">
                <a:latin typeface="맑은 고딕" pitchFamily="50" charset="-127"/>
                <a:ea typeface="맑은 고딕" pitchFamily="50" charset="-127"/>
              </a:rPr>
              <a:t>현황 및 문제점</a:t>
            </a:r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) </a:t>
            </a:r>
          </a:p>
          <a:p>
            <a:pPr marL="342900" indent="-342900" latinLnBrk="1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확정가격 최상설계방식은 설계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및 기술경쟁만을 통해 낙찰자를 선정하여 최상의 </a:t>
            </a:r>
            <a:r>
              <a:rPr lang="ko-KR" altLang="en-US" sz="20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성과품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획득하는 방식이나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000" dirty="0" err="1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발주청은</a:t>
            </a:r>
            <a:r>
              <a:rPr lang="ko-KR" altLang="en-US" sz="2000" dirty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상세설계 없이 확정가격을 정해야 하는 부담 등으로 적용에 한계 </a:t>
            </a:r>
            <a:endParaRPr lang="en-US" altLang="ko-KR" sz="2000" dirty="0">
              <a:solidFill>
                <a:srgbClr val="C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933383" y="3380576"/>
            <a:ext cx="7610326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latinLnBrk="1">
              <a:lnSpc>
                <a:spcPct val="140000"/>
              </a:lnSpc>
              <a:spcBef>
                <a:spcPts val="200"/>
              </a:spcBef>
              <a:spcAft>
                <a:spcPts val="0"/>
              </a:spcAft>
              <a:defRPr/>
            </a:pPr>
            <a:r>
              <a:rPr lang="en-US" altLang="ko-KR" kern="0" dirty="0">
                <a:solidFill>
                  <a:srgbClr val="000000"/>
                </a:solidFill>
                <a:ea typeface="한양중고딕"/>
              </a:rPr>
              <a:t>※ </a:t>
            </a:r>
            <a:r>
              <a:rPr lang="ko-KR" altLang="en-US" kern="0" dirty="0">
                <a:solidFill>
                  <a:srgbClr val="000000"/>
                </a:solidFill>
                <a:ea typeface="한양중고딕"/>
              </a:rPr>
              <a:t>현재까지 총 </a:t>
            </a:r>
            <a:r>
              <a:rPr lang="en-US" altLang="ko-KR" kern="0" dirty="0">
                <a:solidFill>
                  <a:srgbClr val="000000"/>
                </a:solidFill>
                <a:ea typeface="한양중고딕"/>
              </a:rPr>
              <a:t>13</a:t>
            </a:r>
            <a:r>
              <a:rPr lang="ko-KR" altLang="en-US" kern="0" dirty="0">
                <a:solidFill>
                  <a:srgbClr val="000000"/>
                </a:solidFill>
                <a:ea typeface="한양중고딕"/>
              </a:rPr>
              <a:t>건 적용</a:t>
            </a:r>
            <a:r>
              <a:rPr lang="en-US" altLang="ko-KR" kern="0" dirty="0">
                <a:solidFill>
                  <a:srgbClr val="000000"/>
                </a:solidFill>
                <a:ea typeface="한양중고딕"/>
              </a:rPr>
              <a:t>(’08</a:t>
            </a:r>
            <a:r>
              <a:rPr lang="ko-KR" altLang="en-US" kern="0" dirty="0">
                <a:solidFill>
                  <a:srgbClr val="000000"/>
                </a:solidFill>
                <a:ea typeface="한양중고딕"/>
              </a:rPr>
              <a:t>년 </a:t>
            </a:r>
            <a:r>
              <a:rPr lang="en-US" altLang="ko-KR" kern="0" dirty="0">
                <a:solidFill>
                  <a:srgbClr val="000000"/>
                </a:solidFill>
                <a:ea typeface="한양중고딕"/>
              </a:rPr>
              <a:t>8</a:t>
            </a:r>
            <a:r>
              <a:rPr lang="ko-KR" altLang="en-US" kern="0" dirty="0">
                <a:solidFill>
                  <a:srgbClr val="000000"/>
                </a:solidFill>
                <a:ea typeface="한양중고딕"/>
              </a:rPr>
              <a:t>건</a:t>
            </a:r>
            <a:r>
              <a:rPr lang="en-US" altLang="ko-KR" kern="0" dirty="0">
                <a:solidFill>
                  <a:srgbClr val="000000"/>
                </a:solidFill>
                <a:ea typeface="한양중고딕"/>
              </a:rPr>
              <a:t>, ’09</a:t>
            </a:r>
            <a:r>
              <a:rPr lang="ko-KR" altLang="en-US" kern="0" dirty="0">
                <a:solidFill>
                  <a:srgbClr val="000000"/>
                </a:solidFill>
                <a:ea typeface="한양중고딕"/>
              </a:rPr>
              <a:t>년 </a:t>
            </a:r>
            <a:r>
              <a:rPr lang="en-US" altLang="ko-KR" kern="0" dirty="0">
                <a:solidFill>
                  <a:srgbClr val="000000"/>
                </a:solidFill>
                <a:ea typeface="한양중고딕"/>
              </a:rPr>
              <a:t>2</a:t>
            </a:r>
            <a:r>
              <a:rPr lang="ko-KR" altLang="en-US" kern="0" dirty="0">
                <a:solidFill>
                  <a:srgbClr val="000000"/>
                </a:solidFill>
                <a:ea typeface="한양중고딕"/>
              </a:rPr>
              <a:t>건</a:t>
            </a:r>
            <a:r>
              <a:rPr lang="en-US" altLang="ko-KR" kern="0" dirty="0">
                <a:solidFill>
                  <a:srgbClr val="000000"/>
                </a:solidFill>
                <a:ea typeface="한양중고딕"/>
              </a:rPr>
              <a:t>, ’10</a:t>
            </a:r>
            <a:r>
              <a:rPr lang="ko-KR" altLang="en-US" kern="0" dirty="0">
                <a:solidFill>
                  <a:srgbClr val="000000"/>
                </a:solidFill>
                <a:ea typeface="한양중고딕"/>
              </a:rPr>
              <a:t>년 </a:t>
            </a:r>
            <a:r>
              <a:rPr lang="en-US" altLang="ko-KR" kern="0" dirty="0">
                <a:solidFill>
                  <a:srgbClr val="000000"/>
                </a:solidFill>
                <a:ea typeface="한양중고딕"/>
              </a:rPr>
              <a:t>2</a:t>
            </a:r>
            <a:r>
              <a:rPr lang="ko-KR" altLang="en-US" kern="0" dirty="0">
                <a:solidFill>
                  <a:srgbClr val="000000"/>
                </a:solidFill>
                <a:ea typeface="한양중고딕"/>
              </a:rPr>
              <a:t>건</a:t>
            </a:r>
            <a:r>
              <a:rPr lang="en-US" altLang="ko-KR" kern="0" dirty="0">
                <a:solidFill>
                  <a:srgbClr val="000000"/>
                </a:solidFill>
                <a:ea typeface="한양중고딕"/>
              </a:rPr>
              <a:t>, ’12</a:t>
            </a:r>
            <a:r>
              <a:rPr lang="ko-KR" altLang="en-US" kern="0" dirty="0">
                <a:solidFill>
                  <a:srgbClr val="000000"/>
                </a:solidFill>
                <a:ea typeface="한양중고딕"/>
              </a:rPr>
              <a:t>년 </a:t>
            </a:r>
            <a:r>
              <a:rPr lang="en-US" altLang="ko-KR" kern="0" dirty="0">
                <a:solidFill>
                  <a:srgbClr val="000000"/>
                </a:solidFill>
                <a:ea typeface="한양중고딕"/>
              </a:rPr>
              <a:t>1</a:t>
            </a:r>
            <a:r>
              <a:rPr lang="ko-KR" altLang="en-US" kern="0" dirty="0">
                <a:solidFill>
                  <a:srgbClr val="000000"/>
                </a:solidFill>
                <a:ea typeface="한양중고딕"/>
              </a:rPr>
              <a:t>건</a:t>
            </a:r>
            <a:r>
              <a:rPr lang="en-US" altLang="ko-KR" kern="0" dirty="0">
                <a:solidFill>
                  <a:srgbClr val="000000"/>
                </a:solidFill>
                <a:ea typeface="한양중고딕"/>
              </a:rPr>
              <a:t>)</a:t>
            </a:r>
            <a:endParaRPr lang="ko-KR" altLang="en-US" kern="0" dirty="0">
              <a:solidFill>
                <a:srgbClr val="000000"/>
              </a:solidFill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899593" y="4152403"/>
            <a:ext cx="770485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/>
            <a:r>
              <a:rPr lang="en-US" altLang="ko-KR" kern="0" dirty="0">
                <a:solidFill>
                  <a:srgbClr val="000000"/>
                </a:solidFill>
                <a:ea typeface="한양중고딕"/>
              </a:rPr>
              <a:t>※ </a:t>
            </a:r>
            <a:r>
              <a:rPr lang="ko-KR" altLang="en-US" dirty="0" smtClean="0">
                <a:latin typeface="HY헤드라인M" panose="02030600000101010101" pitchFamily="18" charset="-127"/>
                <a:ea typeface="HY헤드라인M" panose="02030600000101010101" pitchFamily="18" charset="-127"/>
                <a:cs typeface="Arial Unicode MS" panose="020B0604020202020204" pitchFamily="50" charset="-127"/>
              </a:rPr>
              <a:t>확정가격 </a:t>
            </a:r>
            <a:r>
              <a:rPr lang="ko-KR" altLang="en-US" dirty="0">
                <a:latin typeface="HY헤드라인M" panose="02030600000101010101" pitchFamily="18" charset="-127"/>
                <a:ea typeface="HY헤드라인M" panose="02030600000101010101" pitchFamily="18" charset="-127"/>
                <a:cs typeface="Arial Unicode MS" panose="020B0604020202020204" pitchFamily="50" charset="-127"/>
              </a:rPr>
              <a:t>최상설계방식 </a:t>
            </a:r>
            <a:r>
              <a:rPr lang="ko-KR" altLang="en-US" dirty="0" smtClean="0">
                <a:latin typeface="HY헤드라인M" panose="02030600000101010101" pitchFamily="18" charset="-127"/>
                <a:ea typeface="HY헤드라인M" panose="02030600000101010101" pitchFamily="18" charset="-127"/>
                <a:cs typeface="Arial Unicode MS" panose="020B0604020202020204" pitchFamily="50" charset="-127"/>
              </a:rPr>
              <a:t>적용대상</a:t>
            </a:r>
            <a:endParaRPr lang="en-US" altLang="ko-KR" dirty="0" smtClean="0">
              <a:latin typeface="HY헤드라인M" panose="02030600000101010101" pitchFamily="18" charset="-127"/>
              <a:ea typeface="HY헤드라인M" panose="02030600000101010101" pitchFamily="18" charset="-127"/>
              <a:cs typeface="Arial Unicode MS" panose="020B0604020202020204" pitchFamily="50" charset="-127"/>
            </a:endParaRPr>
          </a:p>
          <a:p>
            <a:pPr latinLnBrk="1"/>
            <a:r>
              <a:rPr lang="en-US" altLang="ko-KR" dirty="0">
                <a:latin typeface="HY헤드라인M" panose="02030600000101010101" pitchFamily="18" charset="-127"/>
                <a:ea typeface="HY헤드라인M" panose="02030600000101010101" pitchFamily="18" charset="-127"/>
                <a:cs typeface="Arial Unicode MS" panose="020B0604020202020204" pitchFamily="50" charset="-127"/>
              </a:rPr>
              <a:t> </a:t>
            </a:r>
            <a:r>
              <a:rPr lang="en-US" altLang="ko-KR" dirty="0" smtClean="0">
                <a:latin typeface="HY헤드라인M" panose="02030600000101010101" pitchFamily="18" charset="-127"/>
                <a:ea typeface="HY헤드라인M" panose="02030600000101010101" pitchFamily="18" charset="-127"/>
                <a:cs typeface="Arial Unicode MS" panose="020B0604020202020204" pitchFamily="50" charset="-127"/>
              </a:rPr>
              <a:t>  -</a:t>
            </a:r>
            <a:r>
              <a:rPr lang="ko-KR" altLang="en-US" dirty="0" smtClean="0">
                <a:latin typeface="HY헤드라인M" panose="02030600000101010101" pitchFamily="18" charset="-127"/>
                <a:ea typeface="HY헤드라인M" panose="02030600000101010101" pitchFamily="18" charset="-127"/>
                <a:cs typeface="Arial Unicode MS" panose="020B0604020202020204" pitchFamily="50" charset="-127"/>
              </a:rPr>
              <a:t> </a:t>
            </a:r>
            <a:r>
              <a:rPr lang="en-US" altLang="ko-KR" dirty="0" smtClean="0"/>
              <a:t>｢</a:t>
            </a:r>
            <a:r>
              <a:rPr lang="ko-KR" altLang="en-US" dirty="0"/>
              <a:t>일괄입찰 등의 낙찰자결정방식 선택을 위한 가이드라인</a:t>
            </a:r>
            <a:r>
              <a:rPr lang="en-US" altLang="ko-KR" dirty="0"/>
              <a:t>(</a:t>
            </a:r>
            <a:r>
              <a:rPr lang="ko-KR" altLang="en-US" dirty="0" err="1"/>
              <a:t>국토부</a:t>
            </a:r>
            <a:r>
              <a:rPr lang="en-US" altLang="ko-KR" dirty="0"/>
              <a:t>, </a:t>
            </a:r>
            <a:endParaRPr lang="en-US" altLang="ko-KR" dirty="0" smtClean="0"/>
          </a:p>
          <a:p>
            <a:pPr latinLnBrk="1"/>
            <a:r>
              <a:rPr lang="en-US" altLang="ko-KR" dirty="0"/>
              <a:t> </a:t>
            </a:r>
            <a:r>
              <a:rPr lang="en-US" altLang="ko-KR" dirty="0" smtClean="0"/>
              <a:t>     2008.6.30.)｣</a:t>
            </a:r>
          </a:p>
          <a:p>
            <a:pPr marL="285750" indent="-285750" latinLnBrk="1">
              <a:buFont typeface="Arial" panose="020B0604020202020204" pitchFamily="34" charset="0"/>
              <a:buChar char="•"/>
              <a:defRPr/>
            </a:pP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극도의 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안정성이 요구되는 공사</a:t>
            </a:r>
          </a:p>
          <a:p>
            <a:pPr marL="285750" indent="-285750" latinLnBrk="1">
              <a:buFont typeface="Arial" panose="020B0604020202020204" pitchFamily="34" charset="0"/>
              <a:buChar char="•"/>
              <a:defRPr/>
            </a:pP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국내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국제적으로 시공사례가 극히 적거나 없는 경우</a:t>
            </a:r>
          </a:p>
          <a:p>
            <a:pPr marL="285750" indent="-285750" latinLnBrk="1">
              <a:buFont typeface="Arial" panose="020B0604020202020204" pitchFamily="34" charset="0"/>
              <a:buChar char="•"/>
              <a:defRPr/>
            </a:pP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국가 </a:t>
            </a:r>
            <a:r>
              <a:rPr lang="ko-KR" altLang="en-US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랜드마크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시설로서 창의성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예술성 등이 특별히 요구되는 시설물</a:t>
            </a:r>
          </a:p>
          <a:p>
            <a:pPr latinLnBrk="1">
              <a:defRPr/>
            </a:pP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   예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원자력 발전소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조력 발전소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월드컵 경기장 등</a:t>
            </a:r>
          </a:p>
          <a:p>
            <a:pPr latinLnBrk="1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5826361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슬라이드 번호 개체 틀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fld id="{17B2C6B2-23EF-4921-8E3C-ABE93B7F8B35}" type="slidenum">
              <a:rPr lang="ko-KR" altLang="en-US">
                <a:latin typeface="Arial" pitchFamily="34" charset="0"/>
              </a:rPr>
              <a:pPr/>
              <a:t>33</a:t>
            </a:fld>
            <a:endParaRPr lang="ko-KR" altLang="en-US">
              <a:latin typeface="Arial" pitchFamily="34" charset="0"/>
            </a:endParaRPr>
          </a:p>
        </p:txBody>
      </p:sp>
      <p:sp>
        <p:nvSpPr>
          <p:cNvPr id="18435" name="TextBox 1"/>
          <p:cNvSpPr txBox="1">
            <a:spLocks noChangeArrowheads="1"/>
          </p:cNvSpPr>
          <p:nvPr/>
        </p:nvSpPr>
        <p:spPr bwMode="auto">
          <a:xfrm>
            <a:off x="539552" y="476672"/>
            <a:ext cx="684053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ea typeface="HY중고딕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ea typeface="HY중고딕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ea typeface="HY중고딕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ea typeface="HY중고딕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HY중고딕" pitchFamily="18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HY중고딕" pitchFamily="18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HY중고딕" pitchFamily="18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HY중고딕" pitchFamily="18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HY중고딕" pitchFamily="18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2000" dirty="0">
                <a:latin typeface="HY헤드라인M" pitchFamily="18" charset="-127"/>
                <a:ea typeface="HY헤드라인M" pitchFamily="18" charset="-127"/>
              </a:rPr>
              <a:t>[</a:t>
            </a:r>
            <a:r>
              <a:rPr lang="ko-KR" altLang="en-US" sz="2000" dirty="0">
                <a:latin typeface="HY헤드라인M" pitchFamily="18" charset="-127"/>
                <a:ea typeface="HY헤드라인M" pitchFamily="18" charset="-127"/>
              </a:rPr>
              <a:t>참고</a:t>
            </a:r>
            <a:r>
              <a:rPr lang="en-US" altLang="ko-KR" sz="2000" dirty="0">
                <a:latin typeface="HY헤드라인M" pitchFamily="18" charset="-127"/>
                <a:ea typeface="HY헤드라인M" pitchFamily="18" charset="-127"/>
              </a:rPr>
              <a:t>] </a:t>
            </a:r>
            <a:r>
              <a:rPr lang="ko-KR" altLang="en-US" sz="2000" dirty="0">
                <a:latin typeface="HY헤드라인M" pitchFamily="18" charset="-127"/>
                <a:ea typeface="HY헤드라인M" pitchFamily="18" charset="-127"/>
              </a:rPr>
              <a:t>확정가격 최상설계방식 적용실적</a:t>
            </a:r>
          </a:p>
        </p:txBody>
      </p:sp>
      <p:graphicFrame>
        <p:nvGraphicFramePr>
          <p:cNvPr id="4" name="표 3"/>
          <p:cNvGraphicFramePr>
            <a:graphicFrameLocks noGrp="1"/>
          </p:cNvGraphicFramePr>
          <p:nvPr/>
        </p:nvGraphicFramePr>
        <p:xfrm>
          <a:off x="611188" y="1125538"/>
          <a:ext cx="7993063" cy="5464925"/>
        </p:xfrm>
        <a:graphic>
          <a:graphicData uri="http://schemas.openxmlformats.org/drawingml/2006/table">
            <a:tbl>
              <a:tblPr/>
              <a:tblGrid>
                <a:gridCol w="288038"/>
                <a:gridCol w="1647486"/>
                <a:gridCol w="1294016"/>
                <a:gridCol w="992859"/>
                <a:gridCol w="1043051"/>
                <a:gridCol w="992859"/>
                <a:gridCol w="1043051"/>
                <a:gridCol w="691703"/>
              </a:tblGrid>
              <a:tr h="25928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7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No.</a:t>
                      </a: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사업명</a:t>
                      </a: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발주청</a:t>
                      </a: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예산</a:t>
                      </a:r>
                      <a:r>
                        <a:rPr lang="en-US" altLang="ko-KR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억원</a:t>
                      </a:r>
                      <a:r>
                        <a:rPr lang="en-US" altLang="ko-KR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000" kern="0" spc="-7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공종</a:t>
                      </a: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참여사</a:t>
                      </a: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입찰일</a:t>
                      </a: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낙찰사</a:t>
                      </a: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D9"/>
                    </a:solidFill>
                  </a:tcPr>
                </a:tc>
              </a:tr>
              <a:tr h="41164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하이원리조트 콘도 증설</a:t>
                      </a: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강원랜드</a:t>
                      </a: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2,147</a:t>
                      </a: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건축</a:t>
                      </a:r>
                      <a:r>
                        <a:rPr lang="en-US" altLang="ko-KR" sz="1000" kern="0" spc="-7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000" kern="0" spc="-7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숙박시설</a:t>
                      </a:r>
                      <a:r>
                        <a:rPr lang="en-US" altLang="ko-KR" sz="1000" kern="0" spc="-7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000" kern="0" spc="-7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대우</a:t>
                      </a:r>
                      <a:r>
                        <a:rPr lang="en-US" altLang="ko-KR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삼성</a:t>
                      </a:r>
                      <a:r>
                        <a:rPr lang="en-US" altLang="ko-KR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포스코</a:t>
                      </a: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2008.1.22</a:t>
                      </a: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대우</a:t>
                      </a: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485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</a:t>
                      </a: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하이원리조트 호텔 증설</a:t>
                      </a: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강원랜드</a:t>
                      </a: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1,262</a:t>
                      </a: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건축</a:t>
                      </a:r>
                      <a:r>
                        <a:rPr lang="en-US" altLang="ko-KR" sz="1000" kern="0" spc="-7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000" kern="0" spc="-7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숙박시설</a:t>
                      </a:r>
                      <a:r>
                        <a:rPr lang="en-US" altLang="ko-KR" sz="1000" kern="0" spc="-7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000" kern="0" spc="-7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태영</a:t>
                      </a:r>
                      <a:r>
                        <a:rPr lang="en-US" altLang="ko-KR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GS</a:t>
                      </a: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2008.1.22</a:t>
                      </a: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태영</a:t>
                      </a: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164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</a:t>
                      </a: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화순군 실내체육관</a:t>
                      </a: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조달청</a:t>
                      </a:r>
                    </a:p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화순군</a:t>
                      </a:r>
                      <a:r>
                        <a:rPr lang="en-US" altLang="ko-KR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000" kern="0" spc="-7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330</a:t>
                      </a: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건축</a:t>
                      </a:r>
                      <a:r>
                        <a:rPr lang="en-US" altLang="ko-KR" sz="1000" kern="0" spc="-7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000" kern="0" spc="-7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관람시설</a:t>
                      </a:r>
                      <a:r>
                        <a:rPr lang="en-US" altLang="ko-KR" sz="1000" kern="0" spc="-7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000" kern="0" spc="-7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대우</a:t>
                      </a:r>
                      <a:r>
                        <a:rPr lang="en-US" altLang="ko-KR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두산</a:t>
                      </a: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2008.3.6</a:t>
                      </a: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대우</a:t>
                      </a: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485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</a:t>
                      </a: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기술보증기금 본점사옥 신축</a:t>
                      </a: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기술보증기금</a:t>
                      </a: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450</a:t>
                      </a: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건축</a:t>
                      </a:r>
                      <a:r>
                        <a:rPr lang="en-US" altLang="ko-KR" sz="1000" kern="0" spc="-7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000" kern="0" spc="-7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업무시설</a:t>
                      </a:r>
                      <a:r>
                        <a:rPr lang="en-US" altLang="ko-KR" sz="1000" kern="0" spc="-7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000" kern="0" spc="-7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쌍용</a:t>
                      </a:r>
                      <a:r>
                        <a:rPr lang="en-US" altLang="ko-KR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태영</a:t>
                      </a: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2008.3.31</a:t>
                      </a: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쌍용</a:t>
                      </a: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164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5</a:t>
                      </a: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국회제</a:t>
                      </a:r>
                      <a:r>
                        <a:rPr lang="en-US" altLang="ko-KR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</a:t>
                      </a:r>
                      <a:r>
                        <a:rPr lang="ko-KR" alt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의원</a:t>
                      </a:r>
                    </a:p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회관 신축</a:t>
                      </a: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조달청</a:t>
                      </a: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1.722</a:t>
                      </a: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건축</a:t>
                      </a:r>
                      <a:r>
                        <a:rPr lang="en-US" altLang="ko-KR" sz="1000" kern="0" spc="-7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000" kern="0" spc="-7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업무시설</a:t>
                      </a: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태영</a:t>
                      </a:r>
                      <a:r>
                        <a:rPr lang="en-US" altLang="ko-KR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삼성</a:t>
                      </a: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2008/4/25</a:t>
                      </a: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태영</a:t>
                      </a: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485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</a:t>
                      </a: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행정중심복합도시 금강</a:t>
                      </a:r>
                      <a:r>
                        <a:rPr lang="en-US" altLang="ko-KR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</a:t>
                      </a:r>
                      <a:r>
                        <a:rPr lang="ko-KR" alt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교</a:t>
                      </a: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한국토지공사</a:t>
                      </a: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1,256</a:t>
                      </a: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토목</a:t>
                      </a:r>
                      <a:r>
                        <a:rPr lang="en-US" altLang="ko-KR" sz="1000" kern="0" spc="-7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000" kern="0" spc="-7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교량</a:t>
                      </a:r>
                      <a:r>
                        <a:rPr lang="en-US" altLang="ko-KR" sz="1000" kern="0" spc="-7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000" kern="0" spc="-7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대림</a:t>
                      </a:r>
                      <a:r>
                        <a:rPr lang="en-US" altLang="ko-KR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한진</a:t>
                      </a: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2008.5.7</a:t>
                      </a: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대림</a:t>
                      </a: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164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7</a:t>
                      </a: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인천청라지구 주운시설</a:t>
                      </a: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한국토지공사</a:t>
                      </a: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698</a:t>
                      </a: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토목</a:t>
                      </a:r>
                      <a:r>
                        <a:rPr lang="en-US" altLang="ko-KR" sz="1000" kern="0" spc="-7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000" kern="0" spc="-7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수로</a:t>
                      </a:r>
                      <a:r>
                        <a:rPr lang="en-US" altLang="ko-KR" sz="1000" kern="0" spc="-7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</a:t>
                      </a:r>
                      <a:r>
                        <a:rPr lang="ko-KR" altLang="en-US" sz="1000" kern="0" spc="-7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하천</a:t>
                      </a:r>
                      <a:r>
                        <a:rPr lang="en-US" altLang="ko-KR" sz="1000" kern="0" spc="-7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000" kern="0" spc="-7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태영</a:t>
                      </a:r>
                      <a:r>
                        <a:rPr lang="en-US" altLang="ko-KR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</a:t>
                      </a:r>
                      <a:r>
                        <a:rPr lang="ko-KR" alt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두산</a:t>
                      </a:r>
                      <a:r>
                        <a:rPr lang="en-US" altLang="ko-KR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동부</a:t>
                      </a:r>
                      <a:r>
                        <a:rPr lang="en-US" altLang="ko-KR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</a:t>
                      </a:r>
                      <a:r>
                        <a:rPr lang="ko-KR" alt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동아</a:t>
                      </a: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2008.11.12</a:t>
                      </a: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태영</a:t>
                      </a: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164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8</a:t>
                      </a: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과학기술진흥</a:t>
                      </a:r>
                    </a:p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교류센터</a:t>
                      </a: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부산도시공사</a:t>
                      </a: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192</a:t>
                      </a: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건축</a:t>
                      </a:r>
                      <a:r>
                        <a:rPr lang="en-US" altLang="ko-KR" sz="1000" kern="0" spc="-7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000" kern="0" spc="-7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업무시설</a:t>
                      </a:r>
                      <a:r>
                        <a:rPr lang="en-US" altLang="ko-KR" sz="1000" kern="0" spc="-7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000" kern="0" spc="-7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한진중</a:t>
                      </a:r>
                      <a:r>
                        <a:rPr lang="en-US" altLang="ko-KR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경동</a:t>
                      </a:r>
                      <a:r>
                        <a:rPr lang="en-US" altLang="ko-KR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</a:t>
                      </a:r>
                      <a:r>
                        <a:rPr lang="ko-KR" alt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협성</a:t>
                      </a: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2008.11.13</a:t>
                      </a: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한진중</a:t>
                      </a: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485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9</a:t>
                      </a: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용호</a:t>
                      </a:r>
                      <a:r>
                        <a:rPr lang="en-US" altLang="ko-KR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4·5</a:t>
                      </a:r>
                      <a:r>
                        <a:rPr lang="ko-KR" alt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공동주택건립공사</a:t>
                      </a: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부산도시공사</a:t>
                      </a: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826</a:t>
                      </a: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건축</a:t>
                      </a:r>
                      <a:r>
                        <a:rPr lang="en-US" altLang="ko-KR" sz="1000" kern="0" spc="-7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000" kern="0" spc="-7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공동주택</a:t>
                      </a:r>
                      <a:r>
                        <a:rPr lang="en-US" altLang="ko-KR" sz="1000" kern="0" spc="-7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000" kern="0" spc="-7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쌍용</a:t>
                      </a:r>
                      <a:r>
                        <a:rPr lang="en-US" altLang="ko-KR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코오롱</a:t>
                      </a: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2009.6.16</a:t>
                      </a: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쌍용</a:t>
                      </a: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164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10</a:t>
                      </a: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남부민</a:t>
                      </a:r>
                      <a:r>
                        <a:rPr lang="en-US" altLang="ko-KR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</a:t>
                      </a:r>
                      <a:r>
                        <a:rPr lang="ko-KR" alt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국민임대주택건립공사</a:t>
                      </a: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부산도시공사</a:t>
                      </a: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571</a:t>
                      </a: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건축</a:t>
                      </a:r>
                      <a:r>
                        <a:rPr lang="en-US" altLang="ko-KR" sz="1000" kern="0" spc="-7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000" kern="0" spc="-7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공동주택</a:t>
                      </a:r>
                      <a:r>
                        <a:rPr lang="en-US" altLang="ko-KR" sz="1000" kern="0" spc="-7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000" kern="0" spc="-7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코오롱</a:t>
                      </a:r>
                      <a:r>
                        <a:rPr lang="en-US" altLang="ko-KR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중앙</a:t>
                      </a: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2009.9.18</a:t>
                      </a: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코오롱</a:t>
                      </a: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164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11</a:t>
                      </a: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2012</a:t>
                      </a:r>
                      <a:r>
                        <a:rPr lang="ko-KR" alt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여수세계박람회 </a:t>
                      </a:r>
                      <a:r>
                        <a:rPr lang="en-US" altLang="ko-KR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Big-O</a:t>
                      </a:r>
                      <a:endParaRPr lang="ko-KR" altLang="en-US" sz="1000" kern="0" spc="-7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2012</a:t>
                      </a:r>
                      <a:r>
                        <a:rPr lang="ko-KR" alt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여수세계박람회조직위</a:t>
                      </a: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1,272</a:t>
                      </a: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토목</a:t>
                      </a:r>
                      <a:r>
                        <a:rPr lang="en-US" altLang="ko-KR" sz="1000" kern="0" spc="-7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000" kern="0" spc="-7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기타</a:t>
                      </a:r>
                      <a:r>
                        <a:rPr lang="en-US" altLang="ko-KR" sz="1000" kern="0" spc="-7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000" kern="0" spc="-7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현대</a:t>
                      </a: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2010.6.25</a:t>
                      </a: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현대</a:t>
                      </a: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164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12</a:t>
                      </a: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아산탕정지구 분산형빗물관리도시조성공사</a:t>
                      </a: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LH</a:t>
                      </a:r>
                      <a:r>
                        <a:rPr lang="ko-KR" alt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공사</a:t>
                      </a: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878</a:t>
                      </a: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토목</a:t>
                      </a:r>
                      <a:r>
                        <a:rPr lang="en-US" altLang="ko-KR" sz="1000" kern="0" spc="-7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000" kern="0" spc="-7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기타</a:t>
                      </a:r>
                      <a:r>
                        <a:rPr lang="en-US" altLang="ko-KR" sz="1000" kern="0" spc="-7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000" kern="0" spc="-7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태영</a:t>
                      </a:r>
                      <a:r>
                        <a:rPr lang="en-US" altLang="ko-KR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GS</a:t>
                      </a: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2010.11.29</a:t>
                      </a: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태영</a:t>
                      </a: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485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13</a:t>
                      </a: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제</a:t>
                      </a:r>
                      <a:r>
                        <a:rPr lang="en-US" altLang="ko-KR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</a:t>
                      </a:r>
                      <a:r>
                        <a:rPr lang="ko-KR" alt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시립미술관 건립사업</a:t>
                      </a: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부산도시공사</a:t>
                      </a: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337</a:t>
                      </a: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건축</a:t>
                      </a:r>
                      <a:r>
                        <a:rPr lang="en-US" altLang="ko-KR" sz="1000" kern="0" spc="-7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000" kern="0" spc="-7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전시시설</a:t>
                      </a:r>
                      <a:r>
                        <a:rPr lang="en-US" altLang="ko-KR" sz="1000" kern="0" spc="-7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000" kern="0" spc="-7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한진중</a:t>
                      </a:r>
                      <a:r>
                        <a:rPr lang="en-US" altLang="ko-KR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태영</a:t>
                      </a: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2012.1.16</a:t>
                      </a: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한진중</a:t>
                      </a:r>
                    </a:p>
                  </a:txBody>
                  <a:tcPr marL="28020" marR="28020" marT="7745" marB="774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280">
                <a:tc gridSpan="8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자료 </a:t>
                      </a:r>
                      <a:r>
                        <a:rPr lang="en-US" altLang="ko-KR" sz="1000" kern="0" spc="-7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: </a:t>
                      </a:r>
                      <a:r>
                        <a:rPr lang="ko-KR" altLang="en-US" sz="1000" kern="0" spc="-7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한국건설경영협회</a:t>
                      </a:r>
                    </a:p>
                  </a:txBody>
                  <a:tcPr marL="28020" marR="28020" marT="7745" marB="7745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2106737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슬라이드 번호 개체 틀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fld id="{098D597F-553C-40F5-A048-A4CAFAC26D52}" type="slidenum">
              <a:rPr lang="ko-KR" altLang="en-US">
                <a:latin typeface="Arial" pitchFamily="34" charset="0"/>
              </a:rPr>
              <a:pPr/>
              <a:t>34</a:t>
            </a:fld>
            <a:endParaRPr lang="ko-KR" altLang="en-US">
              <a:latin typeface="Arial" pitchFamily="34" charset="0"/>
            </a:endParaRPr>
          </a:p>
        </p:txBody>
      </p:sp>
      <p:sp>
        <p:nvSpPr>
          <p:cNvPr id="19459" name="TextBox 1"/>
          <p:cNvSpPr txBox="1">
            <a:spLocks noChangeArrowheads="1"/>
          </p:cNvSpPr>
          <p:nvPr/>
        </p:nvSpPr>
        <p:spPr bwMode="auto">
          <a:xfrm>
            <a:off x="541684" y="433358"/>
            <a:ext cx="56165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ea typeface="HY중고딕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ea typeface="HY중고딕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ea typeface="HY중고딕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ea typeface="HY중고딕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HY중고딕" pitchFamily="18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HY중고딕" pitchFamily="18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HY중고딕" pitchFamily="18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HY중고딕" pitchFamily="18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HY중고딕" pitchFamily="18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2000" dirty="0">
                <a:latin typeface="HY헤드라인M" pitchFamily="18" charset="-127"/>
                <a:ea typeface="HY헤드라인M" pitchFamily="18" charset="-127"/>
              </a:rPr>
              <a:t>[</a:t>
            </a:r>
            <a:r>
              <a:rPr lang="ko-KR" altLang="en-US" sz="2000" dirty="0">
                <a:latin typeface="HY헤드라인M" pitchFamily="18" charset="-127"/>
                <a:ea typeface="HY헤드라인M" pitchFamily="18" charset="-127"/>
              </a:rPr>
              <a:t>참고</a:t>
            </a:r>
            <a:r>
              <a:rPr lang="en-US" altLang="ko-KR" sz="2000" dirty="0">
                <a:latin typeface="HY헤드라인M" pitchFamily="18" charset="-127"/>
                <a:ea typeface="HY헤드라인M" pitchFamily="18" charset="-127"/>
              </a:rPr>
              <a:t>] </a:t>
            </a:r>
            <a:r>
              <a:rPr lang="ko-KR" altLang="en-US" sz="2000" dirty="0">
                <a:latin typeface="HY헤드라인M" pitchFamily="18" charset="-127"/>
                <a:ea typeface="HY헤드라인M" pitchFamily="18" charset="-127"/>
              </a:rPr>
              <a:t>외국 사례</a:t>
            </a:r>
          </a:p>
        </p:txBody>
      </p:sp>
      <p:sp>
        <p:nvSpPr>
          <p:cNvPr id="1946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bg2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endParaRPr lang="ko-KR" altLang="en-US"/>
          </a:p>
        </p:txBody>
      </p:sp>
      <p:pic>
        <p:nvPicPr>
          <p:cNvPr id="19461" name="_x316246680" descr="EMB00000b88156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875" y="1916113"/>
            <a:ext cx="7285038" cy="2449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2" name="Rectangle 5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9750" y="1196975"/>
            <a:ext cx="820896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marL="342900" indent="-342900"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ea typeface="HY중고딕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ea typeface="HY중고딕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ea typeface="HY중고딕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ea typeface="HY중고딕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HY중고딕" pitchFamily="18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HY중고딕" pitchFamily="18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HY중고딕" pitchFamily="18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HY중고딕" pitchFamily="18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HY중고딕" pitchFamily="18" charset="-127"/>
              </a:defRPr>
            </a:lvl9pPr>
          </a:lstStyle>
          <a:p>
            <a:pPr eaLnBrk="1" latinLnBrk="0" hangingPunct="1">
              <a:spcBef>
                <a:spcPct val="0"/>
              </a:spcBef>
              <a:buFont typeface="Wingdings" pitchFamily="2" charset="2"/>
              <a:buChar char="l"/>
            </a:pPr>
            <a:r>
              <a:rPr lang="ko-KR" altLang="en-US" sz="2000" b="1">
                <a:latin typeface="굴림" pitchFamily="50" charset="-127"/>
                <a:ea typeface="굴림" pitchFamily="50" charset="-127"/>
              </a:rPr>
              <a:t>외국의 경우에도 고도기술 요구공사 등에 확정가격 최상설계방식을 일부 활용</a:t>
            </a:r>
            <a:endParaRPr lang="en-US" altLang="ko-KR" sz="2000" b="1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900113" y="4410075"/>
            <a:ext cx="8064500" cy="277813"/>
          </a:xfrm>
          <a:prstGeom prst="rect">
            <a:avLst/>
          </a:prstGeom>
        </p:spPr>
        <p:txBody>
          <a:bodyPr>
            <a:spAutoFit/>
          </a:bodyPr>
          <a:lstStyle/>
          <a:p>
            <a:pPr latinLnBrk="1">
              <a:defRPr/>
            </a:pPr>
            <a:r>
              <a:rPr lang="en-US" altLang="ko-KR" sz="1200" kern="0" dirty="0">
                <a:solidFill>
                  <a:srgbClr val="000000"/>
                </a:solidFill>
                <a:ea typeface="한양중고딕"/>
              </a:rPr>
              <a:t>※ </a:t>
            </a:r>
            <a:r>
              <a:rPr lang="ko-KR" altLang="en-US" sz="1200" kern="0" dirty="0">
                <a:solidFill>
                  <a:srgbClr val="000000"/>
                </a:solidFill>
                <a:ea typeface="한양중고딕"/>
              </a:rPr>
              <a:t>자료 </a:t>
            </a:r>
            <a:r>
              <a:rPr lang="en-US" altLang="ko-KR" sz="1200" kern="0" dirty="0">
                <a:solidFill>
                  <a:srgbClr val="000000"/>
                </a:solidFill>
                <a:latin typeface="한양중고딕"/>
              </a:rPr>
              <a:t>: </a:t>
            </a:r>
            <a:r>
              <a:rPr lang="en-US" altLang="ko-KR" sz="1200" dirty="0"/>
              <a:t>NCHRP Report 561, Best-Value Procurement Methods for Highway Construction Projects, TRB, 2006</a:t>
            </a:r>
          </a:p>
        </p:txBody>
      </p:sp>
      <p:sp>
        <p:nvSpPr>
          <p:cNvPr id="19464" name="직사각형 4"/>
          <p:cNvSpPr>
            <a:spLocks noChangeArrowheads="1"/>
          </p:cNvSpPr>
          <p:nvPr/>
        </p:nvSpPr>
        <p:spPr bwMode="auto">
          <a:xfrm>
            <a:off x="539750" y="4959350"/>
            <a:ext cx="8353425" cy="123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buFont typeface="Wingdings" pitchFamily="2" charset="2"/>
              <a:buChar char="l"/>
            </a:pPr>
            <a:r>
              <a:rPr lang="ko-KR" altLang="en-US" sz="2000" b="1"/>
              <a:t> 미국은 발주자 적산담당자</a:t>
            </a:r>
            <a:r>
              <a:rPr lang="en-US" altLang="ko-KR" sz="2000" b="1"/>
              <a:t>(cost engineer)</a:t>
            </a:r>
            <a:r>
              <a:rPr lang="ko-KR" altLang="en-US" sz="2000" b="1"/>
              <a:t>가</a:t>
            </a:r>
            <a:r>
              <a:rPr lang="en-US" altLang="ko-KR" sz="2000" b="1"/>
              <a:t> </a:t>
            </a:r>
            <a:r>
              <a:rPr lang="ko-KR" altLang="en-US" sz="2000" b="1"/>
              <a:t>개략적산 등을 통해 추정</a:t>
            </a:r>
            <a:endParaRPr lang="en-US" altLang="ko-KR" sz="2000" b="1"/>
          </a:p>
          <a:p>
            <a:pPr eaLnBrk="1" hangingPunct="1">
              <a:buFont typeface="Wingdings" pitchFamily="2" charset="2"/>
              <a:buChar char="l"/>
            </a:pPr>
            <a:endParaRPr lang="en-US" altLang="ko-KR" sz="1400" b="1"/>
          </a:p>
          <a:p>
            <a:pPr eaLnBrk="1" hangingPunct="1">
              <a:buFont typeface="Wingdings" pitchFamily="2" charset="2"/>
              <a:buChar char="l"/>
            </a:pPr>
            <a:r>
              <a:rPr lang="ko-KR" altLang="en-US" sz="2000" b="1"/>
              <a:t> 일본은 발주자 개략적산을 통해 가격 추정하고</a:t>
            </a:r>
            <a:r>
              <a:rPr lang="en-US" altLang="ko-KR" sz="2000" b="1"/>
              <a:t>, </a:t>
            </a:r>
            <a:r>
              <a:rPr lang="ko-KR" altLang="en-US" sz="2000" b="1"/>
              <a:t>입찰을 통해 기술평가 </a:t>
            </a:r>
            <a:endParaRPr lang="en-US" altLang="ko-KR" sz="2000" b="1"/>
          </a:p>
          <a:p>
            <a:pPr eaLnBrk="1" hangingPunct="1"/>
            <a:r>
              <a:rPr lang="en-US" altLang="ko-KR" sz="2000" b="1"/>
              <a:t>   </a:t>
            </a:r>
            <a:r>
              <a:rPr lang="ko-KR" altLang="en-US" sz="2000" b="1"/>
              <a:t>에서 가장 우수한 설계제안서를 토대로 예정가격을 조정</a:t>
            </a:r>
            <a:endParaRPr lang="en-US" altLang="ko-KR" sz="2000" b="1"/>
          </a:p>
        </p:txBody>
      </p:sp>
    </p:spTree>
    <p:extLst>
      <p:ext uri="{BB962C8B-B14F-4D97-AF65-F5344CB8AC3E}">
        <p14:creationId xmlns:p14="http://schemas.microsoft.com/office/powerpoint/2010/main" val="264321238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슬라이드 번호 개체 틀 5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B3B94E2-65BE-4241-AB86-93CF9506CFEA}" type="slidenum">
              <a:rPr lang="ko-KR" altLang="en-US" sz="1800">
                <a:ea typeface="굴림" panose="020B0600000101010101" pitchFamily="34" charset="-127"/>
              </a:rPr>
              <a:pPr>
                <a:spcBef>
                  <a:spcPct val="0"/>
                </a:spcBef>
                <a:buFontTx/>
                <a:buNone/>
              </a:pPr>
              <a:t>35</a:t>
            </a:fld>
            <a:endParaRPr lang="ko-KR" altLang="en-US" sz="1800">
              <a:ea typeface="굴림" panose="020B0600000101010101" pitchFamily="34" charset="-127"/>
            </a:endParaRPr>
          </a:p>
        </p:txBody>
      </p:sp>
      <p:sp>
        <p:nvSpPr>
          <p:cNvPr id="37891" name="TextBox 1"/>
          <p:cNvSpPr txBox="1">
            <a:spLocks noChangeArrowheads="1"/>
          </p:cNvSpPr>
          <p:nvPr/>
        </p:nvSpPr>
        <p:spPr bwMode="auto">
          <a:xfrm>
            <a:off x="468312" y="333375"/>
            <a:ext cx="813613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ko-KR" altLang="en-US" sz="26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기술형입찰</a:t>
            </a:r>
            <a:r>
              <a:rPr lang="ko-KR" altLang="en-US" sz="2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내실화 방안 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[1] 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기술변별력 강화</a:t>
            </a:r>
            <a:endParaRPr lang="ko-KR" altLang="en-US" sz="2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452437" y="1115851"/>
            <a:ext cx="8328025" cy="38576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Clr>
                <a:schemeClr val="tx1"/>
              </a:buClr>
              <a:defRPr/>
            </a:pPr>
            <a:r>
              <a:rPr lang="en-US" altLang="ko-KR" sz="2000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Arial Unicode MS" panose="020B0604020202020204" pitchFamily="50" charset="-127"/>
              </a:rPr>
              <a:t> </a:t>
            </a:r>
            <a:r>
              <a:rPr lang="en-US" altLang="ko-KR" sz="20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Arial Unicode MS" panose="020B0604020202020204" pitchFamily="50" charset="-127"/>
              </a:rPr>
              <a:t>(2) </a:t>
            </a:r>
            <a:r>
              <a:rPr lang="ko-KR" altLang="en-US" sz="20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Arial Unicode MS" panose="020B0604020202020204" pitchFamily="50" charset="-127"/>
              </a:rPr>
              <a:t>확정가격 최상설계방식 활성화</a:t>
            </a:r>
            <a:endParaRPr lang="ko-KR" altLang="en-US" sz="2000" dirty="0">
              <a:solidFill>
                <a:schemeClr val="tx1"/>
              </a:solidFill>
              <a:latin typeface="HY헤드라인M" panose="02030600000101010101" pitchFamily="18" charset="-127"/>
              <a:ea typeface="HY헤드라인M" panose="02030600000101010101" pitchFamily="18" charset="-127"/>
              <a:cs typeface="Arial Unicode MS" panose="020B0604020202020204" pitchFamily="50" charset="-127"/>
            </a:endParaRPr>
          </a:p>
        </p:txBody>
      </p:sp>
      <p:sp>
        <p:nvSpPr>
          <p:cNvPr id="12" name="직사각형 4"/>
          <p:cNvSpPr>
            <a:spLocks noChangeArrowheads="1"/>
          </p:cNvSpPr>
          <p:nvPr/>
        </p:nvSpPr>
        <p:spPr bwMode="auto">
          <a:xfrm>
            <a:off x="611560" y="1572394"/>
            <a:ext cx="8136904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latinLnBrk="1">
              <a:lnSpc>
                <a:spcPct val="150000"/>
              </a:lnSpc>
            </a:pPr>
            <a:r>
              <a:rPr lang="en-US" altLang="ko-KR" sz="2000" b="1" dirty="0" smtClean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000" b="1" dirty="0" smtClean="0">
                <a:latin typeface="맑은 고딕" pitchFamily="50" charset="-127"/>
                <a:ea typeface="맑은 고딕" pitchFamily="50" charset="-127"/>
              </a:rPr>
              <a:t>개선방안</a:t>
            </a:r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)</a:t>
            </a:r>
          </a:p>
          <a:p>
            <a:pPr latinLnBrk="1">
              <a:lnSpc>
                <a:spcPct val="150000"/>
              </a:lnSpc>
            </a:pP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① 확정가격 최상설계 활성화를 위해 신뢰성 있는 확정가격 산정 및 </a:t>
            </a:r>
            <a:endParaRPr lang="en-US" altLang="ko-KR" sz="20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atinLnBrk="1">
              <a:lnSpc>
                <a:spcPct val="150000"/>
              </a:lnSpc>
            </a:pP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  </a:t>
            </a: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적정성 검토를 위한 </a:t>
            </a:r>
            <a:r>
              <a:rPr lang="en-US" altLang="ko-KR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‘</a:t>
            </a:r>
            <a:r>
              <a:rPr lang="ko-KR" altLang="en-US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가이드라인</a:t>
            </a:r>
            <a:r>
              <a:rPr lang="en-US" altLang="ko-KR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’</a:t>
            </a:r>
            <a:r>
              <a:rPr lang="ko-KR" altLang="en-US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마련</a:t>
            </a:r>
            <a:endParaRPr lang="en-US" altLang="ko-KR" sz="20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atinLnBrk="1">
              <a:lnSpc>
                <a:spcPct val="150000"/>
              </a:lnSpc>
            </a:pPr>
            <a:r>
              <a:rPr lang="en-US" altLang="ko-KR" sz="2000" spc="-15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000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   * </a:t>
            </a:r>
            <a:r>
              <a:rPr lang="ko-KR" altLang="en-US" sz="2000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기초가격의 추정방법</a:t>
            </a:r>
            <a:r>
              <a:rPr lang="en-US" altLang="ko-KR" sz="2000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000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공사비 적정성 검토 및 확정가격의 결정방법 등</a:t>
            </a:r>
            <a:endParaRPr lang="en-US" altLang="ko-KR" sz="2000" spc="-15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611560" y="3585556"/>
            <a:ext cx="810354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>
              <a:lnSpc>
                <a:spcPct val="150000"/>
              </a:lnSpc>
            </a:pP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② </a:t>
            </a:r>
            <a:r>
              <a:rPr lang="ko-KR" altLang="en-US" sz="2000" b="1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시범사업을 추진</a:t>
            </a:r>
            <a:r>
              <a:rPr lang="ko-KR" altLang="en-US" sz="2000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하고</a:t>
            </a:r>
            <a:r>
              <a:rPr lang="en-US" altLang="ko-KR" sz="2000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  <a:r>
              <a:rPr lang="ko-KR" altLang="en-US" sz="2000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2000" spc="-15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효과성</a:t>
            </a:r>
            <a:r>
              <a:rPr lang="ko-KR" altLang="en-US" sz="2000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검증을 위해 </a:t>
            </a:r>
            <a:r>
              <a:rPr lang="ko-KR" altLang="en-US" sz="2000" b="1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모니터링</a:t>
            </a:r>
            <a:r>
              <a:rPr lang="ko-KR" altLang="en-US" sz="2000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실시</a:t>
            </a:r>
            <a:r>
              <a:rPr lang="en-US" altLang="ko-KR" sz="2000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 latinLnBrk="1">
              <a:lnSpc>
                <a:spcPct val="150000"/>
              </a:lnSpc>
            </a:pPr>
            <a: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   - </a:t>
            </a: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시범사업 결과에 따라 </a:t>
            </a:r>
            <a: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‘</a:t>
            </a: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가이드라인</a:t>
            </a:r>
            <a: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’</a:t>
            </a: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보완</a:t>
            </a:r>
            <a: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활성화 방안 마련</a:t>
            </a:r>
            <a:endParaRPr lang="ko-KR" altLang="en-US" sz="2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atinLnBrk="1"/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   * 시공경험이 없는 사업</a:t>
            </a:r>
            <a: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0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고난이도</a:t>
            </a: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사업</a:t>
            </a:r>
            <a: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창의성</a:t>
            </a:r>
            <a: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/</a:t>
            </a: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상징성 요구되는 </a:t>
            </a:r>
            <a:endParaRPr lang="en-US" altLang="ko-KR" sz="20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atinLnBrk="1"/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    </a:t>
            </a: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사업 등을 대상으로 시범사업 시행 </a:t>
            </a:r>
            <a:r>
              <a:rPr lang="en-US" altLang="ko-KR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 </a:t>
            </a:r>
          </a:p>
        </p:txBody>
      </p:sp>
      <p:sp>
        <p:nvSpPr>
          <p:cNvPr id="14" name="직사각형 13"/>
          <p:cNvSpPr/>
          <p:nvPr/>
        </p:nvSpPr>
        <p:spPr>
          <a:xfrm>
            <a:off x="610364" y="5445224"/>
            <a:ext cx="81035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/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③ 발주청과 심의기관을 대상으로 </a:t>
            </a:r>
            <a: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‘</a:t>
            </a: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확정가격 최상설계</a:t>
            </a:r>
            <a: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’ </a:t>
            </a: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필요성과 운영</a:t>
            </a:r>
            <a:endParaRPr lang="en-US" altLang="ko-KR" sz="20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atinLnBrk="1"/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  </a:t>
            </a: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방법에 대한 </a:t>
            </a:r>
            <a:r>
              <a:rPr lang="ko-KR" altLang="en-US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교육〮홍보</a:t>
            </a:r>
            <a:endParaRPr lang="ko-KR" altLang="en-US" sz="20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6990321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슬라이드 번호 개체 틀 5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B3B94E2-65BE-4241-AB86-93CF9506CFEA}" type="slidenum">
              <a:rPr lang="ko-KR" altLang="en-US" sz="1800">
                <a:ea typeface="굴림" panose="020B0600000101010101" pitchFamily="34" charset="-127"/>
              </a:rPr>
              <a:pPr>
                <a:spcBef>
                  <a:spcPct val="0"/>
                </a:spcBef>
                <a:buFontTx/>
                <a:buNone/>
              </a:pPr>
              <a:t>36</a:t>
            </a:fld>
            <a:endParaRPr lang="ko-KR" altLang="en-US" sz="1800">
              <a:ea typeface="굴림" panose="020B0600000101010101" pitchFamily="34" charset="-127"/>
            </a:endParaRPr>
          </a:p>
        </p:txBody>
      </p:sp>
      <p:sp>
        <p:nvSpPr>
          <p:cNvPr id="37891" name="TextBox 1"/>
          <p:cNvSpPr txBox="1">
            <a:spLocks noChangeArrowheads="1"/>
          </p:cNvSpPr>
          <p:nvPr/>
        </p:nvSpPr>
        <p:spPr bwMode="auto">
          <a:xfrm>
            <a:off x="468312" y="333375"/>
            <a:ext cx="813613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ko-KR" altLang="en-US" sz="26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기술형입찰</a:t>
            </a:r>
            <a:r>
              <a:rPr lang="ko-KR" altLang="en-US" sz="2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내실화 방안 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[1] 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기술변별력 강화</a:t>
            </a:r>
            <a:endParaRPr lang="ko-KR" altLang="en-US" sz="2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452437" y="1115851"/>
            <a:ext cx="8328025" cy="38576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Clr>
                <a:schemeClr val="tx1"/>
              </a:buClr>
              <a:defRPr/>
            </a:pPr>
            <a:r>
              <a:rPr lang="en-US" altLang="ko-KR" sz="2000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Arial Unicode MS" panose="020B0604020202020204" pitchFamily="50" charset="-127"/>
              </a:rPr>
              <a:t> </a:t>
            </a:r>
            <a:r>
              <a:rPr lang="en-US" altLang="ko-KR" sz="20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Arial Unicode MS" panose="020B0604020202020204" pitchFamily="50" charset="-127"/>
              </a:rPr>
              <a:t>(3) </a:t>
            </a:r>
            <a:r>
              <a:rPr lang="ko-KR" altLang="en-US" sz="20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Arial Unicode MS" panose="020B0604020202020204" pitchFamily="50" charset="-127"/>
              </a:rPr>
              <a:t>부실설계 제재 강화</a:t>
            </a:r>
            <a:endParaRPr lang="ko-KR" altLang="en-US" sz="2000" dirty="0">
              <a:solidFill>
                <a:schemeClr val="tx1"/>
              </a:solidFill>
              <a:latin typeface="HY헤드라인M" panose="02030600000101010101" pitchFamily="18" charset="-127"/>
              <a:ea typeface="HY헤드라인M" panose="02030600000101010101" pitchFamily="18" charset="-127"/>
              <a:cs typeface="Arial Unicode MS" panose="020B0604020202020204" pitchFamily="50" charset="-127"/>
            </a:endParaRPr>
          </a:p>
        </p:txBody>
      </p:sp>
      <p:sp>
        <p:nvSpPr>
          <p:cNvPr id="9" name="직사각형 4"/>
          <p:cNvSpPr>
            <a:spLocks noChangeArrowheads="1"/>
          </p:cNvSpPr>
          <p:nvPr/>
        </p:nvSpPr>
        <p:spPr bwMode="auto">
          <a:xfrm>
            <a:off x="611560" y="1591632"/>
            <a:ext cx="8136904" cy="1417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latinLnBrk="1">
              <a:lnSpc>
                <a:spcPct val="150000"/>
              </a:lnSpc>
            </a:pPr>
            <a:r>
              <a:rPr lang="en-US" altLang="ko-KR" sz="2000" b="1" dirty="0" smtClean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000" b="1" dirty="0" smtClean="0">
                <a:latin typeface="맑은 고딕" pitchFamily="50" charset="-127"/>
                <a:ea typeface="맑은 고딕" pitchFamily="50" charset="-127"/>
              </a:rPr>
              <a:t>현황 및 문제점</a:t>
            </a:r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) </a:t>
            </a:r>
          </a:p>
          <a:p>
            <a:pPr marL="342900" indent="-342900" latinLnBrk="1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업체들간의 암묵적〮명시적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이익부여 등을 전제로 한 들러리 입찰 담합 </a:t>
            </a: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사례 발생</a:t>
            </a:r>
            <a:endParaRPr lang="en-US" altLang="ko-KR" sz="2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874848" y="3051770"/>
            <a:ext cx="7657591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  <a:spcAft>
                <a:spcPts val="300"/>
              </a:spcAft>
              <a:buClr>
                <a:srgbClr val="FF9900"/>
              </a:buClr>
              <a:buSzPct val="80000"/>
            </a:pPr>
            <a:r>
              <a:rPr lang="en-US" altLang="ko-KR" kern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※ 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들러리 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입찰담합 유형으로 지적된 사례가 최근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3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년간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(’09~’11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년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spcBef>
                <a:spcPts val="300"/>
              </a:spcBef>
              <a:spcAft>
                <a:spcPts val="300"/>
              </a:spcAft>
              <a:buClr>
                <a:srgbClr val="FF9900"/>
              </a:buClr>
              <a:buSzPct val="80000"/>
            </a:pP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 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약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30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건 도출</a:t>
            </a:r>
            <a:endParaRPr lang="en-US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4" name="직사각형 4"/>
          <p:cNvSpPr>
            <a:spLocks noChangeArrowheads="1"/>
          </p:cNvSpPr>
          <p:nvPr/>
        </p:nvSpPr>
        <p:spPr bwMode="auto">
          <a:xfrm>
            <a:off x="611560" y="3933056"/>
            <a:ext cx="8136904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marL="342900" indent="-342900" latinLnBrk="1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kumimoji="0" lang="ko-KR" altLang="en-US" sz="2000" kern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들러리 입찰을 통해 </a:t>
            </a:r>
            <a:r>
              <a:rPr kumimoji="0" lang="ko-KR" altLang="en-US" sz="2000" kern="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低품질</a:t>
            </a:r>
            <a:r>
              <a:rPr kumimoji="0" lang="ko-KR" altLang="en-US" sz="2000" kern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ko-KR" altLang="en-US" sz="2000" kern="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설계안</a:t>
            </a:r>
            <a:r>
              <a:rPr kumimoji="0" lang="ko-KR" altLang="en-US" sz="2000" kern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제출할 경우</a:t>
            </a:r>
            <a:r>
              <a:rPr kumimoji="0" lang="en-US" altLang="ko-KR" sz="2000" kern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000" kern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이를 제어하는 제도적 장치 </a:t>
            </a:r>
            <a:r>
              <a:rPr lang="ko-KR" altLang="en-US" sz="2000" kern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부재</a:t>
            </a:r>
            <a:endParaRPr lang="en-US" altLang="ko-KR" sz="2000" kern="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atinLnBrk="1">
              <a:lnSpc>
                <a:spcPct val="150000"/>
              </a:lnSpc>
            </a:pPr>
            <a:r>
              <a:rPr lang="en-US" altLang="ko-KR" sz="2000" kern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   -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최근 입찰담합으로 지적된 </a:t>
            </a:r>
            <a:r>
              <a:rPr lang="ko-KR" altLang="en-US" sz="20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턴키공사에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대해 설계보상비 </a:t>
            </a: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환수추진</a:t>
            </a:r>
            <a:endParaRPr lang="en-US" altLang="ko-KR" sz="20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atinLnBrk="1">
              <a:lnSpc>
                <a:spcPct val="150000"/>
              </a:lnSpc>
            </a:pP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    </a:t>
            </a: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하나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근본대책 </a:t>
            </a: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미흡한 실정</a:t>
            </a:r>
            <a:endParaRPr lang="ko-KR" altLang="en-US" sz="2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090442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슬라이드 번호 개체 틀 5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B3B94E2-65BE-4241-AB86-93CF9506CFEA}" type="slidenum">
              <a:rPr lang="ko-KR" altLang="en-US" sz="1800">
                <a:ea typeface="굴림" panose="020B0600000101010101" pitchFamily="34" charset="-127"/>
              </a:rPr>
              <a:pPr>
                <a:spcBef>
                  <a:spcPct val="0"/>
                </a:spcBef>
                <a:buFontTx/>
                <a:buNone/>
              </a:pPr>
              <a:t>37</a:t>
            </a:fld>
            <a:endParaRPr lang="ko-KR" altLang="en-US" sz="1800">
              <a:ea typeface="굴림" panose="020B0600000101010101" pitchFamily="34" charset="-127"/>
            </a:endParaRPr>
          </a:p>
        </p:txBody>
      </p:sp>
      <p:sp>
        <p:nvSpPr>
          <p:cNvPr id="37891" name="TextBox 1"/>
          <p:cNvSpPr txBox="1">
            <a:spLocks noChangeArrowheads="1"/>
          </p:cNvSpPr>
          <p:nvPr/>
        </p:nvSpPr>
        <p:spPr bwMode="auto">
          <a:xfrm>
            <a:off x="468312" y="333375"/>
            <a:ext cx="813613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ko-KR" altLang="en-US" sz="26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기술형입찰</a:t>
            </a:r>
            <a:r>
              <a:rPr lang="ko-KR" altLang="en-US" sz="2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내실화 방안 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[1] 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기술변별력 강화</a:t>
            </a:r>
            <a:endParaRPr lang="ko-KR" altLang="en-US" sz="2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452437" y="1115851"/>
            <a:ext cx="8328025" cy="38576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Clr>
                <a:schemeClr val="tx1"/>
              </a:buClr>
              <a:defRPr/>
            </a:pPr>
            <a:r>
              <a:rPr lang="en-US" altLang="ko-KR" sz="2000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Arial Unicode MS" panose="020B0604020202020204" pitchFamily="50" charset="-127"/>
              </a:rPr>
              <a:t> </a:t>
            </a:r>
            <a:r>
              <a:rPr lang="en-US" altLang="ko-KR" sz="20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Arial Unicode MS" panose="020B0604020202020204" pitchFamily="50" charset="-127"/>
              </a:rPr>
              <a:t>(3) </a:t>
            </a:r>
            <a:r>
              <a:rPr lang="ko-KR" altLang="en-US" sz="20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Arial Unicode MS" panose="020B0604020202020204" pitchFamily="50" charset="-127"/>
              </a:rPr>
              <a:t>부실설계 제재 강화</a:t>
            </a:r>
            <a:endParaRPr lang="ko-KR" altLang="en-US" sz="2000" dirty="0">
              <a:solidFill>
                <a:schemeClr val="tx1"/>
              </a:solidFill>
              <a:latin typeface="HY헤드라인M" panose="02030600000101010101" pitchFamily="18" charset="-127"/>
              <a:ea typeface="HY헤드라인M" panose="02030600000101010101" pitchFamily="18" charset="-127"/>
              <a:cs typeface="Arial Unicode MS" panose="020B0604020202020204" pitchFamily="50" charset="-127"/>
            </a:endParaRPr>
          </a:p>
        </p:txBody>
      </p:sp>
      <p:sp>
        <p:nvSpPr>
          <p:cNvPr id="12" name="직사각형 4"/>
          <p:cNvSpPr>
            <a:spLocks noChangeArrowheads="1"/>
          </p:cNvSpPr>
          <p:nvPr/>
        </p:nvSpPr>
        <p:spPr bwMode="auto">
          <a:xfrm>
            <a:off x="611560" y="1591632"/>
            <a:ext cx="8136904" cy="2400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latinLnBrk="1">
              <a:lnSpc>
                <a:spcPct val="150000"/>
              </a:lnSpc>
            </a:pPr>
            <a:r>
              <a:rPr lang="en-US" altLang="ko-KR" sz="2000" b="1" dirty="0" smtClean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000" b="1" dirty="0" smtClean="0">
                <a:latin typeface="맑은 고딕" pitchFamily="50" charset="-127"/>
                <a:ea typeface="맑은 고딕" pitchFamily="50" charset="-127"/>
              </a:rPr>
              <a:t>개선방안</a:t>
            </a:r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)</a:t>
            </a:r>
          </a:p>
          <a:p>
            <a:pPr latinLnBrk="1">
              <a:lnSpc>
                <a:spcPct val="150000"/>
              </a:lnSpc>
            </a:pPr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o</a:t>
            </a: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설계 부적격업체</a:t>
            </a:r>
            <a: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들러리 업체</a:t>
            </a:r>
            <a: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에 대하여 일정기간</a:t>
            </a:r>
            <a: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예</a:t>
            </a:r>
            <a: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: 2</a:t>
            </a: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년</a:t>
            </a:r>
            <a: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  <a:r>
              <a:rPr lang="ko-KR" altLang="en-US" sz="20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기술평</a:t>
            </a:r>
            <a:endParaRPr lang="en-US" altLang="ko-KR" sz="20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atinLnBrk="1">
              <a:lnSpc>
                <a:spcPct val="150000"/>
              </a:lnSpc>
            </a:pP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 </a:t>
            </a: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가에서 감점 부과</a:t>
            </a:r>
            <a:endParaRPr lang="en-US" altLang="ko-KR" sz="20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atinLnBrk="1">
              <a:lnSpc>
                <a:spcPct val="150000"/>
              </a:lnSpc>
            </a:pPr>
            <a:r>
              <a:rPr lang="en-US" altLang="ko-KR" sz="2000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    * </a:t>
            </a:r>
            <a:r>
              <a:rPr lang="ko-KR" altLang="en-US" sz="2000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설계 부적격 </a:t>
            </a:r>
            <a:r>
              <a:rPr lang="en-US" altLang="ko-KR" sz="2000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2000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설계점수 미달</a:t>
            </a:r>
            <a:r>
              <a:rPr lang="en-US" altLang="ko-KR" sz="2000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(60</a:t>
            </a:r>
            <a:r>
              <a:rPr lang="ko-KR" altLang="en-US" sz="2000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점 미만</a:t>
            </a:r>
            <a:r>
              <a:rPr lang="en-US" altLang="ko-KR" sz="2000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  <a:r>
              <a:rPr lang="ko-KR" altLang="en-US" sz="2000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또는 설계 부적격</a:t>
            </a:r>
            <a:r>
              <a:rPr lang="en-US" altLang="ko-KR" sz="2000" spc="-15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2000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평가인 경우</a:t>
            </a:r>
            <a:endParaRPr lang="en-US" altLang="ko-KR" sz="2000" spc="-15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atinLnBrk="1">
              <a:lnSpc>
                <a:spcPct val="150000"/>
              </a:lnSpc>
            </a:pPr>
            <a:r>
              <a:rPr lang="en-US" altLang="ko-KR" sz="2000" spc="-15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000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   - </a:t>
            </a:r>
            <a:r>
              <a:rPr lang="ko-KR" altLang="en-US" sz="2000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건설기술진흥업무 운영기준</a:t>
            </a:r>
            <a:r>
              <a:rPr lang="en-US" altLang="ko-KR" sz="2000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2000" spc="-15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국토부</a:t>
            </a:r>
            <a:r>
              <a:rPr lang="ko-KR" altLang="en-US" sz="2000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훈령</a:t>
            </a:r>
            <a:r>
              <a:rPr lang="en-US" altLang="ko-KR" sz="2000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  <a:r>
              <a:rPr lang="ko-KR" altLang="en-US" sz="2000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개정</a:t>
            </a:r>
            <a:endParaRPr lang="en-US" altLang="ko-KR" sz="2000" spc="-15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4588527"/>
              </p:ext>
            </p:extLst>
          </p:nvPr>
        </p:nvGraphicFramePr>
        <p:xfrm>
          <a:off x="971600" y="4509120"/>
          <a:ext cx="7200800" cy="1703832"/>
        </p:xfrm>
        <a:graphic>
          <a:graphicData uri="http://schemas.openxmlformats.org/drawingml/2006/table">
            <a:tbl>
              <a:tblPr/>
              <a:tblGrid>
                <a:gridCol w="1224136"/>
                <a:gridCol w="1224136"/>
                <a:gridCol w="1656184"/>
                <a:gridCol w="3096344"/>
              </a:tblGrid>
              <a:tr h="27279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 smtClean="0">
                          <a:solidFill>
                            <a:schemeClr val="tx1"/>
                          </a:solidFill>
                          <a:effectLst/>
                          <a:ea typeface="문체부 돋음체" panose="020B0609000101010101" pitchFamily="49" charset="-127"/>
                        </a:rPr>
                        <a:t>구 분</a:t>
                      </a:r>
                      <a:endParaRPr lang="ko-KR" altLang="en-US" sz="1600" kern="0" spc="0" dirty="0">
                        <a:solidFill>
                          <a:schemeClr val="tx1"/>
                        </a:solidFill>
                        <a:effectLst/>
                        <a:ea typeface="문체부 돋음체" panose="020B0609000101010101" pitchFamily="49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>
                          <a:solidFill>
                            <a:schemeClr val="tx1"/>
                          </a:solidFill>
                          <a:effectLst/>
                          <a:ea typeface="문체부 돋음체" panose="020B0609000101010101" pitchFamily="49" charset="-127"/>
                        </a:rPr>
                        <a:t>감 점</a:t>
                      </a:r>
                      <a:endParaRPr lang="ko-KR" altLang="en-US" sz="1600" kern="0" spc="0" dirty="0">
                        <a:solidFill>
                          <a:schemeClr val="tx1"/>
                        </a:solidFill>
                        <a:effectLst/>
                        <a:ea typeface="문체부 돋음체" panose="020B0609000101010101" pitchFamily="49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>
                          <a:solidFill>
                            <a:schemeClr val="tx1"/>
                          </a:solidFill>
                          <a:effectLst/>
                          <a:ea typeface="문체부 돋음체" panose="020B0609000101010101" pitchFamily="49" charset="-127"/>
                        </a:rPr>
                        <a:t>부과기간</a:t>
                      </a:r>
                      <a:endParaRPr lang="ko-KR" altLang="en-US" sz="1600" kern="0" spc="0" dirty="0">
                        <a:solidFill>
                          <a:schemeClr val="tx1"/>
                        </a:solidFill>
                        <a:effectLst/>
                        <a:ea typeface="문체부 돋음체" panose="020B0609000101010101" pitchFamily="49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smtClean="0">
                          <a:solidFill>
                            <a:schemeClr val="tx1"/>
                          </a:solidFill>
                          <a:effectLst/>
                          <a:ea typeface="문체부 돋음체" panose="020B0609000101010101" pitchFamily="49" charset="-127"/>
                        </a:rPr>
                        <a:t>비고</a:t>
                      </a:r>
                      <a:endParaRPr lang="ko-KR" altLang="en-US" sz="1600" kern="0" spc="0" dirty="0">
                        <a:solidFill>
                          <a:schemeClr val="tx1"/>
                        </a:solidFill>
                        <a:effectLst/>
                        <a:ea typeface="문체부 돋음체" panose="020B0609000101010101" pitchFamily="49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27279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smtClean="0">
                          <a:solidFill>
                            <a:schemeClr val="tx1"/>
                          </a:solidFill>
                          <a:effectLst/>
                          <a:ea typeface="문체부 돋음체" panose="020B0609000101010101" pitchFamily="49" charset="-127"/>
                        </a:rPr>
                        <a:t>제</a:t>
                      </a:r>
                      <a:r>
                        <a:rPr lang="en-US" altLang="ko-KR" sz="1600" kern="0" spc="0" smtClean="0">
                          <a:solidFill>
                            <a:schemeClr val="tx1"/>
                          </a:solidFill>
                          <a:effectLst/>
                          <a:latin typeface="휴먼명조" panose="02010504000101010101" pitchFamily="2" charset="-127"/>
                          <a:ea typeface="문체부 돋음체" panose="020B0609000101010101" pitchFamily="49" charset="-127"/>
                        </a:rPr>
                        <a:t>1</a:t>
                      </a:r>
                      <a:r>
                        <a:rPr lang="ko-KR" altLang="en-US" sz="1600" kern="0" spc="0" smtClean="0">
                          <a:solidFill>
                            <a:schemeClr val="tx1"/>
                          </a:solidFill>
                          <a:effectLst/>
                          <a:ea typeface="문체부 돋음체" panose="020B0609000101010101" pitchFamily="49" charset="-127"/>
                        </a:rPr>
                        <a:t>안</a:t>
                      </a:r>
                      <a:endParaRPr lang="ko-KR" altLang="en-US" sz="1600" kern="0" spc="0" dirty="0">
                        <a:solidFill>
                          <a:schemeClr val="tx1"/>
                        </a:solidFill>
                        <a:effectLst/>
                        <a:ea typeface="문체부 돋음체" panose="020B0609000101010101" pitchFamily="49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>
                          <a:solidFill>
                            <a:schemeClr val="tx1"/>
                          </a:solidFill>
                          <a:effectLst/>
                          <a:latin typeface="휴먼명조" panose="02010504000101010101" pitchFamily="2" charset="-127"/>
                          <a:ea typeface="문체부 돋음체" panose="020B0609000101010101" pitchFamily="49" charset="-127"/>
                        </a:rPr>
                        <a:t>2</a:t>
                      </a:r>
                      <a:r>
                        <a:rPr lang="ko-KR" altLang="en-US" sz="1600" kern="0" spc="0" dirty="0">
                          <a:solidFill>
                            <a:schemeClr val="tx1"/>
                          </a:solidFill>
                          <a:effectLst/>
                          <a:ea typeface="문체부 돋음체" panose="020B0609000101010101" pitchFamily="49" charset="-127"/>
                        </a:rPr>
                        <a:t>점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>
                          <a:solidFill>
                            <a:schemeClr val="tx1"/>
                          </a:solidFill>
                          <a:effectLst/>
                          <a:latin typeface="휴먼명조" panose="02010504000101010101" pitchFamily="2" charset="-127"/>
                          <a:ea typeface="문체부 돋음체" panose="020B0609000101010101" pitchFamily="49" charset="-127"/>
                        </a:rPr>
                        <a:t>2</a:t>
                      </a:r>
                      <a:r>
                        <a:rPr lang="ko-KR" altLang="en-US" sz="1600" kern="0" spc="0" dirty="0">
                          <a:solidFill>
                            <a:schemeClr val="tx1"/>
                          </a:solidFill>
                          <a:effectLst/>
                          <a:ea typeface="문체부 돋음체" panose="020B0609000101010101" pitchFamily="49" charset="-127"/>
                        </a:rPr>
                        <a:t>년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 smtClean="0">
                          <a:solidFill>
                            <a:schemeClr val="tx1"/>
                          </a:solidFill>
                          <a:effectLst/>
                          <a:ea typeface="문체부 돋음체" panose="020B0609000101010101" pitchFamily="49" charset="-127"/>
                        </a:rPr>
                        <a:t>* </a:t>
                      </a:r>
                      <a:r>
                        <a:rPr lang="ko-KR" altLang="en-US" sz="1600" kern="0" spc="0" dirty="0" smtClean="0">
                          <a:solidFill>
                            <a:schemeClr val="tx1"/>
                          </a:solidFill>
                          <a:effectLst/>
                          <a:ea typeface="문체부 돋음체" panose="020B0609000101010101" pitchFamily="49" charset="-127"/>
                        </a:rPr>
                        <a:t>공동도급일 경우 </a:t>
                      </a:r>
                      <a:r>
                        <a:rPr lang="ko-KR" altLang="en-US" sz="1600" kern="0" spc="0" dirty="0" err="1" smtClean="0">
                          <a:solidFill>
                            <a:schemeClr val="tx1"/>
                          </a:solidFill>
                          <a:effectLst/>
                          <a:ea typeface="문체부 돋음체" panose="020B0609000101010101" pitchFamily="49" charset="-127"/>
                        </a:rPr>
                        <a:t>지분율이</a:t>
                      </a:r>
                      <a:r>
                        <a:rPr lang="ko-KR" altLang="en-US" sz="1600" kern="0" spc="0" dirty="0" smtClean="0">
                          <a:solidFill>
                            <a:schemeClr val="tx1"/>
                          </a:solidFill>
                          <a:effectLst/>
                          <a:ea typeface="문체부 돋음체" panose="020B0609000101010101" pitchFamily="49" charset="-127"/>
                        </a:rPr>
                        <a:t> </a:t>
                      </a:r>
                      <a:r>
                        <a:rPr lang="en-US" altLang="ko-KR" sz="1600" kern="0" spc="0" dirty="0" smtClean="0">
                          <a:solidFill>
                            <a:schemeClr val="tx1"/>
                          </a:solidFill>
                          <a:effectLst/>
                          <a:ea typeface="문체부 돋음체" panose="020B0609000101010101" pitchFamily="49" charset="-127"/>
                        </a:rPr>
                        <a:t>20%</a:t>
                      </a:r>
                      <a:r>
                        <a:rPr lang="ko-KR" altLang="en-US" sz="1600" kern="0" spc="0" dirty="0" smtClean="0">
                          <a:solidFill>
                            <a:schemeClr val="tx1"/>
                          </a:solidFill>
                          <a:effectLst/>
                          <a:ea typeface="문체부 돋음체" panose="020B0609000101010101" pitchFamily="49" charset="-127"/>
                        </a:rPr>
                        <a:t>이상인 업체에 대하여 감점부과기간 </a:t>
                      </a:r>
                      <a:r>
                        <a:rPr lang="ko-KR" altLang="en-US" sz="1600" kern="0" spc="0" dirty="0" err="1" smtClean="0">
                          <a:solidFill>
                            <a:schemeClr val="tx1"/>
                          </a:solidFill>
                          <a:effectLst/>
                          <a:ea typeface="문체부 돋음체" panose="020B0609000101010101" pitchFamily="49" charset="-127"/>
                        </a:rPr>
                        <a:t>지분율</a:t>
                      </a:r>
                      <a:r>
                        <a:rPr lang="ko-KR" altLang="en-US" sz="1600" kern="0" spc="0" dirty="0" smtClean="0">
                          <a:solidFill>
                            <a:schemeClr val="tx1"/>
                          </a:solidFill>
                          <a:effectLst/>
                          <a:ea typeface="문체부 돋음체" panose="020B0609000101010101" pitchFamily="49" charset="-127"/>
                        </a:rPr>
                        <a:t> 적용</a:t>
                      </a:r>
                      <a:endParaRPr lang="ko-KR" altLang="en-US" sz="1600" kern="0" spc="0" dirty="0">
                        <a:solidFill>
                          <a:schemeClr val="tx1"/>
                        </a:solidFill>
                        <a:effectLst/>
                        <a:ea typeface="문체부 돋음체" panose="020B0609000101010101" pitchFamily="49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79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smtClean="0">
                          <a:solidFill>
                            <a:schemeClr val="tx1"/>
                          </a:solidFill>
                          <a:effectLst/>
                          <a:ea typeface="문체부 돋음체" panose="020B0609000101010101" pitchFamily="49" charset="-127"/>
                        </a:rPr>
                        <a:t>제</a:t>
                      </a:r>
                      <a:r>
                        <a:rPr lang="en-US" altLang="ko-KR" sz="1600" kern="0" spc="0" smtClean="0">
                          <a:solidFill>
                            <a:schemeClr val="tx1"/>
                          </a:solidFill>
                          <a:effectLst/>
                          <a:latin typeface="휴먼명조" panose="02010504000101010101" pitchFamily="2" charset="-127"/>
                          <a:ea typeface="문체부 돋음체" panose="020B0609000101010101" pitchFamily="49" charset="-127"/>
                        </a:rPr>
                        <a:t>2</a:t>
                      </a:r>
                      <a:r>
                        <a:rPr lang="ko-KR" altLang="en-US" sz="1600" kern="0" spc="0" smtClean="0">
                          <a:solidFill>
                            <a:schemeClr val="tx1"/>
                          </a:solidFill>
                          <a:effectLst/>
                          <a:ea typeface="문체부 돋음체" panose="020B0609000101010101" pitchFamily="49" charset="-127"/>
                        </a:rPr>
                        <a:t>안</a:t>
                      </a:r>
                      <a:endParaRPr lang="ko-KR" altLang="en-US" sz="1600" kern="0" spc="0" dirty="0">
                        <a:solidFill>
                          <a:schemeClr val="tx1"/>
                        </a:solidFill>
                        <a:effectLst/>
                        <a:ea typeface="문체부 돋음체" panose="020B0609000101010101" pitchFamily="49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>
                          <a:solidFill>
                            <a:schemeClr val="tx1"/>
                          </a:solidFill>
                          <a:effectLst/>
                          <a:latin typeface="휴먼명조" panose="02010504000101010101" pitchFamily="2" charset="-127"/>
                          <a:ea typeface="문체부 돋음체" panose="020B0609000101010101" pitchFamily="49" charset="-127"/>
                        </a:rPr>
                        <a:t>2</a:t>
                      </a:r>
                      <a:r>
                        <a:rPr lang="ko-KR" altLang="en-US" sz="1600" kern="0" spc="0" dirty="0">
                          <a:solidFill>
                            <a:schemeClr val="tx1"/>
                          </a:solidFill>
                          <a:effectLst/>
                          <a:ea typeface="문체부 돋음체" panose="020B0609000101010101" pitchFamily="49" charset="-127"/>
                        </a:rPr>
                        <a:t>점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>
                          <a:solidFill>
                            <a:schemeClr val="tx1"/>
                          </a:solidFill>
                          <a:effectLst/>
                          <a:latin typeface="휴먼명조" panose="02010504000101010101" pitchFamily="2" charset="-127"/>
                          <a:ea typeface="문체부 돋음체" panose="020B0609000101010101" pitchFamily="49" charset="-127"/>
                        </a:rPr>
                        <a:t>1</a:t>
                      </a:r>
                      <a:r>
                        <a:rPr lang="ko-KR" altLang="en-US" sz="1600" kern="0" spc="0" dirty="0">
                          <a:solidFill>
                            <a:schemeClr val="tx1"/>
                          </a:solidFill>
                          <a:effectLst/>
                          <a:ea typeface="문체부 돋음체" panose="020B0609000101010101" pitchFamily="49" charset="-127"/>
                        </a:rPr>
                        <a:t>년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ea typeface="문체부 돋음체" panose="020B0609000101010101" pitchFamily="49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79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smtClean="0">
                          <a:solidFill>
                            <a:schemeClr val="tx1"/>
                          </a:solidFill>
                          <a:effectLst/>
                          <a:ea typeface="문체부 돋음체" panose="020B0609000101010101" pitchFamily="49" charset="-127"/>
                        </a:rPr>
                        <a:t>제</a:t>
                      </a:r>
                      <a:r>
                        <a:rPr lang="en-US" altLang="ko-KR" sz="1600" kern="0" spc="0" dirty="0" smtClean="0">
                          <a:solidFill>
                            <a:schemeClr val="tx1"/>
                          </a:solidFill>
                          <a:effectLst/>
                          <a:latin typeface="휴먼명조" panose="02010504000101010101" pitchFamily="2" charset="-127"/>
                          <a:ea typeface="문체부 돋음체" panose="020B0609000101010101" pitchFamily="49" charset="-127"/>
                        </a:rPr>
                        <a:t>3</a:t>
                      </a:r>
                      <a:r>
                        <a:rPr lang="ko-KR" altLang="en-US" sz="1600" kern="0" spc="0" dirty="0" smtClean="0">
                          <a:solidFill>
                            <a:schemeClr val="tx1"/>
                          </a:solidFill>
                          <a:effectLst/>
                          <a:ea typeface="문체부 돋음체" panose="020B0609000101010101" pitchFamily="49" charset="-127"/>
                        </a:rPr>
                        <a:t>안</a:t>
                      </a:r>
                      <a:endParaRPr lang="ko-KR" altLang="en-US" sz="1600" kern="0" spc="0" dirty="0">
                        <a:solidFill>
                          <a:schemeClr val="tx1"/>
                        </a:solidFill>
                        <a:effectLst/>
                        <a:ea typeface="문체부 돋음체" panose="020B0609000101010101" pitchFamily="49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>
                          <a:solidFill>
                            <a:schemeClr val="tx1"/>
                          </a:solidFill>
                          <a:effectLst/>
                          <a:latin typeface="휴먼명조" panose="02010504000101010101" pitchFamily="2" charset="-127"/>
                          <a:ea typeface="문체부 돋음체" panose="020B0609000101010101" pitchFamily="49" charset="-127"/>
                        </a:rPr>
                        <a:t>1</a:t>
                      </a:r>
                      <a:r>
                        <a:rPr lang="ko-KR" altLang="en-US" sz="1600" kern="0" spc="0" dirty="0">
                          <a:solidFill>
                            <a:schemeClr val="tx1"/>
                          </a:solidFill>
                          <a:effectLst/>
                          <a:ea typeface="문체부 돋음체" panose="020B0609000101010101" pitchFamily="49" charset="-127"/>
                        </a:rPr>
                        <a:t>점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>
                          <a:solidFill>
                            <a:schemeClr val="tx1"/>
                          </a:solidFill>
                          <a:effectLst/>
                          <a:latin typeface="휴먼명조" panose="02010504000101010101" pitchFamily="2" charset="-127"/>
                          <a:ea typeface="문체부 돋음체" panose="020B0609000101010101" pitchFamily="49" charset="-127"/>
                        </a:rPr>
                        <a:t>1</a:t>
                      </a:r>
                      <a:r>
                        <a:rPr lang="ko-KR" altLang="en-US" sz="1600" kern="0" spc="0" dirty="0">
                          <a:solidFill>
                            <a:schemeClr val="tx1"/>
                          </a:solidFill>
                          <a:effectLst/>
                          <a:ea typeface="문체부 돋음체" panose="020B0609000101010101" pitchFamily="49" charset="-127"/>
                        </a:rPr>
                        <a:t>년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ea typeface="문체부 돋음체" panose="020B0609000101010101" pitchFamily="49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직사각형 2"/>
          <p:cNvSpPr/>
          <p:nvPr/>
        </p:nvSpPr>
        <p:spPr>
          <a:xfrm>
            <a:off x="971600" y="4149080"/>
            <a:ext cx="8931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ko-KR" altLang="en-US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예시</a:t>
            </a:r>
            <a:r>
              <a:rPr lang="en-US" altLang="ko-KR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&gt;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7356333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슬라이드 번호 개체 틀 5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B3B94E2-65BE-4241-AB86-93CF9506CFEA}" type="slidenum">
              <a:rPr lang="ko-KR" altLang="en-US" sz="1800">
                <a:ea typeface="굴림" panose="020B0600000101010101" pitchFamily="34" charset="-127"/>
              </a:rPr>
              <a:pPr>
                <a:spcBef>
                  <a:spcPct val="0"/>
                </a:spcBef>
                <a:buFontTx/>
                <a:buNone/>
              </a:pPr>
              <a:t>38</a:t>
            </a:fld>
            <a:endParaRPr lang="ko-KR" altLang="en-US" sz="1800">
              <a:ea typeface="굴림" panose="020B0600000101010101" pitchFamily="34" charset="-127"/>
            </a:endParaRPr>
          </a:p>
        </p:txBody>
      </p:sp>
      <p:sp>
        <p:nvSpPr>
          <p:cNvPr id="37891" name="TextBox 1"/>
          <p:cNvSpPr txBox="1">
            <a:spLocks noChangeArrowheads="1"/>
          </p:cNvSpPr>
          <p:nvPr/>
        </p:nvSpPr>
        <p:spPr bwMode="auto">
          <a:xfrm>
            <a:off x="468312" y="333375"/>
            <a:ext cx="813613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ko-KR" altLang="en-US" sz="26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기술형입찰</a:t>
            </a:r>
            <a:r>
              <a:rPr lang="ko-KR" altLang="en-US" sz="2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내실화 방안 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[2] 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평가 전문성 확보</a:t>
            </a:r>
            <a:endParaRPr lang="ko-KR" altLang="en-US" sz="2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452437" y="1115851"/>
            <a:ext cx="8328025" cy="38576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Clr>
                <a:schemeClr val="tx1"/>
              </a:buClr>
              <a:defRPr/>
            </a:pPr>
            <a:r>
              <a:rPr lang="en-US" altLang="ko-KR" sz="2000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Arial Unicode MS" panose="020B0604020202020204" pitchFamily="50" charset="-127"/>
              </a:rPr>
              <a:t> </a:t>
            </a:r>
            <a:r>
              <a:rPr lang="en-US" altLang="ko-KR" sz="20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Arial Unicode MS" panose="020B0604020202020204" pitchFamily="50" charset="-127"/>
              </a:rPr>
              <a:t>(1) </a:t>
            </a:r>
            <a:r>
              <a:rPr lang="ko-KR" altLang="en-US" sz="20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Arial Unicode MS" panose="020B0604020202020204" pitchFamily="50" charset="-127"/>
              </a:rPr>
              <a:t>평가결과 모니터링 </a:t>
            </a:r>
            <a:r>
              <a:rPr lang="en-US" altLang="ko-KR" sz="20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Arial Unicode MS" panose="020B0604020202020204" pitchFamily="50" charset="-127"/>
              </a:rPr>
              <a:t>TF </a:t>
            </a:r>
            <a:r>
              <a:rPr lang="ko-KR" altLang="en-US" sz="20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Arial Unicode MS" panose="020B0604020202020204" pitchFamily="50" charset="-127"/>
              </a:rPr>
              <a:t>운영</a:t>
            </a:r>
            <a:endParaRPr lang="ko-KR" altLang="en-US" sz="2000" dirty="0">
              <a:solidFill>
                <a:schemeClr val="tx1"/>
              </a:solidFill>
              <a:latin typeface="HY헤드라인M" panose="02030600000101010101" pitchFamily="18" charset="-127"/>
              <a:ea typeface="HY헤드라인M" panose="02030600000101010101" pitchFamily="18" charset="-127"/>
              <a:cs typeface="Arial Unicode MS" panose="020B0604020202020204" pitchFamily="50" charset="-127"/>
            </a:endParaRPr>
          </a:p>
        </p:txBody>
      </p:sp>
      <p:sp>
        <p:nvSpPr>
          <p:cNvPr id="9" name="직사각형 4"/>
          <p:cNvSpPr>
            <a:spLocks noChangeArrowheads="1"/>
          </p:cNvSpPr>
          <p:nvPr/>
        </p:nvSpPr>
        <p:spPr bwMode="auto">
          <a:xfrm>
            <a:off x="611560" y="1591632"/>
            <a:ext cx="8136904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latinLnBrk="1">
              <a:lnSpc>
                <a:spcPct val="150000"/>
              </a:lnSpc>
            </a:pPr>
            <a:r>
              <a:rPr lang="en-US" altLang="ko-KR" sz="2000" b="1" dirty="0" smtClean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000" b="1" dirty="0" smtClean="0">
                <a:latin typeface="맑은 고딕" pitchFamily="50" charset="-127"/>
                <a:ea typeface="맑은 고딕" pitchFamily="50" charset="-127"/>
              </a:rPr>
              <a:t>현황 및 문제점</a:t>
            </a:r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) </a:t>
            </a:r>
          </a:p>
          <a:p>
            <a:pPr marL="342900" indent="-342900" latinLnBrk="1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ko-KR" altLang="en-US" sz="2000" spc="-150" dirty="0" smtClean="0">
                <a:latin typeface="맑은 고딕" pitchFamily="50" charset="-127"/>
                <a:ea typeface="맑은 고딕" pitchFamily="50" charset="-127"/>
              </a:rPr>
              <a:t>건설기술진흥법에 따라 심의 전문성을 확보하기 위해 위원 자격을 규정</a:t>
            </a:r>
            <a:endParaRPr lang="en-US" altLang="ko-KR" sz="2000" spc="-150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961400" y="2583170"/>
            <a:ext cx="76103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latinLnBrk="1">
              <a:spcBef>
                <a:spcPts val="2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kern="0" dirty="0" smtClean="0">
                <a:solidFill>
                  <a:srgbClr val="000000"/>
                </a:solidFill>
                <a:ea typeface="한양중고딕"/>
              </a:rPr>
              <a:t>건설기술 담당 </a:t>
            </a:r>
            <a:r>
              <a:rPr lang="en-US" altLang="ko-KR" kern="0" dirty="0" smtClean="0">
                <a:solidFill>
                  <a:srgbClr val="000000"/>
                </a:solidFill>
                <a:ea typeface="한양중고딕"/>
              </a:rPr>
              <a:t>4</a:t>
            </a:r>
            <a:r>
              <a:rPr lang="ko-KR" altLang="en-US" kern="0" dirty="0" err="1" smtClean="0">
                <a:solidFill>
                  <a:srgbClr val="000000"/>
                </a:solidFill>
                <a:ea typeface="한양중고딕"/>
              </a:rPr>
              <a:t>급이상</a:t>
            </a:r>
            <a:r>
              <a:rPr lang="ko-KR" altLang="en-US" kern="0" dirty="0" smtClean="0">
                <a:solidFill>
                  <a:srgbClr val="000000"/>
                </a:solidFill>
                <a:ea typeface="한양중고딕"/>
              </a:rPr>
              <a:t> 공무원</a:t>
            </a:r>
            <a:r>
              <a:rPr lang="en-US" altLang="ko-KR" kern="0" dirty="0" smtClean="0">
                <a:solidFill>
                  <a:srgbClr val="000000"/>
                </a:solidFill>
                <a:ea typeface="한양중고딕"/>
              </a:rPr>
              <a:t>(</a:t>
            </a:r>
            <a:r>
              <a:rPr lang="ko-KR" altLang="en-US" kern="0" dirty="0" smtClean="0">
                <a:solidFill>
                  <a:srgbClr val="000000"/>
                </a:solidFill>
                <a:ea typeface="한양중고딕"/>
              </a:rPr>
              <a:t>공기업 임원</a:t>
            </a:r>
            <a:r>
              <a:rPr lang="en-US" altLang="ko-KR" kern="0" dirty="0" smtClean="0">
                <a:solidFill>
                  <a:srgbClr val="000000"/>
                </a:solidFill>
                <a:ea typeface="한양중고딕"/>
              </a:rPr>
              <a:t>), </a:t>
            </a:r>
            <a:r>
              <a:rPr lang="ko-KR" altLang="en-US" kern="0" dirty="0" smtClean="0">
                <a:solidFill>
                  <a:srgbClr val="000000"/>
                </a:solidFill>
                <a:ea typeface="한양중고딕"/>
              </a:rPr>
              <a:t>기술사</a:t>
            </a:r>
            <a:r>
              <a:rPr lang="en-US" altLang="ko-KR" kern="0" dirty="0" smtClean="0">
                <a:solidFill>
                  <a:srgbClr val="000000"/>
                </a:solidFill>
                <a:ea typeface="한양중고딕"/>
              </a:rPr>
              <a:t>/</a:t>
            </a:r>
            <a:r>
              <a:rPr lang="ko-KR" altLang="en-US" kern="0" dirty="0" smtClean="0">
                <a:solidFill>
                  <a:srgbClr val="000000"/>
                </a:solidFill>
                <a:ea typeface="한양중고딕"/>
              </a:rPr>
              <a:t>건축사</a:t>
            </a:r>
            <a:r>
              <a:rPr lang="en-US" altLang="ko-KR" kern="0" dirty="0" smtClean="0">
                <a:solidFill>
                  <a:srgbClr val="000000"/>
                </a:solidFill>
                <a:ea typeface="한양중고딕"/>
              </a:rPr>
              <a:t>/</a:t>
            </a:r>
            <a:r>
              <a:rPr lang="ko-KR" altLang="en-US" kern="0" dirty="0" smtClean="0">
                <a:solidFill>
                  <a:srgbClr val="000000"/>
                </a:solidFill>
                <a:ea typeface="한양중고딕"/>
              </a:rPr>
              <a:t>박사학위 소지 </a:t>
            </a:r>
            <a:r>
              <a:rPr lang="en-US" altLang="ko-KR" kern="0" dirty="0" smtClean="0">
                <a:solidFill>
                  <a:srgbClr val="000000"/>
                </a:solidFill>
                <a:ea typeface="한양중고딕"/>
              </a:rPr>
              <a:t>5</a:t>
            </a:r>
            <a:r>
              <a:rPr lang="ko-KR" altLang="en-US" kern="0" dirty="0" err="1" smtClean="0">
                <a:solidFill>
                  <a:srgbClr val="000000"/>
                </a:solidFill>
                <a:ea typeface="한양중고딕"/>
              </a:rPr>
              <a:t>급공무원</a:t>
            </a:r>
            <a:r>
              <a:rPr lang="en-US" altLang="ko-KR" kern="0" dirty="0" smtClean="0">
                <a:solidFill>
                  <a:srgbClr val="000000"/>
                </a:solidFill>
                <a:ea typeface="한양중고딕"/>
              </a:rPr>
              <a:t>(</a:t>
            </a:r>
            <a:r>
              <a:rPr lang="ko-KR" altLang="en-US" kern="0" dirty="0" smtClean="0">
                <a:solidFill>
                  <a:srgbClr val="000000"/>
                </a:solidFill>
                <a:ea typeface="한양중고딕"/>
              </a:rPr>
              <a:t>공기업 </a:t>
            </a:r>
            <a:r>
              <a:rPr lang="en-US" altLang="ko-KR" kern="0" dirty="0" smtClean="0">
                <a:solidFill>
                  <a:srgbClr val="000000"/>
                </a:solidFill>
                <a:ea typeface="한양중고딕"/>
              </a:rPr>
              <a:t>2</a:t>
            </a:r>
            <a:r>
              <a:rPr lang="ko-KR" altLang="en-US" kern="0" dirty="0" smtClean="0">
                <a:solidFill>
                  <a:srgbClr val="000000"/>
                </a:solidFill>
                <a:ea typeface="한양중고딕"/>
              </a:rPr>
              <a:t>급</a:t>
            </a:r>
            <a:r>
              <a:rPr lang="en-US" altLang="ko-KR" kern="0" dirty="0" smtClean="0">
                <a:solidFill>
                  <a:srgbClr val="000000"/>
                </a:solidFill>
                <a:ea typeface="한양중고딕"/>
              </a:rPr>
              <a:t>), </a:t>
            </a:r>
            <a:r>
              <a:rPr lang="ko-KR" altLang="en-US" kern="0" dirty="0" smtClean="0">
                <a:solidFill>
                  <a:srgbClr val="000000"/>
                </a:solidFill>
                <a:ea typeface="한양중고딕"/>
              </a:rPr>
              <a:t>연구기관 책임연구원 또는 조교수 등</a:t>
            </a:r>
            <a:endParaRPr lang="ko-KR" altLang="en-US" kern="0" dirty="0">
              <a:solidFill>
                <a:srgbClr val="000000"/>
              </a:solidFill>
            </a:endParaRPr>
          </a:p>
        </p:txBody>
      </p:sp>
      <p:sp>
        <p:nvSpPr>
          <p:cNvPr id="12" name="직사각형 4"/>
          <p:cNvSpPr>
            <a:spLocks noChangeArrowheads="1"/>
          </p:cNvSpPr>
          <p:nvPr/>
        </p:nvSpPr>
        <p:spPr bwMode="auto">
          <a:xfrm>
            <a:off x="616624" y="3337822"/>
            <a:ext cx="8136904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marL="342900" indent="-342900" latinLnBrk="1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심의위원의 현장경험 부족 등에 따른 전문성에 대한 문제점 존재</a:t>
            </a:r>
            <a:endParaRPr lang="en-US" altLang="ko-KR" sz="2000" dirty="0" smtClean="0">
              <a:latin typeface="맑은 고딕" pitchFamily="50" charset="-127"/>
              <a:ea typeface="맑은 고딕" pitchFamily="50" charset="-127"/>
            </a:endParaRPr>
          </a:p>
          <a:p>
            <a:pPr latinLnBrk="1">
              <a:lnSpc>
                <a:spcPct val="150000"/>
              </a:lnSpc>
            </a:pPr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   - </a:t>
            </a:r>
            <a:r>
              <a:rPr lang="ko-KR" altLang="en-US" sz="2000" spc="-150" dirty="0" smtClean="0">
                <a:latin typeface="맑은 고딕" pitchFamily="50" charset="-127"/>
                <a:ea typeface="맑은 고딕" pitchFamily="50" charset="-127"/>
              </a:rPr>
              <a:t>심의 전문성 확보 위해 심의위원 검증강화</a:t>
            </a:r>
            <a:r>
              <a:rPr lang="en-US" altLang="ko-KR" sz="2000" spc="-150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000" spc="-150" dirty="0" smtClean="0">
                <a:latin typeface="맑은 고딕" pitchFamily="50" charset="-127"/>
                <a:ea typeface="맑은 고딕" pitchFamily="50" charset="-127"/>
              </a:rPr>
              <a:t>평가결과 분석 등</a:t>
            </a:r>
            <a:r>
              <a:rPr lang="en-US" altLang="ko-KR" sz="2000" spc="-150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000" spc="-150" dirty="0" smtClean="0">
                <a:latin typeface="맑은 고딕" pitchFamily="50" charset="-127"/>
                <a:ea typeface="맑은 고딕" pitchFamily="50" charset="-127"/>
              </a:rPr>
              <a:t>개선 필요</a:t>
            </a:r>
            <a:endParaRPr lang="en-US" altLang="ko-KR" sz="2000" spc="-15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" name="직사각형 4"/>
          <p:cNvSpPr>
            <a:spLocks noChangeArrowheads="1"/>
          </p:cNvSpPr>
          <p:nvPr/>
        </p:nvSpPr>
        <p:spPr bwMode="auto">
          <a:xfrm>
            <a:off x="580671" y="5902527"/>
            <a:ext cx="8136904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marL="342900" indent="-342900" latinLnBrk="1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검증결과를 심의위원 </a:t>
            </a:r>
            <a:r>
              <a:rPr lang="ko-KR" altLang="en-US" sz="2000" dirty="0" err="1" smtClean="0">
                <a:latin typeface="맑은 고딕" pitchFamily="50" charset="-127"/>
                <a:ea typeface="맑은 고딕" pitchFamily="50" charset="-127"/>
              </a:rPr>
              <a:t>선정시</a:t>
            </a: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 참고자료 및 개선방안 마련에 활용</a:t>
            </a:r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    </a:t>
            </a:r>
            <a:endParaRPr lang="en-US" altLang="ko-KR" sz="20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4" name="직사각형 4"/>
          <p:cNvSpPr>
            <a:spLocks noChangeArrowheads="1"/>
          </p:cNvSpPr>
          <p:nvPr/>
        </p:nvSpPr>
        <p:spPr bwMode="auto">
          <a:xfrm>
            <a:off x="580671" y="4425199"/>
            <a:ext cx="8136904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latinLnBrk="1">
              <a:lnSpc>
                <a:spcPct val="150000"/>
              </a:lnSpc>
            </a:pPr>
            <a:r>
              <a:rPr lang="en-US" altLang="ko-KR" sz="2000" b="1" dirty="0" smtClean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000" b="1" dirty="0" smtClean="0">
                <a:latin typeface="맑은 고딕" pitchFamily="50" charset="-127"/>
                <a:ea typeface="맑은 고딕" pitchFamily="50" charset="-127"/>
              </a:rPr>
              <a:t>개선방안</a:t>
            </a:r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)</a:t>
            </a:r>
          </a:p>
          <a:p>
            <a:pPr marL="342900" indent="-342900" latinLnBrk="1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평가위원 및 심의결과에 대한 전문성 및 공정성 검토를 위한 </a:t>
            </a:r>
            <a: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‘</a:t>
            </a: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평가</a:t>
            </a:r>
            <a:endParaRPr lang="en-US" altLang="ko-KR" sz="20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atinLnBrk="1">
              <a:lnSpc>
                <a:spcPct val="150000"/>
              </a:lnSpc>
            </a:pP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  </a:t>
            </a: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결과 모니터링 </a:t>
            </a:r>
            <a: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TF’ </a:t>
            </a: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구성</a:t>
            </a:r>
            <a: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운영</a:t>
            </a:r>
            <a:endParaRPr lang="en-US" altLang="ko-KR" sz="20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073657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슬라이드 번호 개체 틀 5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B3B94E2-65BE-4241-AB86-93CF9506CFEA}" type="slidenum">
              <a:rPr lang="ko-KR" altLang="en-US" sz="1800">
                <a:ea typeface="굴림" panose="020B0600000101010101" pitchFamily="34" charset="-127"/>
              </a:rPr>
              <a:pPr>
                <a:spcBef>
                  <a:spcPct val="0"/>
                </a:spcBef>
                <a:buFontTx/>
                <a:buNone/>
              </a:pPr>
              <a:t>39</a:t>
            </a:fld>
            <a:endParaRPr lang="ko-KR" altLang="en-US" sz="1800">
              <a:ea typeface="굴림" panose="020B0600000101010101" pitchFamily="34" charset="-127"/>
            </a:endParaRPr>
          </a:p>
        </p:txBody>
      </p:sp>
      <p:sp>
        <p:nvSpPr>
          <p:cNvPr id="37891" name="TextBox 1"/>
          <p:cNvSpPr txBox="1">
            <a:spLocks noChangeArrowheads="1"/>
          </p:cNvSpPr>
          <p:nvPr/>
        </p:nvSpPr>
        <p:spPr bwMode="auto">
          <a:xfrm>
            <a:off x="468312" y="333375"/>
            <a:ext cx="813613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ko-KR" altLang="en-US" sz="26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기술형입찰</a:t>
            </a:r>
            <a:r>
              <a:rPr lang="ko-KR" altLang="en-US" sz="2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내실화 방안 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[2] 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평가 전문성 확보</a:t>
            </a:r>
            <a:endParaRPr lang="ko-KR" altLang="en-US" sz="2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452437" y="1115851"/>
            <a:ext cx="8328025" cy="38576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Clr>
                <a:schemeClr val="tx1"/>
              </a:buClr>
              <a:defRPr/>
            </a:pPr>
            <a:r>
              <a:rPr lang="en-US" altLang="ko-KR" sz="2000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Arial Unicode MS" panose="020B0604020202020204" pitchFamily="50" charset="-127"/>
              </a:rPr>
              <a:t> </a:t>
            </a:r>
            <a:r>
              <a:rPr lang="en-US" altLang="ko-KR" sz="20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Arial Unicode MS" panose="020B0604020202020204" pitchFamily="50" charset="-127"/>
              </a:rPr>
              <a:t>(2) </a:t>
            </a:r>
            <a:r>
              <a:rPr lang="ko-KR" altLang="en-US" sz="20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Arial Unicode MS" panose="020B0604020202020204" pitchFamily="50" charset="-127"/>
              </a:rPr>
              <a:t>세부 심의분야별 전문가 확보</a:t>
            </a:r>
            <a:endParaRPr lang="ko-KR" altLang="en-US" sz="2000" dirty="0">
              <a:solidFill>
                <a:schemeClr val="tx1"/>
              </a:solidFill>
              <a:latin typeface="HY헤드라인M" panose="02030600000101010101" pitchFamily="18" charset="-127"/>
              <a:ea typeface="HY헤드라인M" panose="02030600000101010101" pitchFamily="18" charset="-127"/>
              <a:cs typeface="Arial Unicode MS" panose="020B0604020202020204" pitchFamily="50" charset="-127"/>
            </a:endParaRPr>
          </a:p>
        </p:txBody>
      </p:sp>
      <p:sp>
        <p:nvSpPr>
          <p:cNvPr id="11" name="직사각형 4"/>
          <p:cNvSpPr>
            <a:spLocks noChangeArrowheads="1"/>
          </p:cNvSpPr>
          <p:nvPr/>
        </p:nvSpPr>
        <p:spPr bwMode="auto">
          <a:xfrm>
            <a:off x="611560" y="1591632"/>
            <a:ext cx="8136904" cy="507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latinLnBrk="1">
              <a:lnSpc>
                <a:spcPct val="150000"/>
              </a:lnSpc>
            </a:pPr>
            <a:r>
              <a:rPr lang="en-US" altLang="ko-KR" sz="2000" b="1" dirty="0" smtClean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000" b="1" dirty="0" smtClean="0">
                <a:latin typeface="맑은 고딕" pitchFamily="50" charset="-127"/>
                <a:ea typeface="맑은 고딕" pitchFamily="50" charset="-127"/>
              </a:rPr>
              <a:t>현황 및 문제점</a:t>
            </a:r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) </a:t>
            </a:r>
          </a:p>
          <a:p>
            <a:pPr marL="342900" indent="-342900" latinLnBrk="1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ko-KR" altLang="en-US" sz="2000" spc="-150" dirty="0" smtClean="0">
                <a:latin typeface="맑은 고딕" pitchFamily="50" charset="-127"/>
                <a:ea typeface="맑은 고딕" pitchFamily="50" charset="-127"/>
              </a:rPr>
              <a:t>전문분야별 심의위원이 </a:t>
            </a:r>
            <a:r>
              <a:rPr lang="en-US" altLang="ko-KR" sz="2000" spc="-150" dirty="0" smtClean="0"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ko-KR" altLang="en-US" sz="2000" spc="-150" dirty="0" smtClean="0">
                <a:latin typeface="맑은 고딕" pitchFamily="50" charset="-127"/>
                <a:ea typeface="맑은 고딕" pitchFamily="50" charset="-127"/>
              </a:rPr>
              <a:t>∼</a:t>
            </a:r>
            <a:r>
              <a:rPr lang="en-US" altLang="ko-KR" sz="2000" spc="-150" dirty="0" smtClean="0">
                <a:latin typeface="맑은 고딕" pitchFamily="50" charset="-127"/>
                <a:ea typeface="맑은 고딕" pitchFamily="50" charset="-127"/>
              </a:rPr>
              <a:t>4</a:t>
            </a:r>
            <a:r>
              <a:rPr lang="ko-KR" altLang="en-US" sz="2000" spc="-150" dirty="0" smtClean="0">
                <a:latin typeface="맑은 고딕" pitchFamily="50" charset="-127"/>
                <a:ea typeface="맑은 고딕" pitchFamily="50" charset="-127"/>
              </a:rPr>
              <a:t>명으로 제한적</a:t>
            </a:r>
            <a:endParaRPr lang="en-US" altLang="ko-KR" sz="2000" spc="-150" dirty="0" smtClean="0">
              <a:latin typeface="맑은 고딕" pitchFamily="50" charset="-127"/>
              <a:ea typeface="맑은 고딕" pitchFamily="50" charset="-127"/>
            </a:endParaRPr>
          </a:p>
          <a:p>
            <a:pPr latinLnBrk="1">
              <a:lnSpc>
                <a:spcPct val="150000"/>
              </a:lnSpc>
            </a:pPr>
            <a:r>
              <a:rPr lang="en-US" altLang="ko-KR" sz="2000" spc="-15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000" spc="-150" dirty="0" smtClean="0">
                <a:latin typeface="맑은 고딕" pitchFamily="50" charset="-127"/>
                <a:ea typeface="맑은 고딕" pitchFamily="50" charset="-127"/>
              </a:rPr>
              <a:t>    - </a:t>
            </a:r>
            <a:r>
              <a:rPr lang="ko-KR" altLang="en-US" sz="2000" spc="-150" dirty="0" err="1" smtClean="0">
                <a:latin typeface="맑은 고딕" pitchFamily="50" charset="-127"/>
                <a:ea typeface="맑은 고딕" pitchFamily="50" charset="-127"/>
              </a:rPr>
              <a:t>중심위는</a:t>
            </a:r>
            <a:r>
              <a:rPr lang="ko-KR" altLang="en-US" sz="2000" spc="-150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000" spc="-150" dirty="0" smtClean="0">
                <a:latin typeface="맑은 고딕" pitchFamily="50" charset="-127"/>
                <a:ea typeface="맑은 고딕" pitchFamily="50" charset="-127"/>
              </a:rPr>
              <a:t>12</a:t>
            </a:r>
            <a:r>
              <a:rPr lang="ko-KR" altLang="en-US" sz="2000" spc="-150" dirty="0" smtClean="0">
                <a:latin typeface="맑은 고딕" pitchFamily="50" charset="-127"/>
                <a:ea typeface="맑은 고딕" pitchFamily="50" charset="-127"/>
              </a:rPr>
              <a:t>개 분야별로 </a:t>
            </a:r>
            <a:r>
              <a:rPr lang="en-US" altLang="ko-KR" sz="2000" spc="-150" dirty="0" smtClean="0">
                <a:latin typeface="맑은 고딕" pitchFamily="50" charset="-127"/>
                <a:ea typeface="맑은 고딕" pitchFamily="50" charset="-127"/>
              </a:rPr>
              <a:t>8</a:t>
            </a:r>
            <a:r>
              <a:rPr lang="ko-KR" altLang="en-US" sz="2000" spc="-150" dirty="0" smtClean="0">
                <a:latin typeface="맑은 고딕" pitchFamily="50" charset="-127"/>
                <a:ea typeface="맑은 고딕" pitchFamily="50" charset="-127"/>
              </a:rPr>
              <a:t>명 정도의 심의위원을 확보하고 있으나</a:t>
            </a:r>
            <a:r>
              <a:rPr lang="en-US" altLang="ko-KR" sz="2000" spc="-150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000" spc="-150" dirty="0" smtClean="0">
                <a:latin typeface="맑은 고딕" pitchFamily="50" charset="-127"/>
                <a:ea typeface="맑은 고딕" pitchFamily="50" charset="-127"/>
              </a:rPr>
              <a:t>세부</a:t>
            </a:r>
            <a:endParaRPr lang="en-US" altLang="ko-KR" sz="2000" spc="-150" dirty="0" smtClean="0">
              <a:latin typeface="맑은 고딕" pitchFamily="50" charset="-127"/>
              <a:ea typeface="맑은 고딕" pitchFamily="50" charset="-127"/>
            </a:endParaRPr>
          </a:p>
          <a:p>
            <a:pPr latinLnBrk="1">
              <a:lnSpc>
                <a:spcPct val="150000"/>
              </a:lnSpc>
            </a:pPr>
            <a:r>
              <a:rPr lang="en-US" altLang="ko-KR" sz="2000" spc="-15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000" spc="-150" dirty="0" smtClean="0">
                <a:latin typeface="맑은 고딕" pitchFamily="50" charset="-127"/>
                <a:ea typeface="맑은 고딕" pitchFamily="50" charset="-127"/>
              </a:rPr>
              <a:t>      </a:t>
            </a:r>
            <a:r>
              <a:rPr lang="ko-KR" altLang="en-US" sz="2000" spc="-150" dirty="0" smtClean="0">
                <a:latin typeface="맑은 고딕" pitchFamily="50" charset="-127"/>
                <a:ea typeface="맑은 고딕" pitchFamily="50" charset="-127"/>
              </a:rPr>
              <a:t>분야</a:t>
            </a:r>
            <a:r>
              <a:rPr lang="en-US" altLang="ko-KR" sz="2000" spc="-150" dirty="0" smtClean="0">
                <a:latin typeface="맑은 고딕" pitchFamily="50" charset="-127"/>
                <a:ea typeface="맑은 고딕" pitchFamily="50" charset="-127"/>
              </a:rPr>
              <a:t>(30</a:t>
            </a:r>
            <a:r>
              <a:rPr lang="ko-KR" altLang="en-US" sz="2000" spc="-150" dirty="0" smtClean="0">
                <a:latin typeface="맑은 고딕" pitchFamily="50" charset="-127"/>
                <a:ea typeface="맑은 고딕" pitchFamily="50" charset="-127"/>
              </a:rPr>
              <a:t>개</a:t>
            </a:r>
            <a:r>
              <a:rPr lang="en-US" altLang="ko-KR" sz="2000" spc="-150" dirty="0" smtClean="0"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2000" spc="-150" dirty="0" smtClean="0">
                <a:latin typeface="맑은 고딕" pitchFamily="50" charset="-127"/>
                <a:ea typeface="맑은 고딕" pitchFamily="50" charset="-127"/>
              </a:rPr>
              <a:t>로는 </a:t>
            </a:r>
            <a:r>
              <a:rPr lang="en-US" altLang="ko-KR" sz="2000" spc="-150" dirty="0"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ko-KR" altLang="en-US" sz="2000" spc="-150" dirty="0">
                <a:latin typeface="맑은 고딕" pitchFamily="50" charset="-127"/>
                <a:ea typeface="맑은 고딕" pitchFamily="50" charset="-127"/>
              </a:rPr>
              <a:t>∼</a:t>
            </a:r>
            <a:r>
              <a:rPr lang="en-US" altLang="ko-KR" sz="2000" spc="-150" dirty="0">
                <a:latin typeface="맑은 고딕" pitchFamily="50" charset="-127"/>
                <a:ea typeface="맑은 고딕" pitchFamily="50" charset="-127"/>
              </a:rPr>
              <a:t>4</a:t>
            </a:r>
            <a:r>
              <a:rPr lang="ko-KR" altLang="en-US" sz="2000" spc="-150" dirty="0" smtClean="0">
                <a:latin typeface="맑은 고딕" pitchFamily="50" charset="-127"/>
                <a:ea typeface="맑은 고딕" pitchFamily="50" charset="-127"/>
              </a:rPr>
              <a:t>명에 불과하여 평가운영에 한계</a:t>
            </a:r>
            <a:endParaRPr lang="en-US" altLang="ko-KR" sz="2000" spc="-150" dirty="0" smtClean="0">
              <a:latin typeface="맑은 고딕" pitchFamily="50" charset="-127"/>
              <a:ea typeface="맑은 고딕" pitchFamily="50" charset="-127"/>
            </a:endParaRPr>
          </a:p>
          <a:p>
            <a:pPr latinLnBrk="1">
              <a:lnSpc>
                <a:spcPct val="150000"/>
              </a:lnSpc>
            </a:pPr>
            <a:r>
              <a:rPr lang="en-US" altLang="ko-KR" sz="2000" spc="-15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000" spc="-150" dirty="0" smtClean="0">
                <a:latin typeface="맑은 고딕" pitchFamily="50" charset="-127"/>
                <a:ea typeface="맑은 고딕" pitchFamily="50" charset="-127"/>
              </a:rPr>
              <a:t>    - </a:t>
            </a:r>
            <a:r>
              <a:rPr lang="ko-KR" altLang="en-US" sz="2000" spc="-150" dirty="0" err="1" smtClean="0">
                <a:latin typeface="맑은 고딕" pitchFamily="50" charset="-127"/>
                <a:ea typeface="맑은 고딕" pitchFamily="50" charset="-127"/>
              </a:rPr>
              <a:t>지자체의</a:t>
            </a:r>
            <a:r>
              <a:rPr lang="ko-KR" altLang="en-US" sz="2000" spc="-150" dirty="0" smtClean="0">
                <a:latin typeface="맑은 고딕" pitchFamily="50" charset="-127"/>
                <a:ea typeface="맑은 고딕" pitchFamily="50" charset="-127"/>
              </a:rPr>
              <a:t> 경우 건축</a:t>
            </a:r>
            <a:r>
              <a:rPr lang="en-US" altLang="ko-KR" sz="2000" spc="-150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000" spc="-150" dirty="0" smtClean="0">
                <a:latin typeface="맑은 고딕" pitchFamily="50" charset="-127"/>
                <a:ea typeface="맑은 고딕" pitchFamily="50" charset="-127"/>
              </a:rPr>
              <a:t>도로</a:t>
            </a:r>
            <a:r>
              <a:rPr lang="en-US" altLang="ko-KR" sz="2000" spc="-150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000" spc="-150" dirty="0" smtClean="0">
                <a:latin typeface="맑은 고딕" pitchFamily="50" charset="-127"/>
                <a:ea typeface="맑은 고딕" pitchFamily="50" charset="-127"/>
              </a:rPr>
              <a:t>환경</a:t>
            </a:r>
            <a:r>
              <a:rPr lang="en-US" altLang="ko-KR" sz="2000" spc="-150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000" spc="-150" dirty="0" smtClean="0">
                <a:latin typeface="맑은 고딕" pitchFamily="50" charset="-127"/>
                <a:ea typeface="맑은 고딕" pitchFamily="50" charset="-127"/>
              </a:rPr>
              <a:t>철도</a:t>
            </a:r>
            <a:r>
              <a:rPr lang="en-US" altLang="ko-KR" sz="2000" spc="-15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000" spc="-150" dirty="0" smtClean="0">
                <a:latin typeface="맑은 고딕" pitchFamily="50" charset="-127"/>
                <a:ea typeface="맑은 고딕" pitchFamily="50" charset="-127"/>
              </a:rPr>
              <a:t>등 다양한 분야의 심의가 있을 수 </a:t>
            </a:r>
            <a:endParaRPr lang="en-US" altLang="ko-KR" sz="2000" spc="-150" dirty="0" smtClean="0">
              <a:latin typeface="맑은 고딕" pitchFamily="50" charset="-127"/>
              <a:ea typeface="맑은 고딕" pitchFamily="50" charset="-127"/>
            </a:endParaRPr>
          </a:p>
          <a:p>
            <a:pPr latinLnBrk="1">
              <a:lnSpc>
                <a:spcPct val="150000"/>
              </a:lnSpc>
            </a:pPr>
            <a:r>
              <a:rPr lang="en-US" altLang="ko-KR" sz="2000" spc="-15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000" spc="-150" dirty="0" smtClean="0">
                <a:latin typeface="맑은 고딕" pitchFamily="50" charset="-127"/>
                <a:ea typeface="맑은 고딕" pitchFamily="50" charset="-127"/>
              </a:rPr>
              <a:t>      </a:t>
            </a:r>
            <a:r>
              <a:rPr lang="ko-KR" altLang="en-US" sz="2000" spc="-150" dirty="0" smtClean="0">
                <a:latin typeface="맑은 고딕" pitchFamily="50" charset="-127"/>
                <a:ea typeface="맑은 고딕" pitchFamily="50" charset="-127"/>
              </a:rPr>
              <a:t>있어 여러 전문분야의 위원 구성이 불가피</a:t>
            </a:r>
            <a:r>
              <a:rPr lang="en-US" altLang="ko-KR" spc="-150" dirty="0" smtClean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pc="-150" dirty="0" smtClean="0">
                <a:latin typeface="맑은 고딕" pitchFamily="50" charset="-127"/>
                <a:ea typeface="맑은 고딕" pitchFamily="50" charset="-127"/>
              </a:rPr>
              <a:t>경기도의 경우 </a:t>
            </a:r>
            <a:r>
              <a:rPr lang="en-US" altLang="ko-KR" spc="-150" dirty="0" smtClean="0">
                <a:latin typeface="맑은 고딕" pitchFamily="50" charset="-127"/>
                <a:ea typeface="맑은 고딕" pitchFamily="50" charset="-127"/>
              </a:rPr>
              <a:t>14</a:t>
            </a:r>
            <a:r>
              <a:rPr lang="ko-KR" altLang="en-US" spc="-150" dirty="0" smtClean="0">
                <a:latin typeface="맑은 고딕" pitchFamily="50" charset="-127"/>
                <a:ea typeface="맑은 고딕" pitchFamily="50" charset="-127"/>
              </a:rPr>
              <a:t>개 분야 </a:t>
            </a:r>
            <a:r>
              <a:rPr lang="en-US" altLang="ko-KR" spc="-150" dirty="0" smtClean="0">
                <a:latin typeface="맑은 고딕" pitchFamily="50" charset="-127"/>
                <a:ea typeface="맑은 고딕" pitchFamily="50" charset="-127"/>
              </a:rPr>
              <a:t>50</a:t>
            </a:r>
            <a:r>
              <a:rPr lang="ko-KR" altLang="en-US" spc="-150" dirty="0" smtClean="0">
                <a:latin typeface="맑은 고딕" pitchFamily="50" charset="-127"/>
                <a:ea typeface="맑은 고딕" pitchFamily="50" charset="-127"/>
              </a:rPr>
              <a:t>명</a:t>
            </a:r>
            <a:r>
              <a:rPr lang="en-US" altLang="ko-KR" spc="-150" dirty="0" smtClean="0">
                <a:latin typeface="맑은 고딕" pitchFamily="50" charset="-127"/>
                <a:ea typeface="맑은 고딕" pitchFamily="50" charset="-127"/>
              </a:rPr>
              <a:t>)</a:t>
            </a:r>
          </a:p>
          <a:p>
            <a:pPr latinLnBrk="1">
              <a:lnSpc>
                <a:spcPct val="150000"/>
              </a:lnSpc>
            </a:pPr>
            <a:endParaRPr lang="en-US" altLang="ko-KR" sz="500" spc="-150" dirty="0" smtClean="0">
              <a:latin typeface="맑은 고딕" pitchFamily="50" charset="-127"/>
              <a:ea typeface="맑은 고딕" pitchFamily="50" charset="-127"/>
            </a:endParaRPr>
          </a:p>
          <a:p>
            <a:pPr marL="342900" indent="-342900" latinLnBrk="1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ko-KR" altLang="en-US" sz="2000" spc="-150" dirty="0" smtClean="0">
                <a:latin typeface="맑은 고딕" pitchFamily="50" charset="-127"/>
                <a:ea typeface="맑은 고딕" pitchFamily="50" charset="-127"/>
              </a:rPr>
              <a:t>불참위원 발생시 또는 </a:t>
            </a:r>
            <a:r>
              <a:rPr lang="ko-KR" altLang="en-US" sz="2000" spc="-150" dirty="0" err="1" smtClean="0">
                <a:latin typeface="맑은 고딕" pitchFamily="50" charset="-127"/>
                <a:ea typeface="맑은 고딕" pitchFamily="50" charset="-127"/>
              </a:rPr>
              <a:t>연속심의시</a:t>
            </a:r>
            <a:r>
              <a:rPr lang="ko-KR" altLang="en-US" sz="2000" spc="-150" dirty="0" smtClean="0">
                <a:latin typeface="맑은 고딕" pitchFamily="50" charset="-127"/>
                <a:ea typeface="맑은 고딕" pitchFamily="50" charset="-127"/>
              </a:rPr>
              <a:t> 중복 참여 등으로 불필요한 외부 의혹 제기 및 불참사유 발생시 위원회 운영 곤란</a:t>
            </a:r>
            <a:endParaRPr lang="en-US" altLang="ko-KR" sz="2000" spc="-150" dirty="0" smtClean="0">
              <a:latin typeface="맑은 고딕" pitchFamily="50" charset="-127"/>
              <a:ea typeface="맑은 고딕" pitchFamily="50" charset="-127"/>
            </a:endParaRPr>
          </a:p>
          <a:p>
            <a:pPr marL="342900" indent="-342900" latinLnBrk="1">
              <a:lnSpc>
                <a:spcPct val="150000"/>
              </a:lnSpc>
              <a:buFont typeface="Wingdings" panose="05000000000000000000" pitchFamily="2" charset="2"/>
              <a:buChar char="l"/>
            </a:pPr>
            <a:endParaRPr lang="en-US" altLang="ko-KR" sz="500" spc="-150" dirty="0">
              <a:latin typeface="맑은 고딕" pitchFamily="50" charset="-127"/>
              <a:ea typeface="맑은 고딕" pitchFamily="50" charset="-127"/>
            </a:endParaRPr>
          </a:p>
          <a:p>
            <a:pPr marL="342900" indent="-342900" latinLnBrk="1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ko-KR" altLang="en-US" sz="2000" spc="-150" dirty="0" err="1" smtClean="0">
                <a:latin typeface="맑은 고딕" pitchFamily="50" charset="-127"/>
                <a:ea typeface="맑은 고딕" pitchFamily="50" charset="-127"/>
              </a:rPr>
              <a:t>지방위</a:t>
            </a:r>
            <a:r>
              <a:rPr lang="en-US" altLang="ko-KR" sz="2000" spc="-150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000" spc="-150" dirty="0" smtClean="0">
                <a:latin typeface="맑은 고딕" pitchFamily="50" charset="-127"/>
                <a:ea typeface="맑은 고딕" pitchFamily="50" charset="-127"/>
              </a:rPr>
              <a:t>기술자문위원회의 최소 확보 규정이 없어 </a:t>
            </a:r>
            <a:r>
              <a:rPr lang="ko-KR" altLang="en-US" sz="2000" spc="-150" dirty="0" err="1" smtClean="0">
                <a:latin typeface="맑은 고딕" pitchFamily="50" charset="-127"/>
                <a:ea typeface="맑은 고딕" pitchFamily="50" charset="-127"/>
              </a:rPr>
              <a:t>인력풀</a:t>
            </a:r>
            <a:r>
              <a:rPr lang="ko-KR" altLang="en-US" sz="2000" spc="-150" dirty="0" smtClean="0">
                <a:latin typeface="맑은 고딕" pitchFamily="50" charset="-127"/>
                <a:ea typeface="맑은 고딕" pitchFamily="50" charset="-127"/>
              </a:rPr>
              <a:t> 부족에 따른 부실 심의 가능성 존재</a:t>
            </a:r>
            <a:endParaRPr lang="en-US" altLang="ko-KR" sz="2000" spc="-150" dirty="0" smtClean="0"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879914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5"/>
          <p:cNvPicPr preferRelativeResize="0"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75" y="2708920"/>
            <a:ext cx="8693150" cy="3816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8" name="슬라이드 번호 개체 틀 5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42276F5-BADA-4F38-8B39-8A077458766F}" type="slidenum">
              <a:rPr lang="ko-KR" altLang="en-US" sz="1800">
                <a:ea typeface="굴림" panose="020B0600000101010101" pitchFamily="34" charset="-127"/>
              </a:rPr>
              <a:pPr>
                <a:spcBef>
                  <a:spcPct val="0"/>
                </a:spcBef>
                <a:buFontTx/>
                <a:buNone/>
              </a:pPr>
              <a:t>4</a:t>
            </a:fld>
            <a:endParaRPr lang="ko-KR" altLang="en-US" sz="1800">
              <a:ea typeface="굴림" panose="020B0600000101010101" pitchFamily="34" charset="-127"/>
            </a:endParaRPr>
          </a:p>
        </p:txBody>
      </p:sp>
      <p:sp>
        <p:nvSpPr>
          <p:cNvPr id="24579" name="TextBox 1"/>
          <p:cNvSpPr txBox="1">
            <a:spLocks noChangeArrowheads="1"/>
          </p:cNvSpPr>
          <p:nvPr/>
        </p:nvSpPr>
        <p:spPr bwMode="auto">
          <a:xfrm>
            <a:off x="539750" y="333375"/>
            <a:ext cx="5761038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ko-KR" altLang="en-US" sz="26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건설시장 동향    </a:t>
            </a:r>
            <a:r>
              <a:rPr lang="en-US" altLang="ko-KR" sz="2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(2) </a:t>
            </a:r>
            <a:r>
              <a:rPr lang="ko-KR" altLang="en-US" sz="2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국내 건설수주</a:t>
            </a:r>
          </a:p>
        </p:txBody>
      </p:sp>
      <p:sp>
        <p:nvSpPr>
          <p:cNvPr id="50" name="직사각형 49"/>
          <p:cNvSpPr/>
          <p:nvPr/>
        </p:nvSpPr>
        <p:spPr bwMode="auto">
          <a:xfrm>
            <a:off x="250825" y="908050"/>
            <a:ext cx="8642350" cy="20161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80000" tIns="180000" rIns="180000" bIns="180000" spcCol="288000"/>
          <a:lstStyle/>
          <a:p>
            <a:pPr marL="533400" indent="-533400" eaLnBrk="1" latinLnBrk="1" hangingPunct="1">
              <a:spcBef>
                <a:spcPct val="20000"/>
              </a:spcBef>
              <a:buClr>
                <a:schemeClr val="tx1">
                  <a:lumMod val="75000"/>
                  <a:lumOff val="25000"/>
                </a:schemeClr>
              </a:buClr>
              <a:buSzPct val="98000"/>
              <a:buFont typeface="Wingdings" pitchFamily="2" charset="2"/>
              <a:buChar char="§"/>
              <a:defRPr/>
            </a:pPr>
            <a:r>
              <a:rPr lang="en-US" altLang="ko-KR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IMF</a:t>
            </a:r>
            <a:r>
              <a:rPr lang="ko-KR" altLang="en-US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의 영향으로 </a:t>
            </a:r>
            <a:r>
              <a:rPr lang="ko-KR" altLang="en-US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건설수주액이</a:t>
            </a:r>
            <a:r>
              <a:rPr lang="ko-KR" altLang="en-US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감소하였다가 지속적으로 증가하여</a:t>
            </a:r>
            <a:r>
              <a:rPr lang="en-US" altLang="ko-KR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2007</a:t>
            </a:r>
            <a:r>
              <a:rPr lang="ko-KR" altLang="en-US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년을 정점으로 감소 추세</a:t>
            </a:r>
            <a:endParaRPr lang="en-US" altLang="ko-KR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533400" indent="-533400" eaLnBrk="1" latinLnBrk="1" hangingPunct="1">
              <a:spcBef>
                <a:spcPct val="20000"/>
              </a:spcBef>
              <a:buClr>
                <a:schemeClr val="tx1">
                  <a:lumMod val="75000"/>
                  <a:lumOff val="25000"/>
                </a:schemeClr>
              </a:buClr>
              <a:buSzPct val="98000"/>
              <a:buFont typeface="Wingdings" pitchFamily="2" charset="2"/>
              <a:buChar char="§"/>
              <a:defRPr/>
            </a:pPr>
            <a:endParaRPr lang="en-US" altLang="ko-KR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533400" indent="-533400" eaLnBrk="1" latinLnBrk="1" hangingPunct="1">
              <a:spcBef>
                <a:spcPct val="20000"/>
              </a:spcBef>
              <a:buClr>
                <a:schemeClr val="tx1">
                  <a:lumMod val="75000"/>
                  <a:lumOff val="25000"/>
                </a:schemeClr>
              </a:buClr>
              <a:buSzPct val="98000"/>
              <a:buFont typeface="Wingdings" pitchFamily="2" charset="2"/>
              <a:buChar char="§"/>
              <a:defRPr/>
            </a:pPr>
            <a:r>
              <a:rPr lang="ko-KR" altLang="en-US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주택</a:t>
            </a:r>
            <a:r>
              <a:rPr lang="en-US" altLang="ko-KR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</a:t>
            </a:r>
            <a:r>
              <a:rPr lang="ko-KR" altLang="en-US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부동산 경기 활성화에 따라 </a:t>
            </a:r>
            <a:r>
              <a:rPr lang="en-US" altLang="ko-KR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2001</a:t>
            </a:r>
            <a:r>
              <a:rPr lang="ko-KR" altLang="en-US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년 이후 민간공사 수주비중이 급증</a:t>
            </a:r>
            <a:r>
              <a:rPr lang="en-US" altLang="ko-KR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2014</a:t>
            </a:r>
            <a:r>
              <a:rPr lang="ko-KR" altLang="en-US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년에는 민간부문 신규주택과 재건축 물량의 호조로 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107.4</a:t>
            </a:r>
            <a:r>
              <a:rPr lang="ko-KR" altLang="en-US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조원 기록</a:t>
            </a:r>
            <a:endParaRPr lang="en-US" altLang="ko-KR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eaLnBrk="1" latinLnBrk="1" hangingPunct="1">
              <a:spcBef>
                <a:spcPct val="20000"/>
              </a:spcBef>
              <a:buClr>
                <a:schemeClr val="tx1">
                  <a:lumMod val="75000"/>
                  <a:lumOff val="25000"/>
                </a:schemeClr>
              </a:buClr>
              <a:buSzPct val="98000"/>
              <a:defRPr/>
            </a:pPr>
            <a:endParaRPr lang="en-US" altLang="ko-KR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24581" name="Picture 8" descr="http://www.newspost.kr/news/photo/201502/34640_38888_211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6" t="16838" r="5711" b="3754"/>
          <a:stretch>
            <a:fillRect/>
          </a:stretch>
        </p:blipFill>
        <p:spPr bwMode="auto">
          <a:xfrm>
            <a:off x="395536" y="3190875"/>
            <a:ext cx="4716214" cy="3118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직사각형 1"/>
          <p:cNvSpPr/>
          <p:nvPr/>
        </p:nvSpPr>
        <p:spPr>
          <a:xfrm>
            <a:off x="2411413" y="2852738"/>
            <a:ext cx="3306762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latinLnBrk="1" hangingPunct="1">
              <a:defRPr/>
            </a:pPr>
            <a:r>
              <a:rPr lang="ko-KR" altLang="en-US" sz="1600" b="1" spc="-15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국내건설공사 </a:t>
            </a:r>
            <a:r>
              <a:rPr lang="ko-KR" altLang="en-US" sz="1600" b="1" spc="-15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수주액</a:t>
            </a:r>
            <a:r>
              <a:rPr lang="ko-KR" altLang="ko-KR" sz="1600" b="1" spc="-15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동향</a:t>
            </a:r>
            <a:r>
              <a:rPr lang="en-US" altLang="ko-KR" sz="1600" b="1" spc="-15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(2003-2014)</a:t>
            </a:r>
            <a:endParaRPr lang="ko-KR" altLang="en-US" sz="1600" b="1" spc="-15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0" name="직사각형 35"/>
          <p:cNvSpPr>
            <a:spLocks noChangeArrowheads="1"/>
          </p:cNvSpPr>
          <p:nvPr/>
        </p:nvSpPr>
        <p:spPr bwMode="auto">
          <a:xfrm>
            <a:off x="5711911" y="2924944"/>
            <a:ext cx="1159613" cy="220060"/>
          </a:xfrm>
          <a:prstGeom prst="rect">
            <a:avLst/>
          </a:prstGeom>
          <a:noFill/>
        </p:spPr>
        <p:txBody>
          <a:bodyPr wrap="none" lIns="0" tIns="0" rIns="0" bIns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marL="342900" indent="-342900" eaLnBrk="1" latinLnBrk="1" hangingPunct="1">
              <a:lnSpc>
                <a:spcPct val="130000"/>
              </a:lnSpc>
              <a:buClr>
                <a:srgbClr val="0070C0"/>
              </a:buClr>
              <a:defRPr/>
            </a:pPr>
            <a:r>
              <a:rPr lang="ko-KR" altLang="en-US" sz="1100" spc="-7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자료 </a:t>
            </a:r>
            <a:r>
              <a:rPr lang="en-US" altLang="ko-KR" sz="1100" spc="-7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1100" spc="-7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대한건설협회</a:t>
            </a:r>
          </a:p>
        </p:txBody>
      </p:sp>
      <p:pic>
        <p:nvPicPr>
          <p:cNvPr id="24584" name="Picture 10" descr="https://news.einfomax.co.kr:444/news/photo/201502/138814_18401_52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4613" y="3281364"/>
            <a:ext cx="3593851" cy="2990968"/>
          </a:xfrm>
          <a:prstGeom prst="rect">
            <a:avLst/>
          </a:prstGeom>
          <a:noFill/>
          <a:ln w="9525">
            <a:solidFill>
              <a:schemeClr val="tx1">
                <a:alpha val="98038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슬라이드 번호 개체 틀 5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B3B94E2-65BE-4241-AB86-93CF9506CFEA}" type="slidenum">
              <a:rPr lang="ko-KR" altLang="en-US" sz="1800">
                <a:ea typeface="굴림" panose="020B0600000101010101" pitchFamily="34" charset="-127"/>
              </a:rPr>
              <a:pPr>
                <a:spcBef>
                  <a:spcPct val="0"/>
                </a:spcBef>
                <a:buFontTx/>
                <a:buNone/>
              </a:pPr>
              <a:t>40</a:t>
            </a:fld>
            <a:endParaRPr lang="ko-KR" altLang="en-US" sz="1800">
              <a:ea typeface="굴림" panose="020B0600000101010101" pitchFamily="34" charset="-127"/>
            </a:endParaRPr>
          </a:p>
        </p:txBody>
      </p:sp>
      <p:sp>
        <p:nvSpPr>
          <p:cNvPr id="37891" name="TextBox 1"/>
          <p:cNvSpPr txBox="1">
            <a:spLocks noChangeArrowheads="1"/>
          </p:cNvSpPr>
          <p:nvPr/>
        </p:nvSpPr>
        <p:spPr bwMode="auto">
          <a:xfrm>
            <a:off x="468312" y="333375"/>
            <a:ext cx="813613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ko-KR" altLang="en-US" sz="26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기술형입찰</a:t>
            </a:r>
            <a:r>
              <a:rPr lang="ko-KR" altLang="en-US" sz="2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내실화 방안 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[2] 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평가 전문성 확보</a:t>
            </a:r>
            <a:endParaRPr lang="ko-KR" altLang="en-US" sz="2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452437" y="1115851"/>
            <a:ext cx="8328025" cy="38576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Clr>
                <a:schemeClr val="tx1"/>
              </a:buClr>
              <a:defRPr/>
            </a:pPr>
            <a:r>
              <a:rPr lang="en-US" altLang="ko-KR" sz="2000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Arial Unicode MS" panose="020B0604020202020204" pitchFamily="50" charset="-127"/>
              </a:rPr>
              <a:t> </a:t>
            </a:r>
            <a:r>
              <a:rPr lang="en-US" altLang="ko-KR" sz="20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Arial Unicode MS" panose="020B0604020202020204" pitchFamily="50" charset="-127"/>
              </a:rPr>
              <a:t>(2) </a:t>
            </a:r>
            <a:r>
              <a:rPr lang="ko-KR" altLang="en-US" sz="20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Arial Unicode MS" panose="020B0604020202020204" pitchFamily="50" charset="-127"/>
              </a:rPr>
              <a:t>세부 심의분야별 전문가 확보</a:t>
            </a:r>
            <a:endParaRPr lang="ko-KR" altLang="en-US" sz="2000" dirty="0">
              <a:solidFill>
                <a:schemeClr val="tx1"/>
              </a:solidFill>
              <a:latin typeface="HY헤드라인M" panose="02030600000101010101" pitchFamily="18" charset="-127"/>
              <a:ea typeface="HY헤드라인M" panose="02030600000101010101" pitchFamily="18" charset="-127"/>
              <a:cs typeface="Arial Unicode MS" panose="020B0604020202020204" pitchFamily="50" charset="-127"/>
            </a:endParaRPr>
          </a:p>
        </p:txBody>
      </p:sp>
      <p:sp>
        <p:nvSpPr>
          <p:cNvPr id="7" name="직사각형 4"/>
          <p:cNvSpPr>
            <a:spLocks noChangeArrowheads="1"/>
          </p:cNvSpPr>
          <p:nvPr/>
        </p:nvSpPr>
        <p:spPr bwMode="auto">
          <a:xfrm>
            <a:off x="611560" y="1572394"/>
            <a:ext cx="8136904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latinLnBrk="1">
              <a:lnSpc>
                <a:spcPct val="150000"/>
              </a:lnSpc>
            </a:pPr>
            <a:r>
              <a:rPr lang="en-US" altLang="ko-KR" sz="2000" b="1" dirty="0" smtClean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000" b="1" dirty="0" smtClean="0">
                <a:latin typeface="맑은 고딕" pitchFamily="50" charset="-127"/>
                <a:ea typeface="맑은 고딕" pitchFamily="50" charset="-127"/>
              </a:rPr>
              <a:t>개선방안</a:t>
            </a:r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)</a:t>
            </a:r>
          </a:p>
          <a:p>
            <a:pPr marL="457200" indent="-457200" latinLnBrk="1">
              <a:lnSpc>
                <a:spcPct val="150000"/>
              </a:lnSpc>
              <a:buAutoNum type="circleNumDbPlain"/>
            </a:pP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평가 전문성 강화를 위해 </a:t>
            </a:r>
            <a:r>
              <a:rPr lang="ko-KR" altLang="en-US" sz="2000" b="1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중심위</a:t>
            </a:r>
            <a:r>
              <a:rPr lang="ko-KR" altLang="en-US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설계심의위원 정원 확대</a:t>
            </a: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를 통한 분야별 전문가 확보</a:t>
            </a:r>
            <a:endParaRPr lang="en-US" altLang="ko-KR" sz="20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atinLnBrk="1">
              <a:lnSpc>
                <a:spcPct val="150000"/>
              </a:lnSpc>
            </a:pPr>
            <a:r>
              <a:rPr lang="en-US" altLang="ko-KR" sz="2000" spc="-15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000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   * (</a:t>
            </a:r>
            <a:r>
              <a:rPr lang="ko-KR" altLang="en-US" sz="2000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현행</a:t>
            </a:r>
            <a:r>
              <a:rPr lang="en-US" altLang="ko-KR" sz="2000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  <a:r>
              <a:rPr lang="ko-KR" altLang="en-US" sz="2000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중심의 심의위원 </a:t>
            </a:r>
            <a:r>
              <a:rPr lang="en-US" altLang="ko-KR" sz="2000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100</a:t>
            </a:r>
            <a:r>
              <a:rPr lang="ko-KR" altLang="en-US" sz="2000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명 → </a:t>
            </a:r>
            <a:r>
              <a:rPr lang="en-US" altLang="ko-KR" sz="2000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2000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개선</a:t>
            </a:r>
            <a:r>
              <a:rPr lang="en-US" altLang="ko-KR" sz="2000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 150</a:t>
            </a:r>
            <a:r>
              <a:rPr lang="ko-KR" altLang="en-US" sz="2000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명</a:t>
            </a:r>
            <a:endParaRPr lang="en-US" altLang="ko-KR" sz="2000" spc="-15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644924" y="3582166"/>
            <a:ext cx="810354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>
              <a:lnSpc>
                <a:spcPct val="150000"/>
              </a:lnSpc>
            </a:pP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② </a:t>
            </a:r>
            <a:r>
              <a:rPr lang="ko-KR" altLang="en-US" sz="2000" b="1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전국 설계심의기관</a:t>
            </a:r>
            <a:r>
              <a:rPr lang="en-US" altLang="ko-KR" sz="2000" b="1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2000" b="1" spc="-15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특별위</a:t>
            </a:r>
            <a:r>
              <a:rPr lang="en-US" altLang="ko-KR" sz="2000" b="1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  <a:r>
              <a:rPr lang="ko-KR" altLang="en-US" sz="2000" b="1" spc="-15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지방위</a:t>
            </a:r>
            <a:r>
              <a:rPr lang="en-US" altLang="ko-KR" sz="2000" b="1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  <a:r>
              <a:rPr lang="ko-KR" altLang="en-US" sz="2000" b="1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기술자문위</a:t>
            </a:r>
            <a:r>
              <a:rPr lang="en-US" altLang="ko-KR" sz="2000" b="1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  <a:r>
              <a:rPr lang="ko-KR" altLang="en-US" sz="2000" b="1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심의위원 정원 확대</a:t>
            </a:r>
            <a:r>
              <a:rPr lang="en-US" altLang="ko-KR" sz="2000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 latinLnBrk="1">
              <a:lnSpc>
                <a:spcPct val="150000"/>
              </a:lnSpc>
            </a:pPr>
            <a:r>
              <a:rPr lang="en-US" altLang="ko-KR" sz="2000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    </a:t>
            </a:r>
            <a:r>
              <a:rPr lang="en-US" altLang="ko-KR" sz="2000" spc="-15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* (</a:t>
            </a:r>
            <a:r>
              <a:rPr lang="ko-KR" altLang="en-US" sz="2000" spc="-15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현행</a:t>
            </a:r>
            <a:r>
              <a:rPr lang="en-US" altLang="ko-KR" sz="2000" spc="-15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  <a:r>
              <a:rPr lang="ko-KR" altLang="en-US" sz="2000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전국 설계심의기관 심의위원 </a:t>
            </a:r>
            <a:r>
              <a:rPr lang="en-US" altLang="ko-KR" sz="2000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50</a:t>
            </a:r>
            <a:r>
              <a:rPr lang="ko-KR" altLang="en-US" sz="2000" spc="-15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명 → </a:t>
            </a:r>
            <a:r>
              <a:rPr lang="en-US" altLang="ko-KR" sz="2000" spc="-15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2000" spc="-15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개선</a:t>
            </a:r>
            <a:r>
              <a:rPr lang="en-US" altLang="ko-KR" sz="2000" spc="-15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  <a:r>
              <a:rPr lang="en-US" altLang="ko-KR" sz="2000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70</a:t>
            </a:r>
            <a:r>
              <a:rPr lang="ko-KR" altLang="en-US" sz="2000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명</a:t>
            </a:r>
            <a:endParaRPr lang="en-US" altLang="ko-KR" sz="2000" spc="-15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atinLnBrk="1">
              <a:lnSpc>
                <a:spcPct val="150000"/>
              </a:lnSpc>
            </a:pP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   </a:t>
            </a:r>
            <a: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- </a:t>
            </a: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건설기술진흥법 시행령 제</a:t>
            </a:r>
            <a: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9</a:t>
            </a: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조 개정</a:t>
            </a:r>
            <a:endParaRPr lang="en-US" altLang="ko-KR" sz="2000" b="1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605505" y="5130274"/>
            <a:ext cx="810354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/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③ </a:t>
            </a:r>
            <a:r>
              <a:rPr lang="ko-KR" altLang="en-US" sz="2000" b="1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지방위</a:t>
            </a:r>
            <a:r>
              <a:rPr lang="en-US" altLang="ko-KR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기술자문위 분과위원 최소 구성요건 마련</a:t>
            </a:r>
            <a:endParaRPr lang="en-US" altLang="ko-KR" sz="2000" b="1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atinLnBrk="1"/>
            <a:r>
              <a:rPr lang="en-US" altLang="ko-KR" sz="2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  - </a:t>
            </a: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역량이 부족한 심의기관의 부실심의</a:t>
            </a:r>
            <a: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20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예방위해</a:t>
            </a: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건설기술진흥법에 </a:t>
            </a:r>
            <a:endParaRPr lang="en-US" altLang="ko-KR" sz="20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atinLnBrk="1"/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    </a:t>
            </a: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최소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확보규정 </a:t>
            </a: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마련</a:t>
            </a:r>
            <a:endParaRPr lang="en-US" altLang="ko-KR" sz="2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6666241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슬라이드 번호 개체 틀 5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B3B94E2-65BE-4241-AB86-93CF9506CFEA}" type="slidenum">
              <a:rPr lang="ko-KR" altLang="en-US" sz="1800">
                <a:ea typeface="굴림" panose="020B0600000101010101" pitchFamily="34" charset="-127"/>
              </a:rPr>
              <a:pPr>
                <a:spcBef>
                  <a:spcPct val="0"/>
                </a:spcBef>
                <a:buFontTx/>
                <a:buNone/>
              </a:pPr>
              <a:t>41</a:t>
            </a:fld>
            <a:endParaRPr lang="ko-KR" altLang="en-US" sz="1800">
              <a:ea typeface="굴림" panose="020B0600000101010101" pitchFamily="34" charset="-127"/>
            </a:endParaRPr>
          </a:p>
        </p:txBody>
      </p:sp>
      <p:sp>
        <p:nvSpPr>
          <p:cNvPr id="37891" name="TextBox 1"/>
          <p:cNvSpPr txBox="1">
            <a:spLocks noChangeArrowheads="1"/>
          </p:cNvSpPr>
          <p:nvPr/>
        </p:nvSpPr>
        <p:spPr bwMode="auto">
          <a:xfrm>
            <a:off x="468312" y="333375"/>
            <a:ext cx="813613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ko-KR" altLang="en-US" sz="26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기술형입찰</a:t>
            </a:r>
            <a:r>
              <a:rPr lang="ko-KR" altLang="en-US" sz="2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내실화 방안 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[3] </a:t>
            </a:r>
            <a:r>
              <a:rPr lang="ko-KR" altLang="en-US" sz="20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기술형입찰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활성화</a:t>
            </a:r>
            <a:endParaRPr lang="ko-KR" altLang="en-US" sz="2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452437" y="1115851"/>
            <a:ext cx="8328025" cy="38576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Clr>
                <a:schemeClr val="tx1"/>
              </a:buClr>
              <a:defRPr/>
            </a:pPr>
            <a:r>
              <a:rPr lang="en-US" altLang="ko-KR" sz="2000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Arial Unicode MS" panose="020B0604020202020204" pitchFamily="50" charset="-127"/>
              </a:rPr>
              <a:t> </a:t>
            </a:r>
            <a:r>
              <a:rPr lang="en-US" altLang="ko-KR" sz="20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Arial Unicode MS" panose="020B0604020202020204" pitchFamily="50" charset="-127"/>
              </a:rPr>
              <a:t>(1) </a:t>
            </a:r>
            <a:r>
              <a:rPr lang="ko-KR" altLang="en-US" sz="20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Arial Unicode MS" panose="020B0604020202020204" pitchFamily="50" charset="-127"/>
              </a:rPr>
              <a:t>합리적 시장환경 조성</a:t>
            </a:r>
            <a:endParaRPr lang="ko-KR" altLang="en-US" sz="2000" dirty="0">
              <a:solidFill>
                <a:schemeClr val="tx1"/>
              </a:solidFill>
              <a:latin typeface="HY헤드라인M" panose="02030600000101010101" pitchFamily="18" charset="-127"/>
              <a:ea typeface="HY헤드라인M" panose="02030600000101010101" pitchFamily="18" charset="-127"/>
              <a:cs typeface="Arial Unicode MS" panose="020B0604020202020204" pitchFamily="50" charset="-127"/>
            </a:endParaRPr>
          </a:p>
        </p:txBody>
      </p:sp>
      <p:sp>
        <p:nvSpPr>
          <p:cNvPr id="11" name="직사각형 4"/>
          <p:cNvSpPr>
            <a:spLocks noChangeArrowheads="1"/>
          </p:cNvSpPr>
          <p:nvPr/>
        </p:nvSpPr>
        <p:spPr bwMode="auto">
          <a:xfrm>
            <a:off x="611560" y="1591632"/>
            <a:ext cx="8136904" cy="4939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latinLnBrk="1">
              <a:lnSpc>
                <a:spcPct val="150000"/>
              </a:lnSpc>
            </a:pPr>
            <a:r>
              <a:rPr lang="en-US" altLang="ko-KR" sz="2000" b="1" dirty="0" smtClean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000" b="1" dirty="0" smtClean="0">
                <a:latin typeface="맑은 고딕" pitchFamily="50" charset="-127"/>
                <a:ea typeface="맑은 고딕" pitchFamily="50" charset="-127"/>
              </a:rPr>
              <a:t>현황 및 문제점</a:t>
            </a:r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) </a:t>
            </a:r>
          </a:p>
          <a:p>
            <a:pPr marL="342900" indent="-342900" latinLnBrk="1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ko-KR" altLang="en-US" sz="2000" spc="-150" dirty="0" smtClean="0">
                <a:latin typeface="맑은 고딕" pitchFamily="50" charset="-127"/>
                <a:ea typeface="맑은 고딕" pitchFamily="50" charset="-127"/>
              </a:rPr>
              <a:t>최근 </a:t>
            </a:r>
            <a:r>
              <a:rPr lang="ko-KR" altLang="en-US" sz="2000" spc="-150" dirty="0" err="1" smtClean="0">
                <a:latin typeface="맑은 고딕" pitchFamily="50" charset="-127"/>
                <a:ea typeface="맑은 고딕" pitchFamily="50" charset="-127"/>
              </a:rPr>
              <a:t>기술형</a:t>
            </a:r>
            <a:r>
              <a:rPr lang="ko-KR" altLang="en-US" sz="2000" spc="-150" dirty="0" smtClean="0">
                <a:latin typeface="맑은 고딕" pitchFamily="50" charset="-127"/>
                <a:ea typeface="맑은 고딕" pitchFamily="50" charset="-127"/>
              </a:rPr>
              <a:t> 입찰의 유찰 사례가 증가 추세</a:t>
            </a:r>
            <a:endParaRPr lang="en-US" altLang="ko-KR" sz="2000" spc="-150" dirty="0" smtClean="0">
              <a:latin typeface="맑은 고딕" pitchFamily="50" charset="-127"/>
              <a:ea typeface="맑은 고딕" pitchFamily="50" charset="-127"/>
            </a:endParaRPr>
          </a:p>
          <a:p>
            <a:pPr latinLnBrk="1">
              <a:lnSpc>
                <a:spcPct val="150000"/>
              </a:lnSpc>
            </a:pPr>
            <a:r>
              <a:rPr lang="en-US" altLang="ko-KR" sz="2000" spc="-150" dirty="0" smtClean="0">
                <a:latin typeface="맑은 고딕" pitchFamily="50" charset="-127"/>
                <a:ea typeface="맑은 고딕" pitchFamily="50" charset="-127"/>
              </a:rPr>
              <a:t>     * </a:t>
            </a:r>
            <a:r>
              <a:rPr lang="ko-KR" altLang="en-US" sz="2000" spc="-150" dirty="0" smtClean="0">
                <a:latin typeface="맑은 고딕" pitchFamily="50" charset="-127"/>
                <a:ea typeface="맑은 고딕" pitchFamily="50" charset="-127"/>
              </a:rPr>
              <a:t>유찰건수 </a:t>
            </a:r>
            <a:r>
              <a:rPr lang="en-US" altLang="ko-KR" sz="2000" spc="-150" dirty="0" smtClean="0">
                <a:latin typeface="맑은 고딕" pitchFamily="50" charset="-127"/>
                <a:ea typeface="맑은 고딕" pitchFamily="50" charset="-127"/>
              </a:rPr>
              <a:t>: (’11</a:t>
            </a:r>
            <a:r>
              <a:rPr lang="ko-KR" altLang="en-US" sz="2000" spc="-150" dirty="0" smtClean="0">
                <a:latin typeface="맑은 고딕" pitchFamily="50" charset="-127"/>
                <a:ea typeface="맑은 고딕" pitchFamily="50" charset="-127"/>
              </a:rPr>
              <a:t>년</a:t>
            </a:r>
            <a:r>
              <a:rPr lang="en-US" altLang="ko-KR" sz="2000" spc="-150" dirty="0" smtClean="0"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2000" spc="-150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000" spc="-150" dirty="0" smtClean="0">
                <a:latin typeface="맑은 고딕" pitchFamily="50" charset="-127"/>
                <a:ea typeface="맑은 고딕" pitchFamily="50" charset="-127"/>
              </a:rPr>
              <a:t>3</a:t>
            </a:r>
            <a:r>
              <a:rPr lang="ko-KR" altLang="en-US" sz="2000" spc="-150" dirty="0" smtClean="0">
                <a:latin typeface="맑은 고딕" pitchFamily="50" charset="-127"/>
                <a:ea typeface="맑은 고딕" pitchFamily="50" charset="-127"/>
              </a:rPr>
              <a:t>건 →</a:t>
            </a:r>
            <a:r>
              <a:rPr lang="en-US" altLang="ko-KR" sz="2000" spc="-150" dirty="0" smtClean="0">
                <a:latin typeface="맑은 고딕" pitchFamily="50" charset="-127"/>
                <a:ea typeface="맑은 고딕" pitchFamily="50" charset="-127"/>
              </a:rPr>
              <a:t>(’12</a:t>
            </a:r>
            <a:r>
              <a:rPr lang="ko-KR" altLang="en-US" sz="2000" spc="-150" dirty="0" smtClean="0">
                <a:latin typeface="맑은 고딕" pitchFamily="50" charset="-127"/>
                <a:ea typeface="맑은 고딕" pitchFamily="50" charset="-127"/>
              </a:rPr>
              <a:t>년</a:t>
            </a:r>
            <a:r>
              <a:rPr lang="en-US" altLang="ko-KR" sz="2000" spc="-150" dirty="0" smtClean="0">
                <a:latin typeface="맑은 고딕" pitchFamily="50" charset="-127"/>
                <a:ea typeface="맑은 고딕" pitchFamily="50" charset="-127"/>
              </a:rPr>
              <a:t>) 5</a:t>
            </a:r>
            <a:r>
              <a:rPr lang="ko-KR" altLang="en-US" sz="2000" spc="-150" dirty="0" smtClean="0">
                <a:latin typeface="맑은 고딕" pitchFamily="50" charset="-127"/>
                <a:ea typeface="맑은 고딕" pitchFamily="50" charset="-127"/>
              </a:rPr>
              <a:t>건→</a:t>
            </a:r>
            <a:r>
              <a:rPr lang="en-US" altLang="ko-KR" sz="2000" spc="-150" dirty="0" smtClean="0">
                <a:latin typeface="맑은 고딕" pitchFamily="50" charset="-127"/>
                <a:ea typeface="맑은 고딕" pitchFamily="50" charset="-127"/>
              </a:rPr>
              <a:t>(’13</a:t>
            </a:r>
            <a:r>
              <a:rPr lang="ko-KR" altLang="en-US" sz="2000" spc="-150" dirty="0" smtClean="0">
                <a:latin typeface="맑은 고딕" pitchFamily="50" charset="-127"/>
                <a:ea typeface="맑은 고딕" pitchFamily="50" charset="-127"/>
              </a:rPr>
              <a:t>년</a:t>
            </a:r>
            <a:r>
              <a:rPr lang="en-US" altLang="ko-KR" sz="2000" spc="-150" dirty="0" smtClean="0">
                <a:latin typeface="맑은 고딕" pitchFamily="50" charset="-127"/>
                <a:ea typeface="맑은 고딕" pitchFamily="50" charset="-127"/>
              </a:rPr>
              <a:t>) 8</a:t>
            </a:r>
            <a:r>
              <a:rPr lang="ko-KR" altLang="en-US" sz="2000" spc="-150" dirty="0" smtClean="0">
                <a:latin typeface="맑은 고딕" pitchFamily="50" charset="-127"/>
                <a:ea typeface="맑은 고딕" pitchFamily="50" charset="-127"/>
              </a:rPr>
              <a:t>건→</a:t>
            </a:r>
            <a:r>
              <a:rPr lang="en-US" altLang="ko-KR" sz="2000" spc="-150" dirty="0" smtClean="0">
                <a:latin typeface="맑은 고딕" pitchFamily="50" charset="-127"/>
                <a:ea typeface="맑은 고딕" pitchFamily="50" charset="-127"/>
              </a:rPr>
              <a:t>(‘14</a:t>
            </a:r>
            <a:r>
              <a:rPr lang="ko-KR" altLang="en-US" sz="2000" spc="-150" dirty="0" smtClean="0">
                <a:latin typeface="맑은 고딕" pitchFamily="50" charset="-127"/>
                <a:ea typeface="맑은 고딕" pitchFamily="50" charset="-127"/>
              </a:rPr>
              <a:t>년</a:t>
            </a:r>
            <a:r>
              <a:rPr lang="en-US" altLang="ko-KR" sz="2000" spc="-150" dirty="0" smtClean="0">
                <a:latin typeface="맑은 고딕" pitchFamily="50" charset="-127"/>
                <a:ea typeface="맑은 고딕" pitchFamily="50" charset="-127"/>
              </a:rPr>
              <a:t>) 14</a:t>
            </a:r>
            <a:r>
              <a:rPr lang="ko-KR" altLang="en-US" sz="2000" spc="-150" dirty="0" smtClean="0">
                <a:latin typeface="맑은 고딕" pitchFamily="50" charset="-127"/>
                <a:ea typeface="맑은 고딕" pitchFamily="50" charset="-127"/>
              </a:rPr>
              <a:t>건</a:t>
            </a:r>
            <a:r>
              <a:rPr lang="ko-KR" altLang="en-US" spc="-150" dirty="0">
                <a:latin typeface="맑은 고딕" pitchFamily="50" charset="-127"/>
                <a:ea typeface="맑은 고딕" pitchFamily="50" charset="-127"/>
              </a:rPr>
              <a:t>→</a:t>
            </a:r>
            <a:r>
              <a:rPr lang="en-US" altLang="ko-KR" spc="-150" dirty="0">
                <a:latin typeface="맑은 고딕" pitchFamily="50" charset="-127"/>
                <a:ea typeface="맑은 고딕" pitchFamily="50" charset="-127"/>
              </a:rPr>
              <a:t>(‘</a:t>
            </a:r>
            <a:r>
              <a:rPr lang="en-US" altLang="ko-KR" spc="-150" dirty="0" smtClean="0">
                <a:latin typeface="맑은 고딕" pitchFamily="50" charset="-127"/>
                <a:ea typeface="맑은 고딕" pitchFamily="50" charset="-127"/>
              </a:rPr>
              <a:t>15</a:t>
            </a:r>
            <a:r>
              <a:rPr lang="ko-KR" altLang="en-US" spc="-150" dirty="0" smtClean="0">
                <a:latin typeface="맑은 고딕" pitchFamily="50" charset="-127"/>
                <a:ea typeface="맑은 고딕" pitchFamily="50" charset="-127"/>
              </a:rPr>
              <a:t>년</a:t>
            </a:r>
            <a:r>
              <a:rPr lang="en-US" altLang="ko-KR" spc="-150" dirty="0"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en-US" altLang="ko-KR" spc="-150" dirty="0" smtClean="0">
                <a:latin typeface="맑은 고딕" pitchFamily="50" charset="-127"/>
                <a:ea typeface="맑은 고딕" pitchFamily="50" charset="-127"/>
              </a:rPr>
              <a:t>7</a:t>
            </a:r>
            <a:r>
              <a:rPr lang="ko-KR" altLang="en-US" spc="-150" dirty="0" smtClean="0">
                <a:latin typeface="맑은 고딕" pitchFamily="50" charset="-127"/>
                <a:ea typeface="맑은 고딕" pitchFamily="50" charset="-127"/>
              </a:rPr>
              <a:t>건</a:t>
            </a:r>
            <a:endParaRPr lang="en-US" altLang="ko-KR" spc="-150" dirty="0">
              <a:latin typeface="맑은 고딕" pitchFamily="50" charset="-127"/>
              <a:ea typeface="맑은 고딕" pitchFamily="50" charset="-127"/>
            </a:endParaRPr>
          </a:p>
          <a:p>
            <a:pPr latinLnBrk="1">
              <a:lnSpc>
                <a:spcPct val="150000"/>
              </a:lnSpc>
            </a:pPr>
            <a:endParaRPr lang="en-US" altLang="ko-KR" sz="500" spc="-150" dirty="0" smtClean="0">
              <a:latin typeface="맑은 고딕" pitchFamily="50" charset="-127"/>
              <a:ea typeface="맑은 고딕" pitchFamily="50" charset="-127"/>
            </a:endParaRPr>
          </a:p>
          <a:p>
            <a:pPr marL="342900" indent="-342900" latinLnBrk="1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ko-KR" sz="2000" spc="-150" dirty="0" smtClean="0">
                <a:latin typeface="맑은 고딕" pitchFamily="50" charset="-127"/>
                <a:ea typeface="맑은 고딕" pitchFamily="50" charset="-127"/>
              </a:rPr>
              <a:t>‘14</a:t>
            </a:r>
            <a:r>
              <a:rPr lang="ko-KR" altLang="en-US" sz="2000" spc="-150" dirty="0" smtClean="0">
                <a:latin typeface="맑은 고딕" pitchFamily="50" charset="-127"/>
                <a:ea typeface="맑은 고딕" pitchFamily="50" charset="-127"/>
              </a:rPr>
              <a:t>년에 유찰사례가 대폭 증가하였으며</a:t>
            </a:r>
            <a:r>
              <a:rPr lang="en-US" altLang="ko-KR" sz="2000" spc="-150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000" spc="-150" dirty="0" smtClean="0">
                <a:latin typeface="맑은 고딕" pitchFamily="50" charset="-127"/>
                <a:ea typeface="맑은 고딕" pitchFamily="50" charset="-127"/>
              </a:rPr>
              <a:t>최저가 입찰로 전환하여 발주하는 사례까지 발생</a:t>
            </a:r>
            <a:endParaRPr lang="en-US" altLang="ko-KR" sz="2000" spc="-150" dirty="0" smtClean="0">
              <a:latin typeface="맑은 고딕" pitchFamily="50" charset="-127"/>
              <a:ea typeface="맑은 고딕" pitchFamily="50" charset="-127"/>
            </a:endParaRPr>
          </a:p>
          <a:p>
            <a:pPr latinLnBrk="1">
              <a:lnSpc>
                <a:spcPct val="150000"/>
              </a:lnSpc>
            </a:pPr>
            <a:r>
              <a:rPr lang="en-US" altLang="ko-KR" sz="2000" spc="-15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000" spc="-150" dirty="0" smtClean="0">
                <a:latin typeface="맑은 고딕" pitchFamily="50" charset="-127"/>
                <a:ea typeface="맑은 고딕" pitchFamily="50" charset="-127"/>
              </a:rPr>
              <a:t>     - </a:t>
            </a:r>
            <a:r>
              <a:rPr lang="ko-KR" altLang="en-US" sz="2000" spc="-150" dirty="0" smtClean="0">
                <a:latin typeface="맑은 고딕" pitchFamily="50" charset="-127"/>
                <a:ea typeface="맑은 고딕" pitchFamily="50" charset="-127"/>
              </a:rPr>
              <a:t>기타공사 전환 사유는 </a:t>
            </a:r>
            <a:r>
              <a:rPr lang="ko-KR" altLang="en-US" sz="2000" spc="-150" dirty="0" err="1" smtClean="0">
                <a:latin typeface="맑은 고딕" pitchFamily="50" charset="-127"/>
                <a:ea typeface="맑은 고딕" pitchFamily="50" charset="-127"/>
              </a:rPr>
              <a:t>수의계약시</a:t>
            </a:r>
            <a:r>
              <a:rPr lang="ko-KR" altLang="en-US" sz="2000" spc="-150" dirty="0" smtClean="0">
                <a:latin typeface="맑은 고딕" pitchFamily="50" charset="-127"/>
                <a:ea typeface="맑은 고딕" pitchFamily="50" charset="-127"/>
              </a:rPr>
              <a:t> 특혜논란 및 계약 관련 각종 비리 </a:t>
            </a:r>
            <a:endParaRPr lang="en-US" altLang="ko-KR" sz="2000" spc="-150" dirty="0" smtClean="0">
              <a:latin typeface="맑은 고딕" pitchFamily="50" charset="-127"/>
              <a:ea typeface="맑은 고딕" pitchFamily="50" charset="-127"/>
            </a:endParaRPr>
          </a:p>
          <a:p>
            <a:pPr latinLnBrk="1">
              <a:lnSpc>
                <a:spcPct val="150000"/>
              </a:lnSpc>
            </a:pPr>
            <a:r>
              <a:rPr lang="en-US" altLang="ko-KR" sz="2000" spc="-15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000" spc="-150" dirty="0" smtClean="0">
                <a:latin typeface="맑은 고딕" pitchFamily="50" charset="-127"/>
                <a:ea typeface="맑은 고딕" pitchFamily="50" charset="-127"/>
              </a:rPr>
              <a:t>       </a:t>
            </a:r>
            <a:r>
              <a:rPr lang="ko-KR" altLang="en-US" sz="2000" spc="-150" dirty="0" smtClean="0">
                <a:latin typeface="맑은 고딕" pitchFamily="50" charset="-127"/>
                <a:ea typeface="맑은 고딕" pitchFamily="50" charset="-127"/>
              </a:rPr>
              <a:t>수사</a:t>
            </a:r>
            <a:r>
              <a:rPr lang="en-US" altLang="ko-KR" sz="2000" spc="-150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000" spc="-150" dirty="0" smtClean="0">
                <a:latin typeface="맑은 고딕" pitchFamily="50" charset="-127"/>
                <a:ea typeface="맑은 고딕" pitchFamily="50" charset="-127"/>
              </a:rPr>
              <a:t>감사에 대한 </a:t>
            </a:r>
            <a:r>
              <a:rPr lang="ko-KR" altLang="en-US" sz="2000" spc="-150" dirty="0" err="1" smtClean="0">
                <a:latin typeface="맑은 고딕" pitchFamily="50" charset="-127"/>
                <a:ea typeface="맑은 고딕" pitchFamily="50" charset="-127"/>
              </a:rPr>
              <a:t>발주청</a:t>
            </a:r>
            <a:r>
              <a:rPr lang="ko-KR" altLang="en-US" sz="2000" spc="-150" dirty="0" smtClean="0">
                <a:latin typeface="맑은 고딕" pitchFamily="50" charset="-127"/>
                <a:ea typeface="맑은 고딕" pitchFamily="50" charset="-127"/>
              </a:rPr>
              <a:t> 부담</a:t>
            </a:r>
            <a:r>
              <a:rPr lang="en-US" altLang="ko-KR" sz="2000" spc="-150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000" spc="-150" dirty="0" smtClean="0">
                <a:latin typeface="맑은 고딕" pitchFamily="50" charset="-127"/>
                <a:ea typeface="맑은 고딕" pitchFamily="50" charset="-127"/>
              </a:rPr>
              <a:t>낮은 </a:t>
            </a:r>
            <a:r>
              <a:rPr lang="ko-KR" altLang="en-US" sz="2000" spc="-150" dirty="0" err="1" smtClean="0">
                <a:latin typeface="맑은 고딕" pitchFamily="50" charset="-127"/>
                <a:ea typeface="맑은 고딕" pitchFamily="50" charset="-127"/>
              </a:rPr>
              <a:t>낙찰율로</a:t>
            </a:r>
            <a:r>
              <a:rPr lang="ko-KR" altLang="en-US" sz="2000" spc="-150" dirty="0" smtClean="0">
                <a:latin typeface="맑은 고딕" pitchFamily="50" charset="-127"/>
                <a:ea typeface="맑은 고딕" pitchFamily="50" charset="-127"/>
              </a:rPr>
              <a:t> 예산절감 가능 등</a:t>
            </a:r>
            <a:endParaRPr lang="en-US" altLang="ko-KR" sz="2000" spc="-150" dirty="0" smtClean="0">
              <a:latin typeface="맑은 고딕" pitchFamily="50" charset="-127"/>
              <a:ea typeface="맑은 고딕" pitchFamily="50" charset="-127"/>
            </a:endParaRPr>
          </a:p>
          <a:p>
            <a:pPr latinLnBrk="1">
              <a:lnSpc>
                <a:spcPct val="150000"/>
              </a:lnSpc>
            </a:pPr>
            <a:endParaRPr lang="en-US" altLang="ko-KR" sz="500" spc="-150" dirty="0" smtClean="0">
              <a:latin typeface="맑은 고딕" pitchFamily="50" charset="-127"/>
              <a:ea typeface="맑은 고딕" pitchFamily="50" charset="-127"/>
            </a:endParaRPr>
          </a:p>
          <a:p>
            <a:pPr marL="342900" indent="-342900" latinLnBrk="1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ko-KR" altLang="en-US" sz="2000" spc="-150" dirty="0" smtClean="0">
                <a:latin typeface="맑은 고딕" pitchFamily="50" charset="-127"/>
                <a:ea typeface="맑은 고딕" pitchFamily="50" charset="-127"/>
              </a:rPr>
              <a:t>사업추진에 필요한 예산이 조사시점과 발주시점의 시차</a:t>
            </a:r>
            <a:r>
              <a:rPr lang="en-US" altLang="ko-KR" sz="2000" spc="-150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000" spc="-150" dirty="0" smtClean="0">
                <a:latin typeface="맑은 고딕" pitchFamily="50" charset="-127"/>
                <a:ea typeface="맑은 고딕" pitchFamily="50" charset="-127"/>
              </a:rPr>
              <a:t>예산당국의 일률적 예산삭감</a:t>
            </a:r>
            <a:r>
              <a:rPr lang="en-US" altLang="ko-KR" sz="2000" spc="-15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000" spc="-150" dirty="0" smtClean="0">
                <a:latin typeface="맑은 고딕" pitchFamily="50" charset="-127"/>
                <a:ea typeface="맑은 고딕" pitchFamily="50" charset="-127"/>
              </a:rPr>
              <a:t>등으로 적정공사비 미확보</a:t>
            </a:r>
            <a:r>
              <a:rPr lang="en-US" altLang="ko-KR" sz="2000" spc="-150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000" spc="-150" dirty="0" smtClean="0">
                <a:latin typeface="맑은 고딕" pitchFamily="50" charset="-127"/>
                <a:ea typeface="맑은 고딕" pitchFamily="50" charset="-127"/>
              </a:rPr>
              <a:t>담합에 대한 강력한 제재조치로 들러리 담합 사라지고</a:t>
            </a:r>
            <a:r>
              <a:rPr lang="en-US" altLang="ko-KR" sz="2000" spc="-150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000" spc="-150" dirty="0" err="1" smtClean="0">
                <a:latin typeface="맑은 고딕" pitchFamily="50" charset="-127"/>
                <a:ea typeface="맑은 고딕" pitchFamily="50" charset="-127"/>
              </a:rPr>
              <a:t>발주청</a:t>
            </a:r>
            <a:r>
              <a:rPr lang="ko-KR" altLang="en-US" sz="2000" spc="-150" dirty="0" smtClean="0">
                <a:latin typeface="맑은 고딕" pitchFamily="50" charset="-127"/>
                <a:ea typeface="맑은 고딕" pitchFamily="50" charset="-127"/>
              </a:rPr>
              <a:t> 영향력 약화로 업계 입찰참여 유도 곤란</a:t>
            </a:r>
            <a:endParaRPr lang="en-US" altLang="ko-KR" sz="2000" spc="-150" dirty="0"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296950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슬라이드 번호 개체 틀 5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B3B94E2-65BE-4241-AB86-93CF9506CFEA}" type="slidenum">
              <a:rPr lang="ko-KR" altLang="en-US" sz="1800">
                <a:ea typeface="굴림" panose="020B0600000101010101" pitchFamily="34" charset="-127"/>
              </a:rPr>
              <a:pPr>
                <a:spcBef>
                  <a:spcPct val="0"/>
                </a:spcBef>
                <a:buFontTx/>
                <a:buNone/>
              </a:pPr>
              <a:t>42</a:t>
            </a:fld>
            <a:endParaRPr lang="ko-KR" altLang="en-US" sz="1800">
              <a:ea typeface="굴림" panose="020B0600000101010101" pitchFamily="34" charset="-127"/>
            </a:endParaRPr>
          </a:p>
        </p:txBody>
      </p:sp>
      <p:sp>
        <p:nvSpPr>
          <p:cNvPr id="37891" name="TextBox 1"/>
          <p:cNvSpPr txBox="1">
            <a:spLocks noChangeArrowheads="1"/>
          </p:cNvSpPr>
          <p:nvPr/>
        </p:nvSpPr>
        <p:spPr bwMode="auto">
          <a:xfrm>
            <a:off x="468312" y="333375"/>
            <a:ext cx="813613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ko-KR" altLang="en-US" sz="26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기술형입찰</a:t>
            </a:r>
            <a:r>
              <a:rPr lang="ko-KR" altLang="en-US" sz="2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내실화 방안 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[3] </a:t>
            </a:r>
            <a:r>
              <a:rPr lang="ko-KR" altLang="en-US" sz="20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기술형입찰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활성화</a:t>
            </a:r>
            <a:endParaRPr lang="ko-KR" altLang="en-US" sz="2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452437" y="1115851"/>
            <a:ext cx="8328025" cy="38576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Clr>
                <a:schemeClr val="tx1"/>
              </a:buClr>
              <a:defRPr/>
            </a:pPr>
            <a:r>
              <a:rPr lang="en-US" altLang="ko-KR" sz="2000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Arial Unicode MS" panose="020B0604020202020204" pitchFamily="50" charset="-127"/>
              </a:rPr>
              <a:t> </a:t>
            </a:r>
            <a:r>
              <a:rPr lang="en-US" altLang="ko-KR" sz="20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Arial Unicode MS" panose="020B0604020202020204" pitchFamily="50" charset="-127"/>
              </a:rPr>
              <a:t>(1) </a:t>
            </a:r>
            <a:r>
              <a:rPr lang="ko-KR" altLang="en-US" sz="20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Arial Unicode MS" panose="020B0604020202020204" pitchFamily="50" charset="-127"/>
              </a:rPr>
              <a:t>합리적 시장환경 조성</a:t>
            </a:r>
            <a:endParaRPr lang="ko-KR" altLang="en-US" sz="2000" dirty="0">
              <a:solidFill>
                <a:schemeClr val="tx1"/>
              </a:solidFill>
              <a:latin typeface="HY헤드라인M" panose="02030600000101010101" pitchFamily="18" charset="-127"/>
              <a:ea typeface="HY헤드라인M" panose="02030600000101010101" pitchFamily="18" charset="-127"/>
              <a:cs typeface="Arial Unicode MS" panose="020B0604020202020204" pitchFamily="50" charset="-127"/>
            </a:endParaRPr>
          </a:p>
        </p:txBody>
      </p:sp>
      <p:sp>
        <p:nvSpPr>
          <p:cNvPr id="7" name="직사각형 4"/>
          <p:cNvSpPr>
            <a:spLocks noChangeArrowheads="1"/>
          </p:cNvSpPr>
          <p:nvPr/>
        </p:nvSpPr>
        <p:spPr bwMode="auto">
          <a:xfrm>
            <a:off x="611560" y="1572394"/>
            <a:ext cx="8136904" cy="2400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latinLnBrk="1">
              <a:lnSpc>
                <a:spcPct val="150000"/>
              </a:lnSpc>
            </a:pPr>
            <a:r>
              <a:rPr lang="en-US" altLang="ko-KR" sz="2000" b="1" dirty="0" smtClean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000" b="1" dirty="0" smtClean="0">
                <a:latin typeface="맑은 고딕" pitchFamily="50" charset="-127"/>
                <a:ea typeface="맑은 고딕" pitchFamily="50" charset="-127"/>
              </a:rPr>
              <a:t>개선방안</a:t>
            </a:r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)</a:t>
            </a:r>
          </a:p>
          <a:p>
            <a:pPr latinLnBrk="1">
              <a:lnSpc>
                <a:spcPct val="150000"/>
              </a:lnSpc>
            </a:pPr>
            <a:endParaRPr lang="en-US" altLang="ko-KR" sz="2000" dirty="0" smtClean="0">
              <a:latin typeface="맑은 고딕" pitchFamily="50" charset="-127"/>
              <a:ea typeface="맑은 고딕" pitchFamily="50" charset="-127"/>
            </a:endParaRPr>
          </a:p>
          <a:p>
            <a:pPr marL="457200" indent="-457200" latinLnBrk="1">
              <a:lnSpc>
                <a:spcPct val="150000"/>
              </a:lnSpc>
              <a:buAutoNum type="circleNumDbPlain"/>
            </a:pP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매년 예정발주 사업을 설명하고 건의사항을 수렴하여 </a:t>
            </a:r>
            <a:r>
              <a:rPr lang="ko-KR" altLang="en-US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입찰 저해</a:t>
            </a:r>
            <a:endParaRPr lang="en-US" altLang="ko-KR" sz="2000" b="1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atinLnBrk="1">
              <a:lnSpc>
                <a:spcPct val="150000"/>
              </a:lnSpc>
            </a:pPr>
            <a:r>
              <a:rPr lang="en-US" altLang="ko-KR" sz="2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   </a:t>
            </a:r>
            <a:r>
              <a:rPr lang="ko-KR" altLang="en-US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요소 사전 차단</a:t>
            </a:r>
            <a: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20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발주청</a:t>
            </a: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↔ 업계</a:t>
            </a:r>
            <a: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latinLnBrk="1">
              <a:lnSpc>
                <a:spcPct val="150000"/>
              </a:lnSpc>
            </a:pPr>
            <a:r>
              <a:rPr lang="en-US" altLang="ko-KR" sz="2000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    * </a:t>
            </a:r>
            <a:r>
              <a:rPr lang="ko-KR" altLang="en-US" sz="2000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전국 발주기관협의회 및 업계 간담회 등을 통해 의견수렴</a:t>
            </a:r>
            <a:endParaRPr lang="en-US" altLang="ko-KR" sz="2000" spc="-15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9256301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슬라이드 번호 개체 틀 5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B3B94E2-65BE-4241-AB86-93CF9506CFEA}" type="slidenum">
              <a:rPr lang="ko-KR" altLang="en-US" sz="1800">
                <a:ea typeface="굴림" panose="020B0600000101010101" pitchFamily="34" charset="-127"/>
              </a:rPr>
              <a:pPr>
                <a:spcBef>
                  <a:spcPct val="0"/>
                </a:spcBef>
                <a:buFontTx/>
                <a:buNone/>
              </a:pPr>
              <a:t>43</a:t>
            </a:fld>
            <a:endParaRPr lang="ko-KR" altLang="en-US" sz="1800">
              <a:ea typeface="굴림" panose="020B0600000101010101" pitchFamily="34" charset="-127"/>
            </a:endParaRPr>
          </a:p>
        </p:txBody>
      </p:sp>
      <p:sp>
        <p:nvSpPr>
          <p:cNvPr id="37891" name="TextBox 1"/>
          <p:cNvSpPr txBox="1">
            <a:spLocks noChangeArrowheads="1"/>
          </p:cNvSpPr>
          <p:nvPr/>
        </p:nvSpPr>
        <p:spPr bwMode="auto">
          <a:xfrm>
            <a:off x="468312" y="333375"/>
            <a:ext cx="813613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ko-KR" altLang="en-US" sz="26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기술형입찰</a:t>
            </a:r>
            <a:r>
              <a:rPr lang="ko-KR" altLang="en-US" sz="2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내실화 방안 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[3] </a:t>
            </a:r>
            <a:r>
              <a:rPr lang="ko-KR" altLang="en-US" sz="20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기술형입찰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활성화</a:t>
            </a:r>
            <a:endParaRPr lang="ko-KR" altLang="en-US" sz="2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452437" y="1115851"/>
            <a:ext cx="8328025" cy="38576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Clr>
                <a:schemeClr val="tx1"/>
              </a:buClr>
              <a:defRPr/>
            </a:pPr>
            <a:r>
              <a:rPr lang="en-US" altLang="ko-KR" sz="2000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Arial Unicode MS" panose="020B0604020202020204" pitchFamily="50" charset="-127"/>
              </a:rPr>
              <a:t> </a:t>
            </a:r>
            <a:r>
              <a:rPr lang="en-US" altLang="ko-KR" sz="20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Arial Unicode MS" panose="020B0604020202020204" pitchFamily="50" charset="-127"/>
              </a:rPr>
              <a:t>(2) </a:t>
            </a:r>
            <a:r>
              <a:rPr lang="ko-KR" altLang="en-US" sz="20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Arial Unicode MS" panose="020B0604020202020204" pitchFamily="50" charset="-127"/>
              </a:rPr>
              <a:t>불공정 관행 개선</a:t>
            </a:r>
            <a:endParaRPr lang="ko-KR" altLang="en-US" sz="2000" dirty="0">
              <a:solidFill>
                <a:schemeClr val="tx1"/>
              </a:solidFill>
              <a:latin typeface="HY헤드라인M" panose="02030600000101010101" pitchFamily="18" charset="-127"/>
              <a:ea typeface="HY헤드라인M" panose="02030600000101010101" pitchFamily="18" charset="-127"/>
              <a:cs typeface="Arial Unicode MS" panose="020B0604020202020204" pitchFamily="50" charset="-127"/>
            </a:endParaRPr>
          </a:p>
        </p:txBody>
      </p:sp>
      <p:sp>
        <p:nvSpPr>
          <p:cNvPr id="11" name="직사각형 4"/>
          <p:cNvSpPr>
            <a:spLocks noChangeArrowheads="1"/>
          </p:cNvSpPr>
          <p:nvPr/>
        </p:nvSpPr>
        <p:spPr bwMode="auto">
          <a:xfrm>
            <a:off x="611560" y="1591632"/>
            <a:ext cx="8136904" cy="4708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latinLnBrk="1">
              <a:lnSpc>
                <a:spcPct val="150000"/>
              </a:lnSpc>
            </a:pPr>
            <a:r>
              <a:rPr lang="en-US" altLang="ko-KR" sz="2000" b="1" dirty="0" smtClean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000" b="1" dirty="0" smtClean="0">
                <a:latin typeface="맑은 고딕" pitchFamily="50" charset="-127"/>
                <a:ea typeface="맑은 고딕" pitchFamily="50" charset="-127"/>
              </a:rPr>
              <a:t>현황 및 문제점</a:t>
            </a:r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) </a:t>
            </a:r>
          </a:p>
          <a:p>
            <a:pPr marL="342900" indent="-342900" latinLnBrk="1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ko-KR" altLang="en-US" sz="2000" spc="-150" dirty="0" err="1">
                <a:latin typeface="맑은 고딕" pitchFamily="50" charset="-127"/>
                <a:ea typeface="맑은 고딕" pitchFamily="50" charset="-127"/>
              </a:rPr>
              <a:t>턴키</a:t>
            </a:r>
            <a:r>
              <a:rPr lang="ko-KR" altLang="en-US" sz="2000" spc="-150" dirty="0">
                <a:latin typeface="맑은 고딕" pitchFamily="50" charset="-127"/>
                <a:ea typeface="맑은 고딕" pitchFamily="50" charset="-127"/>
              </a:rPr>
              <a:t> 공사에서 계약금액의 조정이 있을 수 없다는 인식을 바탕으로 향후 공사비 상승을 방지하고자 입찰안내서를 통해 </a:t>
            </a:r>
            <a:r>
              <a:rPr lang="ko-KR" altLang="en-US" sz="2000" spc="-150" dirty="0" smtClean="0">
                <a:latin typeface="맑은 고딕" pitchFamily="50" charset="-127"/>
                <a:ea typeface="맑은 고딕" pitchFamily="50" charset="-127"/>
              </a:rPr>
              <a:t>계약상대자에 </a:t>
            </a:r>
            <a:r>
              <a:rPr lang="ko-KR" altLang="en-US" sz="2000" spc="-150" dirty="0">
                <a:latin typeface="맑은 고딕" pitchFamily="50" charset="-127"/>
                <a:ea typeface="맑은 고딕" pitchFamily="50" charset="-127"/>
              </a:rPr>
              <a:t>과도한 책임을 부과하는 불공정 </a:t>
            </a:r>
            <a:r>
              <a:rPr lang="ko-KR" altLang="en-US" sz="2000" spc="-150" dirty="0" smtClean="0">
                <a:latin typeface="맑은 고딕" pitchFamily="50" charset="-127"/>
                <a:ea typeface="맑은 고딕" pitchFamily="50" charset="-127"/>
              </a:rPr>
              <a:t>계약 </a:t>
            </a:r>
            <a:r>
              <a:rPr lang="ko-KR" altLang="en-US" sz="2000" spc="-150" dirty="0">
                <a:latin typeface="맑은 고딕" pitchFamily="50" charset="-127"/>
                <a:ea typeface="맑은 고딕" pitchFamily="50" charset="-127"/>
              </a:rPr>
              <a:t>관행</a:t>
            </a:r>
            <a:endParaRPr lang="en-US" altLang="ko-KR" sz="500" spc="-150" dirty="0">
              <a:latin typeface="맑은 고딕" pitchFamily="50" charset="-127"/>
              <a:ea typeface="맑은 고딕" pitchFamily="50" charset="-127"/>
            </a:endParaRPr>
          </a:p>
          <a:p>
            <a:pPr latinLnBrk="1">
              <a:lnSpc>
                <a:spcPct val="150000"/>
              </a:lnSpc>
            </a:pPr>
            <a:r>
              <a:rPr lang="ko-KR" altLang="en-US" sz="2000" spc="-150" dirty="0" smtClean="0">
                <a:latin typeface="맑은 고딕" pitchFamily="50" charset="-127"/>
                <a:ea typeface="맑은 고딕" pitchFamily="50" charset="-127"/>
              </a:rPr>
              <a:t>     </a:t>
            </a:r>
            <a:r>
              <a:rPr lang="en-US" altLang="ko-KR" sz="2000" spc="-150" dirty="0" smtClean="0">
                <a:latin typeface="맑은 고딕" pitchFamily="50" charset="-127"/>
                <a:ea typeface="맑은 고딕" pitchFamily="50" charset="-127"/>
              </a:rPr>
              <a:t>- </a:t>
            </a:r>
            <a:r>
              <a:rPr lang="ko-KR" altLang="en-US" sz="2000" b="1" spc="-150" dirty="0" smtClean="0">
                <a:latin typeface="맑은 고딕" pitchFamily="50" charset="-127"/>
                <a:ea typeface="맑은 고딕" pitchFamily="50" charset="-127"/>
              </a:rPr>
              <a:t>입찰안내서에 불평등 조항</a:t>
            </a:r>
            <a:r>
              <a:rPr lang="en-US" altLang="ko-KR" sz="2000" b="1" spc="-150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000" b="1" spc="-150" dirty="0" smtClean="0">
                <a:latin typeface="맑은 고딕" pitchFamily="50" charset="-127"/>
                <a:ea typeface="맑은 고딕" pitchFamily="50" charset="-127"/>
              </a:rPr>
              <a:t>독소조항 및 특기사항 등 포함</a:t>
            </a:r>
            <a:endParaRPr lang="en-US" altLang="ko-KR" sz="2000" b="1" spc="-150" dirty="0" smtClean="0">
              <a:latin typeface="맑은 고딕" pitchFamily="50" charset="-127"/>
              <a:ea typeface="맑은 고딕" pitchFamily="50" charset="-127"/>
            </a:endParaRPr>
          </a:p>
          <a:p>
            <a:pPr latinLnBrk="1">
              <a:lnSpc>
                <a:spcPct val="150000"/>
              </a:lnSpc>
            </a:pPr>
            <a:r>
              <a:rPr lang="en-US" altLang="ko-KR" sz="2000" spc="-15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000" spc="-150" dirty="0" smtClean="0">
                <a:latin typeface="맑은 고딕" pitchFamily="50" charset="-127"/>
                <a:ea typeface="맑은 고딕" pitchFamily="50" charset="-127"/>
              </a:rPr>
              <a:t>     * </a:t>
            </a:r>
            <a:r>
              <a:rPr lang="ko-KR" altLang="en-US" sz="2000" spc="-150" dirty="0" smtClean="0">
                <a:latin typeface="맑은 고딕" pitchFamily="50" charset="-127"/>
                <a:ea typeface="맑은 고딕" pitchFamily="50" charset="-127"/>
              </a:rPr>
              <a:t>인허가 조건</a:t>
            </a:r>
            <a:r>
              <a:rPr lang="en-US" altLang="ko-KR" sz="2000" spc="-150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000" spc="-150" dirty="0" smtClean="0">
                <a:latin typeface="맑은 고딕" pitchFamily="50" charset="-127"/>
                <a:ea typeface="맑은 고딕" pitchFamily="50" charset="-127"/>
              </a:rPr>
              <a:t>사업계획 변경</a:t>
            </a:r>
            <a:r>
              <a:rPr lang="en-US" altLang="ko-KR" sz="2000" spc="-150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000" spc="-150" dirty="0" smtClean="0">
                <a:latin typeface="맑은 고딕" pitchFamily="50" charset="-127"/>
                <a:ea typeface="맑은 고딕" pitchFamily="50" charset="-127"/>
              </a:rPr>
              <a:t>민원 관련</a:t>
            </a:r>
            <a:r>
              <a:rPr lang="en-US" altLang="ko-KR" sz="2000" spc="-150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000" spc="-150" dirty="0" err="1" smtClean="0">
                <a:latin typeface="맑은 고딕" pitchFamily="50" charset="-127"/>
                <a:ea typeface="맑은 고딕" pitchFamily="50" charset="-127"/>
              </a:rPr>
              <a:t>지장물</a:t>
            </a:r>
            <a:r>
              <a:rPr lang="ko-KR" altLang="en-US" sz="2000" spc="-150" dirty="0" smtClean="0">
                <a:latin typeface="맑은 고딕" pitchFamily="50" charset="-127"/>
                <a:ea typeface="맑은 고딕" pitchFamily="50" charset="-127"/>
              </a:rPr>
              <a:t> 및 지질조사 관련</a:t>
            </a:r>
            <a:r>
              <a:rPr lang="en-US" altLang="ko-KR" sz="2000" spc="-150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000" spc="-150" dirty="0" smtClean="0">
                <a:latin typeface="맑은 고딕" pitchFamily="50" charset="-127"/>
                <a:ea typeface="맑은 고딕" pitchFamily="50" charset="-127"/>
              </a:rPr>
              <a:t>실비</a:t>
            </a:r>
            <a:endParaRPr lang="en-US" altLang="ko-KR" sz="2000" spc="-150" dirty="0" smtClean="0">
              <a:latin typeface="맑은 고딕" pitchFamily="50" charset="-127"/>
              <a:ea typeface="맑은 고딕" pitchFamily="50" charset="-127"/>
            </a:endParaRPr>
          </a:p>
          <a:p>
            <a:pPr latinLnBrk="1">
              <a:lnSpc>
                <a:spcPct val="150000"/>
              </a:lnSpc>
            </a:pPr>
            <a:r>
              <a:rPr lang="en-US" altLang="ko-KR" sz="2000" spc="-15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000" spc="-150" dirty="0" smtClean="0">
                <a:latin typeface="맑은 고딕" pitchFamily="50" charset="-127"/>
                <a:ea typeface="맑은 고딕" pitchFamily="50" charset="-127"/>
              </a:rPr>
              <a:t>       </a:t>
            </a:r>
            <a:r>
              <a:rPr lang="ko-KR" altLang="en-US" sz="2000" spc="-150" dirty="0" smtClean="0">
                <a:latin typeface="맑은 고딕" pitchFamily="50" charset="-127"/>
                <a:ea typeface="맑은 고딕" pitchFamily="50" charset="-127"/>
              </a:rPr>
              <a:t>정산 등 </a:t>
            </a:r>
            <a:endParaRPr lang="en-US" altLang="ko-KR" sz="2000" spc="-150" dirty="0" smtClean="0">
              <a:latin typeface="맑은 고딕" pitchFamily="50" charset="-127"/>
              <a:ea typeface="맑은 고딕" pitchFamily="50" charset="-127"/>
            </a:endParaRPr>
          </a:p>
          <a:p>
            <a:pPr marL="342900" indent="-342900" latinLnBrk="1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ko-KR" altLang="en-US" sz="2000" b="1" spc="-150" dirty="0" smtClean="0">
                <a:latin typeface="맑은 고딕" pitchFamily="50" charset="-127"/>
                <a:ea typeface="맑은 고딕" pitchFamily="50" charset="-127"/>
              </a:rPr>
              <a:t>기술제안입찰에서 기술제안 사항 </a:t>
            </a:r>
            <a:r>
              <a:rPr lang="ko-KR" altLang="en-US" sz="2000" b="1" spc="-150" dirty="0" err="1" smtClean="0">
                <a:latin typeface="맑은 고딕" pitchFamily="50" charset="-127"/>
                <a:ea typeface="맑은 고딕" pitchFamily="50" charset="-127"/>
              </a:rPr>
              <a:t>불채택시</a:t>
            </a:r>
            <a:r>
              <a:rPr lang="ko-KR" altLang="en-US" sz="2000" spc="-150" dirty="0" smtClean="0">
                <a:latin typeface="맑은 고딕" pitchFamily="50" charset="-127"/>
                <a:ea typeface="맑은 고딕" pitchFamily="50" charset="-127"/>
              </a:rPr>
              <a:t> 원안보다 증액된 제안은 원안설계 가격으로</a:t>
            </a:r>
            <a:r>
              <a:rPr lang="en-US" altLang="ko-KR" sz="2000" spc="-150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000" spc="-150" dirty="0" smtClean="0">
                <a:latin typeface="맑은 고딕" pitchFamily="50" charset="-127"/>
                <a:ea typeface="맑은 고딕" pitchFamily="50" charset="-127"/>
              </a:rPr>
              <a:t>원안보다 감액된 제안은 </a:t>
            </a:r>
            <a:r>
              <a:rPr lang="ko-KR" altLang="en-US" sz="2000" spc="-150" dirty="0" err="1" smtClean="0">
                <a:latin typeface="맑은 고딕" pitchFamily="50" charset="-127"/>
                <a:ea typeface="맑은 고딕" pitchFamily="50" charset="-127"/>
              </a:rPr>
              <a:t>증액없이</a:t>
            </a:r>
            <a:r>
              <a:rPr lang="ko-KR" altLang="en-US" sz="2000" spc="-150" dirty="0" smtClean="0">
                <a:latin typeface="맑은 고딕" pitchFamily="50" charset="-127"/>
                <a:ea typeface="맑은 고딕" pitchFamily="50" charset="-127"/>
              </a:rPr>
              <a:t> 감액된 금액으로 계약하는 내용으로 </a:t>
            </a:r>
            <a:r>
              <a:rPr lang="en-US" altLang="ko-KR" sz="2000" spc="-150" dirty="0" smtClean="0">
                <a:latin typeface="맑은 고딕" pitchFamily="50" charset="-127"/>
                <a:ea typeface="맑은 고딕" pitchFamily="50" charset="-127"/>
              </a:rPr>
              <a:t>‘</a:t>
            </a:r>
            <a:r>
              <a:rPr lang="ko-KR" altLang="en-US" sz="2000" spc="-150" dirty="0" smtClean="0">
                <a:latin typeface="맑은 고딕" pitchFamily="50" charset="-127"/>
                <a:ea typeface="맑은 고딕" pitchFamily="50" charset="-127"/>
              </a:rPr>
              <a:t>기술제안 입찰안내서 표준안</a:t>
            </a:r>
            <a:r>
              <a:rPr lang="en-US" altLang="ko-KR" sz="2000" spc="-150" dirty="0" smtClean="0">
                <a:latin typeface="맑은 고딕" pitchFamily="50" charset="-127"/>
                <a:ea typeface="맑은 고딕" pitchFamily="50" charset="-127"/>
              </a:rPr>
              <a:t>’</a:t>
            </a:r>
            <a:r>
              <a:rPr lang="ko-KR" altLang="en-US" sz="2000" spc="-150" dirty="0" smtClean="0">
                <a:latin typeface="맑은 고딕" pitchFamily="50" charset="-127"/>
                <a:ea typeface="맑은 고딕" pitchFamily="50" charset="-127"/>
              </a:rPr>
              <a:t>에 명시</a:t>
            </a:r>
            <a:endParaRPr lang="en-US" altLang="ko-KR" sz="2000" spc="-150" dirty="0" smtClean="0"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9997554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슬라이드 번호 개체 틀 5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B3B94E2-65BE-4241-AB86-93CF9506CFEA}" type="slidenum">
              <a:rPr lang="ko-KR" altLang="en-US" sz="1800">
                <a:ea typeface="굴림" panose="020B0600000101010101" pitchFamily="34" charset="-127"/>
              </a:rPr>
              <a:pPr>
                <a:spcBef>
                  <a:spcPct val="0"/>
                </a:spcBef>
                <a:buFontTx/>
                <a:buNone/>
              </a:pPr>
              <a:t>44</a:t>
            </a:fld>
            <a:endParaRPr lang="ko-KR" altLang="en-US" sz="1800">
              <a:ea typeface="굴림" panose="020B0600000101010101" pitchFamily="34" charset="-127"/>
            </a:endParaRPr>
          </a:p>
        </p:txBody>
      </p:sp>
      <p:sp>
        <p:nvSpPr>
          <p:cNvPr id="37891" name="TextBox 1"/>
          <p:cNvSpPr txBox="1">
            <a:spLocks noChangeArrowheads="1"/>
          </p:cNvSpPr>
          <p:nvPr/>
        </p:nvSpPr>
        <p:spPr bwMode="auto">
          <a:xfrm>
            <a:off x="468312" y="333375"/>
            <a:ext cx="813613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ko-KR" altLang="en-US" sz="26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기술형입찰</a:t>
            </a:r>
            <a:r>
              <a:rPr lang="ko-KR" altLang="en-US" sz="2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내실화 방안 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[3] </a:t>
            </a:r>
            <a:r>
              <a:rPr lang="ko-KR" altLang="en-US" sz="20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기술형입찰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활성화</a:t>
            </a:r>
            <a:endParaRPr lang="ko-KR" altLang="en-US" sz="2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452437" y="1115851"/>
            <a:ext cx="8328025" cy="38576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Clr>
                <a:schemeClr val="tx1"/>
              </a:buClr>
              <a:defRPr/>
            </a:pPr>
            <a:r>
              <a:rPr lang="en-US" altLang="ko-KR" sz="2000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Arial Unicode MS" panose="020B0604020202020204" pitchFamily="50" charset="-127"/>
              </a:rPr>
              <a:t> </a:t>
            </a:r>
            <a:r>
              <a:rPr lang="en-US" altLang="ko-KR" sz="20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Arial Unicode MS" panose="020B0604020202020204" pitchFamily="50" charset="-127"/>
              </a:rPr>
              <a:t>(2) </a:t>
            </a:r>
            <a:r>
              <a:rPr lang="ko-KR" altLang="en-US" sz="20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Arial Unicode MS" panose="020B0604020202020204" pitchFamily="50" charset="-127"/>
              </a:rPr>
              <a:t>불공정 관행 개선</a:t>
            </a:r>
            <a:endParaRPr lang="ko-KR" altLang="en-US" sz="2000" dirty="0">
              <a:solidFill>
                <a:schemeClr val="tx1"/>
              </a:solidFill>
              <a:latin typeface="HY헤드라인M" panose="02030600000101010101" pitchFamily="18" charset="-127"/>
              <a:ea typeface="HY헤드라인M" panose="02030600000101010101" pitchFamily="18" charset="-127"/>
              <a:cs typeface="Arial Unicode MS" panose="020B0604020202020204" pitchFamily="50" charset="-127"/>
            </a:endParaRPr>
          </a:p>
        </p:txBody>
      </p:sp>
      <p:sp>
        <p:nvSpPr>
          <p:cNvPr id="7" name="직사각형 4"/>
          <p:cNvSpPr>
            <a:spLocks noChangeArrowheads="1"/>
          </p:cNvSpPr>
          <p:nvPr/>
        </p:nvSpPr>
        <p:spPr bwMode="auto">
          <a:xfrm>
            <a:off x="611560" y="1572394"/>
            <a:ext cx="8136904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latinLnBrk="1">
              <a:lnSpc>
                <a:spcPct val="150000"/>
              </a:lnSpc>
            </a:pPr>
            <a:r>
              <a:rPr lang="en-US" altLang="ko-KR" sz="2000" b="1" dirty="0" smtClean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000" b="1" dirty="0" smtClean="0">
                <a:latin typeface="맑은 고딕" pitchFamily="50" charset="-127"/>
                <a:ea typeface="맑은 고딕" pitchFamily="50" charset="-127"/>
              </a:rPr>
              <a:t>개선방안</a:t>
            </a:r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)</a:t>
            </a:r>
          </a:p>
          <a:p>
            <a:pPr marL="457200" indent="-457200" latinLnBrk="1">
              <a:lnSpc>
                <a:spcPct val="150000"/>
              </a:lnSpc>
              <a:buAutoNum type="circleNumDbPlain"/>
            </a:pPr>
            <a:r>
              <a:rPr lang="ko-KR" altLang="en-US" sz="20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기술형입찰에서</a:t>
            </a:r>
            <a:r>
              <a:rPr lang="en-US" altLang="ko-KR" sz="2000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 </a:t>
            </a:r>
            <a:r>
              <a:rPr lang="ko-KR" altLang="en-US" sz="2000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발주기관과 입찰사간의 불공정계약 등 우월적 지위 남용사례 발굴하여 개선 추진</a:t>
            </a:r>
            <a:endParaRPr lang="en-US" altLang="ko-KR" sz="2000" spc="-15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611560" y="4923472"/>
            <a:ext cx="810354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>
              <a:lnSpc>
                <a:spcPct val="150000"/>
              </a:lnSpc>
            </a:pP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② </a:t>
            </a:r>
            <a:r>
              <a:rPr lang="ko-KR" altLang="en-US" sz="2000" b="1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시공사와</a:t>
            </a:r>
            <a:r>
              <a:rPr lang="ko-KR" altLang="en-US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용역사</a:t>
            </a: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의 갑을 관계로 인한 </a:t>
            </a:r>
            <a:r>
              <a:rPr lang="ko-KR" altLang="en-US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불공정관행</a:t>
            </a: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도 </a:t>
            </a:r>
            <a:r>
              <a:rPr lang="ko-KR" altLang="en-US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발굴하여 개선</a:t>
            </a:r>
            <a:endParaRPr lang="en-US" altLang="ko-KR" sz="2000" b="1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atinLnBrk="1"/>
            <a:r>
              <a:rPr lang="en-US" altLang="ko-KR" sz="2000" spc="-15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000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   - </a:t>
            </a:r>
            <a:r>
              <a:rPr lang="ko-KR" altLang="en-US" sz="2000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설계사 간담회 등 의견수렴을 통해 개선방안 마련하여 발주기관 관리</a:t>
            </a:r>
            <a:r>
              <a:rPr lang="en-US" altLang="ko-KR" sz="2000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</a:p>
          <a:p>
            <a:pPr latinLnBrk="1"/>
            <a:r>
              <a:rPr lang="en-US" altLang="ko-KR" sz="2000" spc="-15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000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     </a:t>
            </a:r>
            <a:r>
              <a:rPr lang="ko-KR" altLang="en-US" sz="2000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감독 요청 및 </a:t>
            </a:r>
            <a:r>
              <a:rPr lang="ko-KR" altLang="en-US" sz="2000" spc="-15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시공사</a:t>
            </a:r>
            <a:r>
              <a:rPr lang="ko-KR" altLang="en-US" sz="2000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시정권고</a:t>
            </a:r>
            <a:endParaRPr lang="en-US" altLang="ko-KR" sz="2000" spc="-15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atinLnBrk="1"/>
            <a:r>
              <a:rPr lang="en-US" altLang="ko-KR" sz="2000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    </a:t>
            </a:r>
            <a:r>
              <a:rPr lang="en-US" altLang="ko-KR" sz="2000" spc="-15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* </a:t>
            </a:r>
            <a:r>
              <a:rPr lang="ko-KR" altLang="en-US" sz="2000" spc="-15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시공사</a:t>
            </a:r>
            <a:r>
              <a:rPr lang="ko-KR" altLang="en-US" sz="2000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적정 설계비용 미지급 또는 지연지급</a:t>
            </a:r>
            <a:r>
              <a:rPr lang="en-US" altLang="ko-KR" sz="2000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000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부당업무 지시 등</a:t>
            </a:r>
            <a:endParaRPr lang="en-US" altLang="ko-KR" sz="2000" b="1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1204593"/>
              </p:ext>
            </p:extLst>
          </p:nvPr>
        </p:nvGraphicFramePr>
        <p:xfrm>
          <a:off x="1043608" y="3415878"/>
          <a:ext cx="7488832" cy="1449324"/>
        </p:xfrm>
        <a:graphic>
          <a:graphicData uri="http://schemas.openxmlformats.org/drawingml/2006/table">
            <a:tbl>
              <a:tblPr/>
              <a:tblGrid>
                <a:gridCol w="3600400"/>
                <a:gridCol w="3888432"/>
              </a:tblGrid>
              <a:tr h="30873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현 행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-15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개 선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977773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30" dirty="0" smtClean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･</a:t>
                      </a:r>
                      <a:r>
                        <a:rPr lang="ko-KR" altLang="en-US" sz="1600" kern="0" spc="-6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원안보다 증액된 제안은 원안설계 가격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-85090" algn="just" fontAlgn="base" latinLnBrk="1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3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･</a:t>
                      </a:r>
                      <a:r>
                        <a:rPr lang="ko-KR" altLang="en-US" sz="1600" kern="0" spc="2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원안보다 감액된 </a:t>
                      </a:r>
                      <a:r>
                        <a:rPr lang="ko-KR" altLang="en-US" sz="1600" kern="0" spc="-1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제안은 감액된 </a:t>
                      </a:r>
                      <a:r>
                        <a:rPr lang="ko-KR" altLang="en-US" sz="1600" kern="0" spc="-10" dirty="0" smtClean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금액</a:t>
                      </a:r>
                      <a:endParaRPr lang="en-US" altLang="ko-KR" sz="1600" kern="0" spc="-10" dirty="0" smtClean="0">
                        <a:solidFill>
                          <a:srgbClr val="000000"/>
                        </a:solidFill>
                        <a:effectLst/>
                        <a:ea typeface="한양중고딕"/>
                      </a:endParaRPr>
                    </a:p>
                    <a:p>
                      <a:pPr marL="0" marR="0" indent="-85090" algn="just" fontAlgn="base" latinLnBrk="1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-10" dirty="0" smtClean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  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으로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계약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81280" algn="just" fontAlgn="base" latinLnBrk="1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-20" dirty="0" smtClean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･</a:t>
                      </a:r>
                      <a:r>
                        <a:rPr lang="ko-KR" altLang="en-US" sz="1600" kern="0" spc="-6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원안보다 감액된 제안은 원안설계 가격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-81280" algn="just" fontAlgn="base" latinLnBrk="1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-2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･또는 발주자의 원안설계에 대해서도 </a:t>
                      </a:r>
                      <a:r>
                        <a:rPr lang="ko-KR" altLang="en-US" sz="1600" kern="0" spc="-20" dirty="0" smtClean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가격</a:t>
                      </a:r>
                      <a:endParaRPr lang="en-US" altLang="ko-KR" sz="1600" kern="0" spc="-20" dirty="0" smtClean="0">
                        <a:solidFill>
                          <a:srgbClr val="000000"/>
                        </a:solidFill>
                        <a:effectLst/>
                        <a:ea typeface="한양중고딕"/>
                      </a:endParaRPr>
                    </a:p>
                    <a:p>
                      <a:pPr marL="0" marR="0" indent="-81280" algn="just" fontAlgn="base" latinLnBrk="1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-20" dirty="0" smtClean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  </a:t>
                      </a:r>
                      <a:r>
                        <a:rPr lang="ko-KR" altLang="en-US" sz="1600" kern="0" spc="-20" dirty="0" smtClean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을 </a:t>
                      </a:r>
                      <a:r>
                        <a:rPr lang="ko-KR" altLang="en-US" sz="1600" kern="0" spc="-20" dirty="0" err="1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투찰토록</a:t>
                      </a:r>
                      <a:r>
                        <a:rPr lang="ko-KR" altLang="en-US" sz="1600" kern="0" spc="-2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 하여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한양중고딕"/>
                        </a:rPr>
                        <a:t>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ea typeface="한양중고딕"/>
                        </a:rPr>
                        <a:t>계약금액 결정 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직사각형 2"/>
          <p:cNvSpPr/>
          <p:nvPr/>
        </p:nvSpPr>
        <p:spPr>
          <a:xfrm>
            <a:off x="1907704" y="2969012"/>
            <a:ext cx="6058069" cy="4196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atinLnBrk="1">
              <a:lnSpc>
                <a:spcPct val="150000"/>
              </a:lnSpc>
            </a:pPr>
            <a:r>
              <a:rPr lang="en-US" altLang="ko-KR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&lt;</a:t>
            </a:r>
            <a:r>
              <a:rPr lang="ko-KR" altLang="en-US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기술제안 입찰안내서 표준안 개정</a:t>
            </a:r>
            <a:r>
              <a:rPr lang="en-US" altLang="ko-KR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예시</a:t>
            </a:r>
            <a:r>
              <a:rPr lang="en-US" altLang="ko-KR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 : </a:t>
            </a:r>
            <a:r>
              <a:rPr lang="ko-KR" altLang="en-US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기술제안 </a:t>
            </a:r>
            <a:r>
              <a:rPr lang="ko-KR" altLang="en-US" spc="-15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불채택시</a:t>
            </a:r>
            <a:r>
              <a:rPr lang="en-US" altLang="ko-KR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&gt;</a:t>
            </a:r>
            <a:endParaRPr lang="en-US" altLang="ko-KR" spc="-15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7712050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슬라이드 번호 개체 틀 5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B3B94E2-65BE-4241-AB86-93CF9506CFEA}" type="slidenum">
              <a:rPr lang="ko-KR" altLang="en-US" sz="1800">
                <a:ea typeface="굴림" panose="020B0600000101010101" pitchFamily="34" charset="-127"/>
              </a:rPr>
              <a:pPr>
                <a:spcBef>
                  <a:spcPct val="0"/>
                </a:spcBef>
                <a:buFontTx/>
                <a:buNone/>
              </a:pPr>
              <a:t>45</a:t>
            </a:fld>
            <a:endParaRPr lang="ko-KR" altLang="en-US" sz="1800">
              <a:ea typeface="굴림" panose="020B0600000101010101" pitchFamily="34" charset="-127"/>
            </a:endParaRPr>
          </a:p>
        </p:txBody>
      </p:sp>
      <p:sp>
        <p:nvSpPr>
          <p:cNvPr id="37891" name="TextBox 1"/>
          <p:cNvSpPr txBox="1">
            <a:spLocks noChangeArrowheads="1"/>
          </p:cNvSpPr>
          <p:nvPr/>
        </p:nvSpPr>
        <p:spPr bwMode="auto">
          <a:xfrm>
            <a:off x="468312" y="333375"/>
            <a:ext cx="813613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ko-KR" altLang="en-US" sz="26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기술형입찰</a:t>
            </a:r>
            <a:r>
              <a:rPr lang="ko-KR" altLang="en-US" sz="2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내실화 방안 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[3] </a:t>
            </a:r>
            <a:r>
              <a:rPr lang="ko-KR" altLang="en-US" sz="20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기술형입찰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활성화</a:t>
            </a:r>
            <a:endParaRPr lang="ko-KR" altLang="en-US" sz="2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452437" y="1115851"/>
            <a:ext cx="8328025" cy="38576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Clr>
                <a:schemeClr val="tx1"/>
              </a:buClr>
              <a:defRPr/>
            </a:pPr>
            <a:r>
              <a:rPr lang="en-US" altLang="ko-KR" sz="2000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Arial Unicode MS" panose="020B0604020202020204" pitchFamily="50" charset="-127"/>
              </a:rPr>
              <a:t> </a:t>
            </a:r>
            <a:r>
              <a:rPr lang="en-US" altLang="ko-KR" sz="20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Arial Unicode MS" panose="020B0604020202020204" pitchFamily="50" charset="-127"/>
              </a:rPr>
              <a:t>(3) </a:t>
            </a:r>
            <a:r>
              <a:rPr lang="ko-KR" altLang="en-US" sz="2000" dirty="0" err="1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Arial Unicode MS" panose="020B0604020202020204" pitchFamily="50" charset="-127"/>
              </a:rPr>
              <a:t>기술형입찰</a:t>
            </a:r>
            <a:r>
              <a:rPr lang="ko-KR" altLang="en-US" sz="20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Arial Unicode MS" panose="020B0604020202020204" pitchFamily="50" charset="-127"/>
              </a:rPr>
              <a:t> 확대</a:t>
            </a:r>
            <a:endParaRPr lang="ko-KR" altLang="en-US" sz="2000" dirty="0">
              <a:solidFill>
                <a:schemeClr val="tx1"/>
              </a:solidFill>
              <a:latin typeface="HY헤드라인M" panose="02030600000101010101" pitchFamily="18" charset="-127"/>
              <a:ea typeface="HY헤드라인M" panose="02030600000101010101" pitchFamily="18" charset="-127"/>
              <a:cs typeface="Arial Unicode MS" panose="020B0604020202020204" pitchFamily="50" charset="-127"/>
            </a:endParaRPr>
          </a:p>
        </p:txBody>
      </p:sp>
      <p:sp>
        <p:nvSpPr>
          <p:cNvPr id="11" name="직사각형 4"/>
          <p:cNvSpPr>
            <a:spLocks noChangeArrowheads="1"/>
          </p:cNvSpPr>
          <p:nvPr/>
        </p:nvSpPr>
        <p:spPr bwMode="auto">
          <a:xfrm>
            <a:off x="611560" y="1591632"/>
            <a:ext cx="8136904" cy="4893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latinLnBrk="1">
              <a:lnSpc>
                <a:spcPct val="150000"/>
              </a:lnSpc>
            </a:pPr>
            <a:r>
              <a:rPr lang="en-US" altLang="ko-KR" sz="2000" b="1" dirty="0" smtClean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000" b="1" dirty="0" smtClean="0">
                <a:latin typeface="맑은 고딕" pitchFamily="50" charset="-127"/>
                <a:ea typeface="맑은 고딕" pitchFamily="50" charset="-127"/>
              </a:rPr>
              <a:t>현황 및 문제점</a:t>
            </a:r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) </a:t>
            </a:r>
          </a:p>
          <a:p>
            <a:pPr marL="342900" indent="-342900" latinLnBrk="1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ko-KR" altLang="en-US" sz="2000" spc="-150" dirty="0" smtClean="0">
                <a:latin typeface="맑은 고딕" pitchFamily="50" charset="-127"/>
                <a:ea typeface="맑은 고딕" pitchFamily="50" charset="-127"/>
              </a:rPr>
              <a:t>국내 </a:t>
            </a:r>
            <a:r>
              <a:rPr lang="ko-KR" altLang="en-US" sz="2000" b="1" spc="-150" dirty="0" err="1" smtClean="0">
                <a:latin typeface="맑은 고딕" pitchFamily="50" charset="-127"/>
                <a:ea typeface="맑은 고딕" pitchFamily="50" charset="-127"/>
              </a:rPr>
              <a:t>기술형입찰</a:t>
            </a:r>
            <a:r>
              <a:rPr lang="ko-KR" altLang="en-US" sz="2000" b="1" spc="-150" dirty="0" smtClean="0">
                <a:latin typeface="맑은 고딕" pitchFamily="50" charset="-127"/>
                <a:ea typeface="맑은 고딕" pitchFamily="50" charset="-127"/>
              </a:rPr>
              <a:t> 비중</a:t>
            </a:r>
            <a:r>
              <a:rPr lang="ko-KR" altLang="en-US" sz="2000" spc="-150" dirty="0" smtClean="0">
                <a:latin typeface="맑은 고딕" pitchFamily="50" charset="-127"/>
                <a:ea typeface="맑은 고딕" pitchFamily="50" charset="-127"/>
              </a:rPr>
              <a:t>은 해외 선진국에 비해 여전히 낮은 실정</a:t>
            </a:r>
            <a:endParaRPr lang="en-US" altLang="ko-KR" sz="2000" spc="-150" dirty="0">
              <a:latin typeface="맑은 고딕" pitchFamily="50" charset="-127"/>
              <a:ea typeface="맑은 고딕" pitchFamily="50" charset="-127"/>
            </a:endParaRPr>
          </a:p>
          <a:p>
            <a:pPr latinLnBrk="1">
              <a:lnSpc>
                <a:spcPct val="150000"/>
              </a:lnSpc>
            </a:pPr>
            <a:r>
              <a:rPr lang="ko-KR" altLang="en-US" sz="2000" spc="-150" dirty="0" smtClean="0">
                <a:latin typeface="맑은 고딕" pitchFamily="50" charset="-127"/>
                <a:ea typeface="맑은 고딕" pitchFamily="50" charset="-127"/>
              </a:rPr>
              <a:t>     </a:t>
            </a:r>
            <a:r>
              <a:rPr lang="en-US" altLang="ko-KR" sz="2000" spc="-150" dirty="0" smtClean="0">
                <a:latin typeface="맑은 고딕" pitchFamily="50" charset="-127"/>
                <a:ea typeface="맑은 고딕" pitchFamily="50" charset="-127"/>
              </a:rPr>
              <a:t>- </a:t>
            </a:r>
            <a:r>
              <a:rPr lang="ko-KR" altLang="en-US" sz="2000" kern="0" spc="-2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공공 발주물량 중 </a:t>
            </a:r>
            <a:r>
              <a:rPr lang="ko-KR" altLang="en-US" sz="2000" kern="0" spc="-20" dirty="0" err="1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턴키</a:t>
            </a:r>
            <a:r>
              <a:rPr lang="ko-KR" altLang="en-US" sz="2000" kern="0" spc="-2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발주는 </a:t>
            </a:r>
            <a:r>
              <a:rPr lang="ko-KR" altLang="en-US" sz="2000" b="1" kern="0" spc="-2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약 </a:t>
            </a:r>
            <a:r>
              <a:rPr lang="en-US" altLang="ko-KR" sz="2000" b="1" kern="0" spc="-2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12%(‘13</a:t>
            </a:r>
            <a:r>
              <a:rPr lang="ko-KR" altLang="en-US" sz="2000" b="1" kern="0" spc="-2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년</a:t>
            </a:r>
            <a:r>
              <a:rPr lang="en-US" altLang="ko-KR" sz="2000" b="1" kern="0" spc="-2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2000" kern="0" spc="-2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에 불과</a:t>
            </a:r>
            <a:r>
              <a:rPr lang="en-US" altLang="ko-KR" sz="2000" kern="0" spc="-2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2000" kern="0" spc="-2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’09</a:t>
            </a:r>
            <a:r>
              <a:rPr lang="ko-KR" altLang="en-US" sz="2000" kern="0" spc="-2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년 </a:t>
            </a:r>
            <a:r>
              <a:rPr lang="en-US" altLang="ko-KR" sz="2000" kern="0" spc="-2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34.5%)</a:t>
            </a:r>
            <a:r>
              <a:rPr lang="en-US" altLang="ko-KR" sz="2000" spc="-150" dirty="0" smtClean="0">
                <a:latin typeface="맑은 고딕" pitchFamily="50" charset="-127"/>
                <a:ea typeface="맑은 고딕" pitchFamily="50" charset="-127"/>
              </a:rPr>
              <a:t> </a:t>
            </a:r>
          </a:p>
          <a:p>
            <a:pPr latinLnBrk="1">
              <a:lnSpc>
                <a:spcPct val="150000"/>
              </a:lnSpc>
            </a:pPr>
            <a:endParaRPr lang="en-US" altLang="ko-KR" sz="500" b="1" spc="-150" dirty="0">
              <a:latin typeface="맑은 고딕" pitchFamily="50" charset="-127"/>
              <a:ea typeface="맑은 고딕" pitchFamily="50" charset="-127"/>
            </a:endParaRPr>
          </a:p>
          <a:p>
            <a:pPr marL="342900" indent="-342900" latinLnBrk="1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ko-KR" altLang="en-US" sz="2000" spc="-150" dirty="0" err="1" smtClean="0">
                <a:latin typeface="맑은 고딕" pitchFamily="50" charset="-127"/>
                <a:ea typeface="맑은 고딕" pitchFamily="50" charset="-127"/>
              </a:rPr>
              <a:t>기술형입찰에서</a:t>
            </a:r>
            <a:r>
              <a:rPr lang="ko-KR" altLang="en-US" sz="2000" spc="-15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000" spc="-150" dirty="0" smtClean="0">
                <a:latin typeface="맑은 고딕" pitchFamily="50" charset="-127"/>
                <a:ea typeface="맑은 고딕" pitchFamily="50" charset="-127"/>
              </a:rPr>
              <a:t>지난 </a:t>
            </a:r>
            <a:r>
              <a:rPr lang="en-US" altLang="ko-KR" sz="2000" spc="-150" dirty="0" smtClean="0">
                <a:latin typeface="맑은 고딕" pitchFamily="50" charset="-127"/>
                <a:ea typeface="맑은 고딕" pitchFamily="50" charset="-127"/>
              </a:rPr>
              <a:t>5</a:t>
            </a:r>
            <a:r>
              <a:rPr lang="ko-KR" altLang="en-US" sz="2000" spc="-150" dirty="0" smtClean="0">
                <a:latin typeface="맑은 고딕" pitchFamily="50" charset="-127"/>
                <a:ea typeface="맑은 고딕" pitchFamily="50" charset="-127"/>
              </a:rPr>
              <a:t>년간 공공분야 발주물량 </a:t>
            </a:r>
            <a:r>
              <a:rPr lang="en-US" altLang="ko-KR" sz="2000" spc="-150" dirty="0" smtClean="0">
                <a:latin typeface="맑은 고딕" pitchFamily="50" charset="-127"/>
                <a:ea typeface="맑은 고딕" pitchFamily="50" charset="-127"/>
              </a:rPr>
              <a:t>369</a:t>
            </a:r>
            <a:r>
              <a:rPr lang="ko-KR" altLang="en-US" sz="2000" spc="-150" dirty="0" err="1" smtClean="0">
                <a:latin typeface="맑은 고딕" pitchFamily="50" charset="-127"/>
                <a:ea typeface="맑은 고딕" pitchFamily="50" charset="-127"/>
              </a:rPr>
              <a:t>건중</a:t>
            </a:r>
            <a:r>
              <a:rPr lang="en-US" altLang="ko-KR" sz="2000" spc="-150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000" b="1" spc="-150" dirty="0" smtClean="0">
                <a:latin typeface="맑은 고딕" pitchFamily="50" charset="-127"/>
                <a:ea typeface="맑은 고딕" pitchFamily="50" charset="-127"/>
              </a:rPr>
              <a:t>상위 </a:t>
            </a:r>
            <a:r>
              <a:rPr lang="en-US" altLang="ko-KR" sz="2000" b="1" spc="-150" dirty="0" smtClean="0">
                <a:latin typeface="맑은 고딕" pitchFamily="50" charset="-127"/>
                <a:ea typeface="맑은 고딕" pitchFamily="50" charset="-127"/>
              </a:rPr>
              <a:t>6</a:t>
            </a:r>
            <a:r>
              <a:rPr lang="ko-KR" altLang="en-US" sz="2000" b="1" spc="-150" dirty="0" smtClean="0">
                <a:latin typeface="맑은 고딕" pitchFamily="50" charset="-127"/>
                <a:ea typeface="맑은 고딕" pitchFamily="50" charset="-127"/>
              </a:rPr>
              <a:t>개사가 전체의 </a:t>
            </a:r>
            <a:r>
              <a:rPr lang="en-US" altLang="ko-KR" sz="2000" b="1" spc="-150" dirty="0" smtClean="0">
                <a:latin typeface="맑은 고딕" pitchFamily="50" charset="-127"/>
                <a:ea typeface="맑은 고딕" pitchFamily="50" charset="-127"/>
              </a:rPr>
              <a:t>36%(133</a:t>
            </a:r>
            <a:r>
              <a:rPr lang="ko-KR" altLang="en-US" sz="2000" b="1" spc="-150" dirty="0" smtClean="0">
                <a:latin typeface="맑은 고딕" pitchFamily="50" charset="-127"/>
                <a:ea typeface="맑은 고딕" pitchFamily="50" charset="-127"/>
              </a:rPr>
              <a:t>건</a:t>
            </a:r>
            <a:r>
              <a:rPr lang="en-US" altLang="ko-KR" sz="2000" b="1" spc="-150" dirty="0" smtClean="0"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en-US" altLang="ko-KR" sz="2000" spc="-150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000" spc="-150" dirty="0" smtClean="0">
                <a:latin typeface="맑은 고딕" pitchFamily="50" charset="-127"/>
                <a:ea typeface="맑은 고딕" pitchFamily="50" charset="-127"/>
              </a:rPr>
              <a:t>상위 </a:t>
            </a:r>
            <a:r>
              <a:rPr lang="en-US" altLang="ko-KR" sz="2000" spc="-150" dirty="0" smtClean="0">
                <a:latin typeface="맑은 고딕" pitchFamily="50" charset="-127"/>
                <a:ea typeface="맑은 고딕" pitchFamily="50" charset="-127"/>
              </a:rPr>
              <a:t>20</a:t>
            </a:r>
            <a:r>
              <a:rPr lang="ko-KR" altLang="en-US" sz="2000" spc="-150" dirty="0" smtClean="0">
                <a:latin typeface="맑은 고딕" pitchFamily="50" charset="-127"/>
                <a:ea typeface="맑은 고딕" pitchFamily="50" charset="-127"/>
              </a:rPr>
              <a:t>개사</a:t>
            </a:r>
            <a:r>
              <a:rPr lang="en-US" altLang="ko-KR" sz="2000" spc="-150" dirty="0" smtClean="0">
                <a:latin typeface="맑은 고딕" pitchFamily="50" charset="-127"/>
                <a:ea typeface="맑은 고딕" pitchFamily="50" charset="-127"/>
              </a:rPr>
              <a:t>(7</a:t>
            </a:r>
            <a:r>
              <a:rPr lang="ko-KR" altLang="en-US" sz="2000" spc="-150" dirty="0" smtClean="0">
                <a:latin typeface="맑은 고딕" pitchFamily="50" charset="-127"/>
                <a:ea typeface="맑은 고딕" pitchFamily="50" charset="-127"/>
              </a:rPr>
              <a:t>∼</a:t>
            </a:r>
            <a:r>
              <a:rPr lang="en-US" altLang="ko-KR" sz="2000" spc="-150" dirty="0" smtClean="0">
                <a:latin typeface="맑은 고딕" pitchFamily="50" charset="-127"/>
                <a:ea typeface="맑은 고딕" pitchFamily="50" charset="-127"/>
              </a:rPr>
              <a:t>20</a:t>
            </a:r>
            <a:r>
              <a:rPr lang="ko-KR" altLang="en-US" sz="2000" spc="-150" dirty="0" smtClean="0">
                <a:latin typeface="맑은 고딕" pitchFamily="50" charset="-127"/>
                <a:ea typeface="맑은 고딕" pitchFamily="50" charset="-127"/>
              </a:rPr>
              <a:t>위</a:t>
            </a:r>
            <a:r>
              <a:rPr lang="en-US" altLang="ko-KR" sz="2000" spc="-150" dirty="0" smtClean="0"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2000" spc="-150" dirty="0" smtClean="0">
                <a:latin typeface="맑은 고딕" pitchFamily="50" charset="-127"/>
                <a:ea typeface="맑은 고딕" pitchFamily="50" charset="-127"/>
              </a:rPr>
              <a:t>가 </a:t>
            </a:r>
            <a:r>
              <a:rPr lang="en-US" altLang="ko-KR" sz="2000" spc="-150" dirty="0" smtClean="0">
                <a:latin typeface="맑은 고딕" pitchFamily="50" charset="-127"/>
                <a:ea typeface="맑은 고딕" pitchFamily="50" charset="-127"/>
              </a:rPr>
              <a:t>30.4%(112</a:t>
            </a:r>
            <a:r>
              <a:rPr lang="ko-KR" altLang="en-US" sz="2000" spc="-150" dirty="0" smtClean="0">
                <a:latin typeface="맑은 고딕" pitchFamily="50" charset="-127"/>
                <a:ea typeface="맑은 고딕" pitchFamily="50" charset="-127"/>
              </a:rPr>
              <a:t>건</a:t>
            </a:r>
            <a:r>
              <a:rPr lang="en-US" altLang="ko-KR" sz="2000" spc="-150" dirty="0" smtClean="0"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ko-KR" altLang="en-US" sz="2000" spc="-150" dirty="0" smtClean="0">
                <a:latin typeface="맑은 고딕" pitchFamily="50" charset="-127"/>
                <a:ea typeface="맑은 고딕" pitchFamily="50" charset="-127"/>
              </a:rPr>
              <a:t>수주</a:t>
            </a:r>
            <a:endParaRPr lang="en-US" altLang="ko-KR" sz="2000" spc="-150" dirty="0" smtClean="0">
              <a:latin typeface="맑은 고딕" pitchFamily="50" charset="-127"/>
              <a:ea typeface="맑은 고딕" pitchFamily="50" charset="-127"/>
            </a:endParaRPr>
          </a:p>
          <a:p>
            <a:pPr latinLnBrk="1"/>
            <a:r>
              <a:rPr lang="en-US" altLang="ko-KR" b="1" spc="-150" dirty="0" smtClean="0">
                <a:latin typeface="맑은 고딕" pitchFamily="50" charset="-127"/>
                <a:ea typeface="맑은 고딕" pitchFamily="50" charset="-127"/>
              </a:rPr>
              <a:t>     </a:t>
            </a:r>
            <a:r>
              <a:rPr lang="en-US" altLang="ko-KR" spc="-150" dirty="0" smtClean="0">
                <a:latin typeface="맑은 고딕" pitchFamily="50" charset="-127"/>
                <a:ea typeface="맑은 고딕" pitchFamily="50" charset="-127"/>
              </a:rPr>
              <a:t>* </a:t>
            </a:r>
            <a:r>
              <a:rPr lang="ko-KR" altLang="en-US" spc="-150" dirty="0" smtClean="0">
                <a:latin typeface="맑은 고딕" pitchFamily="50" charset="-127"/>
                <a:ea typeface="맑은 고딕" pitchFamily="50" charset="-127"/>
              </a:rPr>
              <a:t>상위 </a:t>
            </a:r>
            <a:r>
              <a:rPr lang="en-US" altLang="ko-KR" spc="-150" dirty="0" smtClean="0">
                <a:latin typeface="맑은 고딕" pitchFamily="50" charset="-127"/>
                <a:ea typeface="맑은 고딕" pitchFamily="50" charset="-127"/>
              </a:rPr>
              <a:t>6</a:t>
            </a:r>
            <a:r>
              <a:rPr lang="ko-KR" altLang="en-US" spc="-150" dirty="0" smtClean="0">
                <a:latin typeface="맑은 고딕" pitchFamily="50" charset="-127"/>
                <a:ea typeface="맑은 고딕" pitchFamily="50" charset="-127"/>
              </a:rPr>
              <a:t>개사 </a:t>
            </a:r>
            <a:r>
              <a:rPr lang="en-US" altLang="ko-KR" spc="-150" dirty="0" smtClean="0">
                <a:latin typeface="맑은 고딕" pitchFamily="50" charset="-127"/>
                <a:ea typeface="맑은 고딕" pitchFamily="50" charset="-127"/>
              </a:rPr>
              <a:t>: (</a:t>
            </a:r>
            <a:r>
              <a:rPr lang="ko-KR" altLang="en-US" spc="-150" dirty="0" err="1" smtClean="0">
                <a:latin typeface="맑은 고딕" pitchFamily="50" charset="-127"/>
                <a:ea typeface="맑은 고딕" pitchFamily="50" charset="-127"/>
              </a:rPr>
              <a:t>수주액</a:t>
            </a:r>
            <a:r>
              <a:rPr lang="en-US" altLang="ko-KR" spc="-150" dirty="0" smtClean="0">
                <a:latin typeface="맑은 고딕" pitchFamily="50" charset="-127"/>
                <a:ea typeface="맑은 고딕" pitchFamily="50" charset="-127"/>
              </a:rPr>
              <a:t>) ‘10</a:t>
            </a:r>
            <a:r>
              <a:rPr lang="ko-KR" altLang="en-US" spc="-150" dirty="0" smtClean="0">
                <a:latin typeface="맑은 고딕" pitchFamily="50" charset="-127"/>
                <a:ea typeface="맑은 고딕" pitchFamily="50" charset="-127"/>
              </a:rPr>
              <a:t>년 </a:t>
            </a:r>
            <a:r>
              <a:rPr lang="en-US" altLang="ko-KR" spc="-150" dirty="0" smtClean="0">
                <a:latin typeface="맑은 고딕" pitchFamily="50" charset="-127"/>
                <a:ea typeface="맑은 고딕" pitchFamily="50" charset="-127"/>
              </a:rPr>
              <a:t>58.7%→’12</a:t>
            </a:r>
            <a:r>
              <a:rPr lang="ko-KR" altLang="en-US" spc="-150" dirty="0" smtClean="0">
                <a:latin typeface="맑은 고딕" pitchFamily="50" charset="-127"/>
                <a:ea typeface="맑은 고딕" pitchFamily="50" charset="-127"/>
              </a:rPr>
              <a:t>년 </a:t>
            </a:r>
            <a:r>
              <a:rPr lang="en-US" altLang="ko-KR" spc="-150" dirty="0" smtClean="0">
                <a:latin typeface="맑은 고딕" pitchFamily="50" charset="-127"/>
                <a:ea typeface="맑은 고딕" pitchFamily="50" charset="-127"/>
              </a:rPr>
              <a:t>62.0%→’14</a:t>
            </a:r>
            <a:r>
              <a:rPr lang="ko-KR" altLang="en-US" spc="-150" dirty="0" smtClean="0">
                <a:latin typeface="맑은 고딕" pitchFamily="50" charset="-127"/>
                <a:ea typeface="맑은 고딕" pitchFamily="50" charset="-127"/>
              </a:rPr>
              <a:t>년 </a:t>
            </a:r>
            <a:r>
              <a:rPr lang="en-US" altLang="ko-KR" spc="-150" dirty="0" smtClean="0">
                <a:latin typeface="맑은 고딕" pitchFamily="50" charset="-127"/>
                <a:ea typeface="맑은 고딕" pitchFamily="50" charset="-127"/>
              </a:rPr>
              <a:t>35.4%</a:t>
            </a:r>
          </a:p>
          <a:p>
            <a:pPr latinLnBrk="1"/>
            <a:r>
              <a:rPr lang="en-US" altLang="ko-KR" spc="-15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pc="-150" dirty="0" smtClean="0">
                <a:latin typeface="맑은 고딕" pitchFamily="50" charset="-127"/>
                <a:ea typeface="맑은 고딕" pitchFamily="50" charset="-127"/>
              </a:rPr>
              <a:t>                         (</a:t>
            </a:r>
            <a:r>
              <a:rPr lang="ko-KR" altLang="en-US" spc="-150" dirty="0" smtClean="0">
                <a:latin typeface="맑은 고딕" pitchFamily="50" charset="-127"/>
                <a:ea typeface="맑은 고딕" pitchFamily="50" charset="-127"/>
              </a:rPr>
              <a:t>수주건수</a:t>
            </a:r>
            <a:r>
              <a:rPr lang="en-US" altLang="ko-KR" spc="-150" dirty="0" smtClean="0"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en-US" altLang="ko-KR" spc="-150" dirty="0">
                <a:latin typeface="맑은 고딕" pitchFamily="50" charset="-127"/>
                <a:ea typeface="맑은 고딕" pitchFamily="50" charset="-127"/>
              </a:rPr>
              <a:t>‘10</a:t>
            </a:r>
            <a:r>
              <a:rPr lang="ko-KR" altLang="en-US" spc="-150" dirty="0">
                <a:latin typeface="맑은 고딕" pitchFamily="50" charset="-127"/>
                <a:ea typeface="맑은 고딕" pitchFamily="50" charset="-127"/>
              </a:rPr>
              <a:t>년 </a:t>
            </a:r>
            <a:r>
              <a:rPr lang="en-US" altLang="ko-KR" spc="-150" dirty="0" smtClean="0">
                <a:latin typeface="맑은 고딕" pitchFamily="50" charset="-127"/>
                <a:ea typeface="맑은 고딕" pitchFamily="50" charset="-127"/>
              </a:rPr>
              <a:t>42.0%</a:t>
            </a:r>
            <a:r>
              <a:rPr lang="en-US" altLang="ko-KR" spc="-150" dirty="0">
                <a:latin typeface="맑은 고딕" pitchFamily="50" charset="-127"/>
                <a:ea typeface="맑은 고딕" pitchFamily="50" charset="-127"/>
              </a:rPr>
              <a:t>→’12</a:t>
            </a:r>
            <a:r>
              <a:rPr lang="ko-KR" altLang="en-US" spc="-150" dirty="0">
                <a:latin typeface="맑은 고딕" pitchFamily="50" charset="-127"/>
                <a:ea typeface="맑은 고딕" pitchFamily="50" charset="-127"/>
              </a:rPr>
              <a:t>년 </a:t>
            </a:r>
            <a:r>
              <a:rPr lang="en-US" altLang="ko-KR" spc="-150" dirty="0" smtClean="0">
                <a:latin typeface="맑은 고딕" pitchFamily="50" charset="-127"/>
                <a:ea typeface="맑은 고딕" pitchFamily="50" charset="-127"/>
              </a:rPr>
              <a:t>31.9%</a:t>
            </a:r>
            <a:r>
              <a:rPr lang="en-US" altLang="ko-KR" spc="-150" dirty="0">
                <a:latin typeface="맑은 고딕" pitchFamily="50" charset="-127"/>
                <a:ea typeface="맑은 고딕" pitchFamily="50" charset="-127"/>
              </a:rPr>
              <a:t>→’14</a:t>
            </a:r>
            <a:r>
              <a:rPr lang="ko-KR" altLang="en-US" spc="-150" dirty="0">
                <a:latin typeface="맑은 고딕" pitchFamily="50" charset="-127"/>
                <a:ea typeface="맑은 고딕" pitchFamily="50" charset="-127"/>
              </a:rPr>
              <a:t>년 </a:t>
            </a:r>
            <a:r>
              <a:rPr lang="en-US" altLang="ko-KR" spc="-150" dirty="0" smtClean="0">
                <a:latin typeface="맑은 고딕" pitchFamily="50" charset="-127"/>
                <a:ea typeface="맑은 고딕" pitchFamily="50" charset="-127"/>
              </a:rPr>
              <a:t>24.1%</a:t>
            </a:r>
          </a:p>
          <a:p>
            <a:pPr latinLnBrk="1">
              <a:lnSpc>
                <a:spcPct val="150000"/>
              </a:lnSpc>
            </a:pPr>
            <a:r>
              <a:rPr lang="en-US" altLang="ko-KR" b="1" spc="-150" dirty="0" smtClean="0">
                <a:latin typeface="맑은 고딕" pitchFamily="50" charset="-127"/>
                <a:ea typeface="맑은 고딕" pitchFamily="50" charset="-127"/>
              </a:rPr>
              <a:t>     </a:t>
            </a:r>
            <a:r>
              <a:rPr lang="en-US" altLang="ko-KR" spc="-150" dirty="0">
                <a:latin typeface="맑은 고딕" pitchFamily="50" charset="-127"/>
                <a:ea typeface="맑은 고딕" pitchFamily="50" charset="-127"/>
              </a:rPr>
              <a:t>* </a:t>
            </a:r>
            <a:r>
              <a:rPr lang="ko-KR" altLang="en-US" spc="-150" dirty="0">
                <a:latin typeface="맑은 고딕" pitchFamily="50" charset="-127"/>
                <a:ea typeface="맑은 고딕" pitchFamily="50" charset="-127"/>
              </a:rPr>
              <a:t>상위 </a:t>
            </a:r>
            <a:r>
              <a:rPr lang="en-US" altLang="ko-KR" spc="-150" dirty="0">
                <a:latin typeface="맑은 고딕" pitchFamily="50" charset="-127"/>
                <a:ea typeface="맑은 고딕" pitchFamily="50" charset="-127"/>
              </a:rPr>
              <a:t>6</a:t>
            </a:r>
            <a:r>
              <a:rPr lang="ko-KR" altLang="en-US" spc="-150" dirty="0" smtClean="0">
                <a:latin typeface="맑은 고딕" pitchFamily="50" charset="-127"/>
                <a:ea typeface="맑은 고딕" pitchFamily="50" charset="-127"/>
              </a:rPr>
              <a:t>개사의 발주규모별 수주건수 </a:t>
            </a:r>
            <a:r>
              <a:rPr lang="en-US" altLang="ko-KR" spc="-150" dirty="0" smtClean="0">
                <a:latin typeface="맑은 고딕" pitchFamily="50" charset="-127"/>
                <a:ea typeface="맑은 고딕" pitchFamily="50" charset="-127"/>
              </a:rPr>
              <a:t>: </a:t>
            </a:r>
          </a:p>
          <a:p>
            <a:pPr latinLnBrk="1">
              <a:lnSpc>
                <a:spcPct val="150000"/>
              </a:lnSpc>
            </a:pPr>
            <a:r>
              <a:rPr lang="ko-KR" altLang="en-US" spc="-15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pc="-150" dirty="0" smtClean="0">
                <a:latin typeface="맑은 고딕" pitchFamily="50" charset="-127"/>
                <a:ea typeface="맑은 고딕" pitchFamily="50" charset="-127"/>
              </a:rPr>
              <a:t>      </a:t>
            </a:r>
            <a:r>
              <a:rPr lang="en-US" altLang="ko-KR" spc="-300" dirty="0" smtClean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ko-KR" b="1" spc="-300" dirty="0" smtClean="0">
                <a:latin typeface="맑은 고딕" pitchFamily="50" charset="-127"/>
                <a:ea typeface="맑은 고딕" pitchFamily="50" charset="-127"/>
              </a:rPr>
              <a:t>1,000</a:t>
            </a:r>
            <a:r>
              <a:rPr lang="ko-KR" altLang="en-US" b="1" spc="-300" dirty="0" smtClean="0">
                <a:latin typeface="맑은 고딕" pitchFamily="50" charset="-127"/>
                <a:ea typeface="맑은 고딕" pitchFamily="50" charset="-127"/>
              </a:rPr>
              <a:t>억 이상</a:t>
            </a:r>
            <a:r>
              <a:rPr lang="en-US" altLang="ko-KR" b="1" spc="-300" dirty="0" smtClean="0"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en-US" altLang="ko-KR" spc="-300" dirty="0" smtClean="0">
                <a:latin typeface="맑은 고딕" pitchFamily="50" charset="-127"/>
                <a:ea typeface="맑은 고딕" pitchFamily="50" charset="-127"/>
              </a:rPr>
              <a:t>150</a:t>
            </a:r>
            <a:r>
              <a:rPr lang="ko-KR" altLang="en-US" spc="-300" dirty="0" err="1" smtClean="0">
                <a:latin typeface="맑은 고딕" pitchFamily="50" charset="-127"/>
                <a:ea typeface="맑은 고딕" pitchFamily="50" charset="-127"/>
              </a:rPr>
              <a:t>건중</a:t>
            </a:r>
            <a:r>
              <a:rPr lang="ko-KR" altLang="en-US" spc="-300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1" spc="-300" dirty="0" smtClean="0">
                <a:latin typeface="맑은 고딕" pitchFamily="50" charset="-127"/>
                <a:ea typeface="맑은 고딕" pitchFamily="50" charset="-127"/>
              </a:rPr>
              <a:t>67.3%,</a:t>
            </a:r>
            <a:r>
              <a:rPr lang="en-US" altLang="ko-KR" spc="-300" dirty="0" smtClean="0">
                <a:latin typeface="맑은 고딕" pitchFamily="50" charset="-127"/>
                <a:ea typeface="맑은 고딕" pitchFamily="50" charset="-127"/>
              </a:rPr>
              <a:t> (500</a:t>
            </a:r>
            <a:r>
              <a:rPr lang="ko-KR" altLang="en-US" spc="-3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pc="-300" dirty="0" smtClean="0">
                <a:latin typeface="맑은 고딕" pitchFamily="50" charset="-127"/>
                <a:ea typeface="맑은 고딕" pitchFamily="50" charset="-127"/>
              </a:rPr>
              <a:t>∼</a:t>
            </a:r>
            <a:r>
              <a:rPr lang="en-US" altLang="ko-KR" spc="-300" dirty="0" smtClean="0">
                <a:latin typeface="맑은 고딕" pitchFamily="50" charset="-127"/>
                <a:ea typeface="맑은 고딕" pitchFamily="50" charset="-127"/>
              </a:rPr>
              <a:t>1000</a:t>
            </a:r>
            <a:r>
              <a:rPr lang="ko-KR" altLang="en-US" spc="-300" dirty="0" smtClean="0">
                <a:latin typeface="맑은 고딕" pitchFamily="50" charset="-127"/>
                <a:ea typeface="맑은 고딕" pitchFamily="50" charset="-127"/>
              </a:rPr>
              <a:t>억</a:t>
            </a:r>
            <a:r>
              <a:rPr lang="en-US" altLang="ko-KR" spc="-300" dirty="0" smtClean="0">
                <a:latin typeface="맑은 고딕" pitchFamily="50" charset="-127"/>
                <a:ea typeface="맑은 고딕" pitchFamily="50" charset="-127"/>
              </a:rPr>
              <a:t>) 87</a:t>
            </a:r>
            <a:r>
              <a:rPr lang="ko-KR" altLang="en-US" spc="-300" dirty="0" err="1" smtClean="0">
                <a:latin typeface="맑은 고딕" pitchFamily="50" charset="-127"/>
                <a:ea typeface="맑은 고딕" pitchFamily="50" charset="-127"/>
              </a:rPr>
              <a:t>건중</a:t>
            </a:r>
            <a:r>
              <a:rPr lang="ko-KR" altLang="en-US" spc="-300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pc="-300" dirty="0" smtClean="0">
                <a:latin typeface="맑은 고딕" pitchFamily="50" charset="-127"/>
                <a:ea typeface="맑은 고딕" pitchFamily="50" charset="-127"/>
              </a:rPr>
              <a:t>27.6%, (</a:t>
            </a:r>
            <a:r>
              <a:rPr lang="en-US" altLang="ko-KR" spc="-300" dirty="0">
                <a:latin typeface="맑은 고딕" pitchFamily="50" charset="-127"/>
                <a:ea typeface="맑은 고딕" pitchFamily="50" charset="-127"/>
              </a:rPr>
              <a:t>500</a:t>
            </a:r>
            <a:r>
              <a:rPr lang="ko-KR" altLang="en-US" spc="-300" dirty="0">
                <a:latin typeface="맑은 고딕" pitchFamily="50" charset="-127"/>
                <a:ea typeface="맑은 고딕" pitchFamily="50" charset="-127"/>
              </a:rPr>
              <a:t>억 미만</a:t>
            </a:r>
            <a:r>
              <a:rPr lang="en-US" altLang="ko-KR" spc="-300" dirty="0">
                <a:latin typeface="맑은 고딕" pitchFamily="50" charset="-127"/>
                <a:ea typeface="맑은 고딕" pitchFamily="50" charset="-127"/>
              </a:rPr>
              <a:t>) 132</a:t>
            </a:r>
            <a:r>
              <a:rPr lang="ko-KR" altLang="en-US" spc="-300" dirty="0" err="1">
                <a:latin typeface="맑은 고딕" pitchFamily="50" charset="-127"/>
                <a:ea typeface="맑은 고딕" pitchFamily="50" charset="-127"/>
              </a:rPr>
              <a:t>건중</a:t>
            </a:r>
            <a:r>
              <a:rPr lang="ko-KR" altLang="en-US" spc="-30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pc="-300" dirty="0">
                <a:latin typeface="맑은 고딕" pitchFamily="50" charset="-127"/>
                <a:ea typeface="맑은 고딕" pitchFamily="50" charset="-127"/>
              </a:rPr>
              <a:t>6.1</a:t>
            </a:r>
            <a:r>
              <a:rPr lang="en-US" altLang="ko-KR" spc="-300" dirty="0" smtClean="0">
                <a:latin typeface="맑은 고딕" pitchFamily="50" charset="-127"/>
                <a:ea typeface="맑은 고딕" pitchFamily="50" charset="-127"/>
              </a:rPr>
              <a:t>%</a:t>
            </a:r>
            <a:r>
              <a:rPr lang="en-US" altLang="ko-KR" spc="-150" dirty="0" smtClean="0">
                <a:latin typeface="맑은 고딕" pitchFamily="50" charset="-127"/>
                <a:ea typeface="맑은 고딕" pitchFamily="50" charset="-127"/>
              </a:rPr>
              <a:t> </a:t>
            </a:r>
          </a:p>
          <a:p>
            <a:pPr latinLnBrk="1">
              <a:lnSpc>
                <a:spcPct val="150000"/>
              </a:lnSpc>
            </a:pPr>
            <a:endParaRPr lang="en-US" altLang="ko-KR" sz="500" spc="-150" dirty="0" smtClean="0">
              <a:latin typeface="맑은 고딕" pitchFamily="50" charset="-127"/>
              <a:ea typeface="맑은 고딕" pitchFamily="50" charset="-127"/>
            </a:endParaRPr>
          </a:p>
          <a:p>
            <a:pPr marL="285750" indent="-285750" latinLnBrk="1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ko-KR" altLang="en-US" sz="2000" spc="-150" dirty="0" smtClean="0">
                <a:latin typeface="맑은 고딕" pitchFamily="50" charset="-127"/>
                <a:ea typeface="맑은 고딕" pitchFamily="50" charset="-127"/>
              </a:rPr>
              <a:t>최근 중견기업</a:t>
            </a:r>
            <a:r>
              <a:rPr lang="en-US" altLang="ko-KR" sz="2000" spc="-150" dirty="0" smtClean="0">
                <a:latin typeface="맑은 고딕" pitchFamily="50" charset="-127"/>
                <a:ea typeface="맑은 고딕" pitchFamily="50" charset="-127"/>
              </a:rPr>
              <a:t>(21</a:t>
            </a:r>
            <a:r>
              <a:rPr lang="ko-KR" altLang="en-US" sz="2000" spc="-150" dirty="0" smtClean="0">
                <a:latin typeface="맑은 고딕" pitchFamily="50" charset="-127"/>
                <a:ea typeface="맑은 고딕" pitchFamily="50" charset="-127"/>
              </a:rPr>
              <a:t>∼</a:t>
            </a:r>
            <a:r>
              <a:rPr lang="en-US" altLang="ko-KR" sz="2000" spc="-150" dirty="0" smtClean="0">
                <a:latin typeface="맑은 고딕" pitchFamily="50" charset="-127"/>
                <a:ea typeface="맑은 고딕" pitchFamily="50" charset="-127"/>
              </a:rPr>
              <a:t>200</a:t>
            </a:r>
            <a:r>
              <a:rPr lang="ko-KR" altLang="en-US" sz="2000" spc="-150" dirty="0" smtClean="0">
                <a:latin typeface="맑은 고딕" pitchFamily="50" charset="-127"/>
                <a:ea typeface="맑은 고딕" pitchFamily="50" charset="-127"/>
              </a:rPr>
              <a:t>위</a:t>
            </a:r>
            <a:r>
              <a:rPr lang="en-US" altLang="ko-KR" sz="2000" spc="-150" dirty="0" smtClean="0"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ko-KR" altLang="en-US" sz="2000" spc="-150" dirty="0" smtClean="0">
                <a:latin typeface="맑은 고딕" pitchFamily="50" charset="-127"/>
                <a:ea typeface="맑은 고딕" pitchFamily="50" charset="-127"/>
              </a:rPr>
              <a:t>입찰참여 증가에 따른 수주 증가 추세</a:t>
            </a:r>
            <a:endParaRPr lang="en-US" altLang="ko-KR" sz="2000" spc="-150" dirty="0" smtClean="0">
              <a:latin typeface="맑은 고딕" pitchFamily="50" charset="-127"/>
              <a:ea typeface="맑은 고딕" pitchFamily="50" charset="-127"/>
            </a:endParaRPr>
          </a:p>
          <a:p>
            <a:pPr latinLnBrk="1">
              <a:lnSpc>
                <a:spcPct val="150000"/>
              </a:lnSpc>
            </a:pPr>
            <a:r>
              <a:rPr lang="en-US" altLang="ko-KR" spc="-15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pc="-150" dirty="0" smtClean="0">
                <a:latin typeface="맑은 고딕" pitchFamily="50" charset="-127"/>
                <a:ea typeface="맑은 고딕" pitchFamily="50" charset="-127"/>
              </a:rPr>
              <a:t>    * </a:t>
            </a:r>
            <a:r>
              <a:rPr lang="ko-KR" altLang="en-US" spc="-150" dirty="0" smtClean="0">
                <a:latin typeface="맑은 고딕" pitchFamily="50" charset="-127"/>
                <a:ea typeface="맑은 고딕" pitchFamily="50" charset="-127"/>
              </a:rPr>
              <a:t>중견기업 수주건수 </a:t>
            </a:r>
            <a:r>
              <a:rPr lang="en-US" altLang="ko-KR" spc="-150" dirty="0" smtClean="0"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en-US" altLang="ko-KR" spc="-150" dirty="0">
                <a:latin typeface="맑은 고딕" pitchFamily="50" charset="-127"/>
                <a:ea typeface="맑은 고딕" pitchFamily="50" charset="-127"/>
              </a:rPr>
              <a:t>‘10</a:t>
            </a:r>
            <a:r>
              <a:rPr lang="ko-KR" altLang="en-US" spc="-150" dirty="0">
                <a:latin typeface="맑은 고딕" pitchFamily="50" charset="-127"/>
                <a:ea typeface="맑은 고딕" pitchFamily="50" charset="-127"/>
              </a:rPr>
              <a:t>년 </a:t>
            </a:r>
            <a:r>
              <a:rPr lang="en-US" altLang="ko-KR" spc="-150" dirty="0" smtClean="0">
                <a:latin typeface="맑은 고딕" pitchFamily="50" charset="-127"/>
                <a:ea typeface="맑은 고딕" pitchFamily="50" charset="-127"/>
              </a:rPr>
              <a:t>18.3%</a:t>
            </a:r>
            <a:r>
              <a:rPr lang="en-US" altLang="ko-KR" spc="-150" dirty="0">
                <a:latin typeface="맑은 고딕" pitchFamily="50" charset="-127"/>
                <a:ea typeface="맑은 고딕" pitchFamily="50" charset="-127"/>
              </a:rPr>
              <a:t>→’12</a:t>
            </a:r>
            <a:r>
              <a:rPr lang="ko-KR" altLang="en-US" spc="-150" dirty="0">
                <a:latin typeface="맑은 고딕" pitchFamily="50" charset="-127"/>
                <a:ea typeface="맑은 고딕" pitchFamily="50" charset="-127"/>
              </a:rPr>
              <a:t>년 </a:t>
            </a:r>
            <a:r>
              <a:rPr lang="en-US" altLang="ko-KR" spc="-150" dirty="0" smtClean="0">
                <a:latin typeface="맑은 고딕" pitchFamily="50" charset="-127"/>
                <a:ea typeface="맑은 고딕" pitchFamily="50" charset="-127"/>
              </a:rPr>
              <a:t>23.1%</a:t>
            </a:r>
            <a:r>
              <a:rPr lang="en-US" altLang="ko-KR" spc="-150" dirty="0">
                <a:latin typeface="맑은 고딕" pitchFamily="50" charset="-127"/>
                <a:ea typeface="맑은 고딕" pitchFamily="50" charset="-127"/>
              </a:rPr>
              <a:t>→’14</a:t>
            </a:r>
            <a:r>
              <a:rPr lang="ko-KR" altLang="en-US" spc="-150" dirty="0">
                <a:latin typeface="맑은 고딕" pitchFamily="50" charset="-127"/>
                <a:ea typeface="맑은 고딕" pitchFamily="50" charset="-127"/>
              </a:rPr>
              <a:t>년 </a:t>
            </a:r>
            <a:r>
              <a:rPr lang="en-US" altLang="ko-KR" spc="-150" dirty="0" smtClean="0">
                <a:latin typeface="맑은 고딕" pitchFamily="50" charset="-127"/>
                <a:ea typeface="맑은 고딕" pitchFamily="50" charset="-127"/>
              </a:rPr>
              <a:t>48.3%</a:t>
            </a:r>
          </a:p>
        </p:txBody>
      </p:sp>
    </p:spTree>
    <p:extLst>
      <p:ext uri="{BB962C8B-B14F-4D97-AF65-F5344CB8AC3E}">
        <p14:creationId xmlns:p14="http://schemas.microsoft.com/office/powerpoint/2010/main" val="44649308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5"/>
          <p:cNvPicPr preferRelativeResize="0"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75" y="1196752"/>
            <a:ext cx="8693150" cy="518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직사각형 22"/>
          <p:cNvSpPr/>
          <p:nvPr/>
        </p:nvSpPr>
        <p:spPr>
          <a:xfrm>
            <a:off x="481815" y="6161268"/>
            <a:ext cx="2488823" cy="220060"/>
          </a:xfrm>
          <a:prstGeom prst="rect">
            <a:avLst/>
          </a:prstGeom>
          <a:noFill/>
        </p:spPr>
        <p:txBody>
          <a:bodyPr wrap="none" lIns="0" tIns="0" rIns="0" bIns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marL="342900" indent="-342900" eaLnBrk="1" latinLnBrk="1" hangingPunct="1">
              <a:lnSpc>
                <a:spcPct val="130000"/>
              </a:lnSpc>
              <a:buClr>
                <a:srgbClr val="0070C0"/>
              </a:buClr>
              <a:defRPr/>
            </a:pPr>
            <a:r>
              <a:rPr lang="en-US" altLang="ko-KR" sz="1100" spc="-7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※ </a:t>
            </a:r>
            <a:r>
              <a:rPr lang="ko-KR" altLang="en-US" sz="1100" spc="-7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자료 </a:t>
            </a:r>
            <a:r>
              <a:rPr lang="en-US" altLang="ko-KR" sz="1100" spc="-7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en-US" altLang="ko-KR" sz="1100" spc="-7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HANSCOMB</a:t>
            </a:r>
            <a:r>
              <a:rPr lang="en-US" altLang="ko-KR" sz="1100" spc="-7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·</a:t>
            </a:r>
            <a:r>
              <a:rPr lang="en-US" altLang="ko-KR" sz="1100" spc="-7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Means</a:t>
            </a:r>
            <a:r>
              <a:rPr lang="en-US" altLang="ko-KR" sz="1100" spc="-7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Report, 2004</a:t>
            </a:r>
            <a:endParaRPr lang="ko-KR" altLang="en-US" sz="1100" spc="-70" dirty="0">
              <a:solidFill>
                <a:schemeClr val="tx1">
                  <a:lumMod val="85000"/>
                  <a:lumOff val="1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3797" name="TextBox 1"/>
          <p:cNvSpPr txBox="1">
            <a:spLocks noChangeArrowheads="1"/>
          </p:cNvSpPr>
          <p:nvPr/>
        </p:nvSpPr>
        <p:spPr bwMode="auto">
          <a:xfrm>
            <a:off x="396179" y="965921"/>
            <a:ext cx="82804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참고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) 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외국 동향</a:t>
            </a:r>
            <a:endParaRPr lang="ko-KR" altLang="en-US" sz="2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33798" name="슬라이드 번호 개체 틀 56"/>
          <p:cNvSpPr>
            <a:spLocks noGrp="1"/>
          </p:cNvSpPr>
          <p:nvPr>
            <p:ph type="sldNum" sz="quarter" idx="10"/>
          </p:nvPr>
        </p:nvSpPr>
        <p:spPr>
          <a:xfrm>
            <a:off x="4032250" y="6400800"/>
            <a:ext cx="10668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ko-KR" sz="1800" dirty="0" smtClean="0">
                <a:ea typeface="굴림" panose="020B0600000101010101" pitchFamily="34" charset="-127"/>
              </a:rPr>
              <a:t>46</a:t>
            </a:r>
            <a:endParaRPr lang="ko-KR" altLang="en-US" sz="1800" dirty="0">
              <a:ea typeface="굴림" panose="020B0600000101010101" pitchFamily="34" charset="-127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90" t="19214" r="23499" b="4373"/>
          <a:stretch/>
        </p:blipFill>
        <p:spPr bwMode="auto">
          <a:xfrm>
            <a:off x="493084" y="1428535"/>
            <a:ext cx="3934900" cy="4561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23" t="15083" r="21138" b="4367"/>
          <a:stretch/>
        </p:blipFill>
        <p:spPr bwMode="auto">
          <a:xfrm>
            <a:off x="4637541" y="1451749"/>
            <a:ext cx="3934899" cy="4538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1"/>
          <p:cNvSpPr txBox="1">
            <a:spLocks noChangeArrowheads="1"/>
          </p:cNvSpPr>
          <p:nvPr/>
        </p:nvSpPr>
        <p:spPr bwMode="auto">
          <a:xfrm>
            <a:off x="468312" y="333375"/>
            <a:ext cx="813613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ko-KR" altLang="en-US" sz="26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기술형입찰</a:t>
            </a:r>
            <a:r>
              <a:rPr lang="ko-KR" altLang="en-US" sz="2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내실화 방안 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[3] </a:t>
            </a:r>
            <a:r>
              <a:rPr lang="ko-KR" altLang="en-US" sz="20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기술형입찰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활성화</a:t>
            </a:r>
            <a:endParaRPr lang="ko-KR" altLang="en-US" sz="2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5439338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7" name="TextBox 1"/>
          <p:cNvSpPr txBox="1">
            <a:spLocks noChangeArrowheads="1"/>
          </p:cNvSpPr>
          <p:nvPr/>
        </p:nvSpPr>
        <p:spPr bwMode="auto">
          <a:xfrm>
            <a:off x="396179" y="965921"/>
            <a:ext cx="82804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참고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) 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외국 동향</a:t>
            </a:r>
            <a:endParaRPr lang="ko-KR" altLang="en-US" sz="2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33798" name="슬라이드 번호 개체 틀 56"/>
          <p:cNvSpPr>
            <a:spLocks noGrp="1"/>
          </p:cNvSpPr>
          <p:nvPr>
            <p:ph type="sldNum" sz="quarter" idx="10"/>
          </p:nvPr>
        </p:nvSpPr>
        <p:spPr>
          <a:xfrm>
            <a:off x="4032250" y="6400800"/>
            <a:ext cx="10668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ko-KR" sz="1800" dirty="0" smtClean="0">
                <a:ea typeface="굴림" panose="020B0600000101010101" pitchFamily="34" charset="-127"/>
              </a:rPr>
              <a:t>47</a:t>
            </a:r>
            <a:endParaRPr lang="ko-KR" altLang="en-US" sz="1800" dirty="0">
              <a:ea typeface="굴림" panose="020B0600000101010101" pitchFamily="34" charset="-127"/>
            </a:endParaRPr>
          </a:p>
        </p:txBody>
      </p:sp>
      <p:sp>
        <p:nvSpPr>
          <p:cNvPr id="8" name="TextBox 1"/>
          <p:cNvSpPr txBox="1">
            <a:spLocks noChangeArrowheads="1"/>
          </p:cNvSpPr>
          <p:nvPr/>
        </p:nvSpPr>
        <p:spPr bwMode="auto">
          <a:xfrm>
            <a:off x="468312" y="333375"/>
            <a:ext cx="813613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ko-KR" altLang="en-US" sz="26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기술형입찰</a:t>
            </a:r>
            <a:r>
              <a:rPr lang="ko-KR" altLang="en-US" sz="2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내실화 방안 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[3] </a:t>
            </a:r>
            <a:r>
              <a:rPr lang="ko-KR" altLang="en-US" sz="20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기술형입찰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활성화</a:t>
            </a:r>
            <a:endParaRPr lang="ko-KR" altLang="en-US" sz="2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468312" y="1048934"/>
            <a:ext cx="7693736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2529" name="_x471780304" descr="EMB0000062024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2" y="1790652"/>
            <a:ext cx="4124682" cy="442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직사각형 2"/>
          <p:cNvSpPr/>
          <p:nvPr/>
        </p:nvSpPr>
        <p:spPr>
          <a:xfrm>
            <a:off x="468312" y="6065538"/>
            <a:ext cx="2778325" cy="3877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1200" kern="0" dirty="0" smtClean="0">
                <a:solidFill>
                  <a:srgbClr val="000000"/>
                </a:solidFill>
                <a:latin typeface="돋움" panose="020B0600000101010101" pitchFamily="50" charset="-127"/>
              </a:rPr>
              <a:t>자료 </a:t>
            </a:r>
            <a:r>
              <a:rPr lang="en-US" altLang="ko-KR" sz="1200" kern="0" dirty="0" smtClean="0">
                <a:solidFill>
                  <a:srgbClr val="000000"/>
                </a:solidFill>
                <a:latin typeface="돋움" panose="020B0600000101010101" pitchFamily="50" charset="-127"/>
              </a:rPr>
              <a:t>: DBIA</a:t>
            </a:r>
            <a:r>
              <a:rPr lang="en-US" altLang="ko-KR" sz="1200" kern="0" dirty="0">
                <a:solidFill>
                  <a:srgbClr val="000000"/>
                </a:solidFill>
                <a:latin typeface="돋움" panose="020B0600000101010101" pitchFamily="50" charset="-127"/>
              </a:rPr>
              <a:t>, </a:t>
            </a:r>
            <a:r>
              <a:rPr lang="en-US" altLang="ko-KR" sz="1200" kern="0" dirty="0" err="1">
                <a:solidFill>
                  <a:srgbClr val="000000"/>
                </a:solidFill>
                <a:latin typeface="돋움" panose="020B0600000101010101" pitchFamily="50" charset="-127"/>
              </a:rPr>
              <a:t>RSMeans</a:t>
            </a:r>
            <a:r>
              <a:rPr lang="en-US" altLang="ko-KR" sz="1200" kern="0" dirty="0">
                <a:solidFill>
                  <a:srgbClr val="000000"/>
                </a:solidFill>
                <a:latin typeface="돋움" panose="020B0600000101010101" pitchFamily="50" charset="-127"/>
              </a:rPr>
              <a:t> Report, 2015</a:t>
            </a:r>
            <a:endParaRPr lang="en-US" altLang="ko-KR" sz="1200" kern="0" spc="0" dirty="0">
              <a:solidFill>
                <a:srgbClr val="000000"/>
              </a:solidFill>
              <a:effectLst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484176" y="1277534"/>
            <a:ext cx="4108818" cy="5355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kern="0" dirty="0" smtClean="0">
                <a:solidFill>
                  <a:srgbClr val="000000"/>
                </a:solidFill>
                <a:latin typeface="돋움" panose="020B0600000101010101" pitchFamily="50" charset="-127"/>
              </a:rPr>
              <a:t>미국 </a:t>
            </a:r>
            <a:r>
              <a:rPr lang="ko-KR" altLang="en-US" kern="0" dirty="0" err="1" smtClean="0">
                <a:solidFill>
                  <a:srgbClr val="000000"/>
                </a:solidFill>
                <a:latin typeface="돋움" panose="020B0600000101010101" pitchFamily="50" charset="-127"/>
              </a:rPr>
              <a:t>비주택분야</a:t>
            </a:r>
            <a:r>
              <a:rPr lang="ko-KR" altLang="en-US" kern="0" dirty="0" smtClean="0">
                <a:solidFill>
                  <a:srgbClr val="000000"/>
                </a:solidFill>
                <a:latin typeface="돋움" panose="020B0600000101010101" pitchFamily="50" charset="-127"/>
              </a:rPr>
              <a:t> </a:t>
            </a:r>
            <a:r>
              <a:rPr lang="ko-KR" altLang="en-US" kern="0" dirty="0" err="1" smtClean="0">
                <a:solidFill>
                  <a:srgbClr val="000000"/>
                </a:solidFill>
                <a:latin typeface="돋움" panose="020B0600000101010101" pitchFamily="50" charset="-127"/>
              </a:rPr>
              <a:t>발주방식별</a:t>
            </a:r>
            <a:r>
              <a:rPr lang="ko-KR" altLang="en-US" kern="0" dirty="0" smtClean="0">
                <a:solidFill>
                  <a:srgbClr val="000000"/>
                </a:solidFill>
                <a:latin typeface="돋움" panose="020B0600000101010101" pitchFamily="50" charset="-127"/>
              </a:rPr>
              <a:t> 점유비율</a:t>
            </a:r>
            <a:endParaRPr lang="en-US" altLang="ko-KR" kern="0" spc="0" dirty="0">
              <a:solidFill>
                <a:srgbClr val="000000"/>
              </a:solidFill>
              <a:effectLst/>
            </a:endParaRPr>
          </a:p>
        </p:txBody>
      </p:sp>
      <p:sp>
        <p:nvSpPr>
          <p:cNvPr id="4" name="모서리가 둥근 사각형 설명선 3"/>
          <p:cNvSpPr/>
          <p:nvPr/>
        </p:nvSpPr>
        <p:spPr bwMode="auto">
          <a:xfrm>
            <a:off x="4020798" y="3287445"/>
            <a:ext cx="544852" cy="309474"/>
          </a:xfrm>
          <a:prstGeom prst="wedgeRoundRectCallout">
            <a:avLst>
              <a:gd name="adj1" fmla="val -77174"/>
              <a:gd name="adj2" fmla="val 66941"/>
              <a:gd name="adj3" fmla="val 16667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533400" indent="-533400" algn="ctr" eaLnBrk="1" latinLnBrk="1" hangingPunct="1">
              <a:lnSpc>
                <a:spcPct val="130000"/>
              </a:lnSpc>
              <a:spcBef>
                <a:spcPct val="20000"/>
              </a:spcBef>
            </a:pPr>
            <a:r>
              <a:rPr lang="en-US" altLang="ko-KR" sz="1400" b="1" kern="0" dirty="0" smtClean="0">
                <a:solidFill>
                  <a:srgbClr val="FF0000"/>
                </a:solidFill>
                <a:latin typeface="돋움" panose="020B0600000101010101" pitchFamily="50" charset="-127"/>
              </a:rPr>
              <a:t>40%</a:t>
            </a:r>
            <a:endParaRPr lang="en-US" altLang="ko-KR" sz="1400" b="1" kern="0" dirty="0">
              <a:solidFill>
                <a:srgbClr val="FF0000"/>
              </a:solidFill>
            </a:endParaRPr>
          </a:p>
          <a:p>
            <a:pPr marL="533400" marR="0" indent="-533400" algn="l" defTabSz="914400" rtl="0" eaLnBrk="1" fontAlgn="base" latinLnBrk="1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한양신명조"/>
              <a:ea typeface="굴림" pitchFamily="50" charset="-127"/>
            </a:endParaRPr>
          </a:p>
        </p:txBody>
      </p:sp>
      <p:grpSp>
        <p:nvGrpSpPr>
          <p:cNvPr id="17" name="그룹 16"/>
          <p:cNvGrpSpPr/>
          <p:nvPr/>
        </p:nvGrpSpPr>
        <p:grpSpPr>
          <a:xfrm>
            <a:off x="4729260" y="1803839"/>
            <a:ext cx="4091212" cy="4298709"/>
            <a:chOff x="4932040" y="1803839"/>
            <a:chExt cx="3918876" cy="4261699"/>
          </a:xfrm>
        </p:grpSpPr>
        <p:pic>
          <p:nvPicPr>
            <p:cNvPr id="22534" name="_x471780304" descr="EMB000006202428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32040" y="1803839"/>
              <a:ext cx="3846868" cy="21043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직사각형 6"/>
            <p:cNvSpPr/>
            <p:nvPr/>
          </p:nvSpPr>
          <p:spPr>
            <a:xfrm>
              <a:off x="6322660" y="3172885"/>
              <a:ext cx="2528256" cy="4370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6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400" kern="0" dirty="0">
                  <a:solidFill>
                    <a:srgbClr val="0000FF"/>
                  </a:solidFill>
                  <a:latin typeface="+mn-ea"/>
                  <a:ea typeface="+mn-ea"/>
                </a:rPr>
                <a:t>100</a:t>
              </a:r>
              <a:r>
                <a:rPr lang="ko-KR" altLang="en-US" sz="1400" kern="0" dirty="0" err="1">
                  <a:solidFill>
                    <a:srgbClr val="0000FF"/>
                  </a:solidFill>
                  <a:latin typeface="+mn-ea"/>
                  <a:ea typeface="+mn-ea"/>
                </a:rPr>
                <a:t>억원</a:t>
              </a:r>
              <a:r>
                <a:rPr lang="ko-KR" altLang="en-US" sz="1400" kern="0" dirty="0">
                  <a:solidFill>
                    <a:srgbClr val="0000FF"/>
                  </a:solidFill>
                  <a:latin typeface="+mn-ea"/>
                  <a:ea typeface="+mn-ea"/>
                </a:rPr>
                <a:t> 이상 </a:t>
              </a:r>
              <a:r>
                <a:rPr lang="en-US" altLang="ko-KR" sz="1400" kern="0" dirty="0">
                  <a:solidFill>
                    <a:srgbClr val="0000FF"/>
                  </a:solidFill>
                  <a:latin typeface="+mn-ea"/>
                  <a:ea typeface="+mn-ea"/>
                </a:rPr>
                <a:t>1000</a:t>
              </a:r>
              <a:r>
                <a:rPr lang="ko-KR" altLang="en-US" sz="1400" kern="0" dirty="0" err="1">
                  <a:solidFill>
                    <a:srgbClr val="0000FF"/>
                  </a:solidFill>
                  <a:latin typeface="+mn-ea"/>
                  <a:ea typeface="+mn-ea"/>
                </a:rPr>
                <a:t>억원</a:t>
              </a:r>
              <a:r>
                <a:rPr lang="ko-KR" altLang="en-US" sz="1400" kern="0" dirty="0">
                  <a:solidFill>
                    <a:srgbClr val="0000FF"/>
                  </a:solidFill>
                  <a:latin typeface="+mn-ea"/>
                  <a:ea typeface="+mn-ea"/>
                </a:rPr>
                <a:t> 이하</a:t>
              </a:r>
              <a:endParaRPr lang="ko-KR" altLang="en-US" sz="1400" kern="0" spc="0" dirty="0">
                <a:solidFill>
                  <a:srgbClr val="0000FF"/>
                </a:solidFill>
                <a:effectLst/>
                <a:latin typeface="+mn-ea"/>
                <a:ea typeface="+mn-ea"/>
              </a:endParaRPr>
            </a:p>
          </p:txBody>
        </p:sp>
        <p:pic>
          <p:nvPicPr>
            <p:cNvPr id="22536" name="_x471781504" descr="EMB00000620242d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32040" y="4020819"/>
              <a:ext cx="3851193" cy="20447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직사각형 13"/>
            <p:cNvSpPr/>
            <p:nvPr/>
          </p:nvSpPr>
          <p:spPr>
            <a:xfrm>
              <a:off x="7404329" y="5322072"/>
              <a:ext cx="1378904" cy="4370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6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400" kern="0" dirty="0">
                  <a:solidFill>
                    <a:srgbClr val="0000FF"/>
                  </a:solidFill>
                  <a:latin typeface="+mn-ea"/>
                  <a:ea typeface="+mn-ea"/>
                </a:rPr>
                <a:t>1000</a:t>
              </a:r>
              <a:r>
                <a:rPr lang="ko-KR" altLang="en-US" sz="1400" kern="0" dirty="0" err="1">
                  <a:solidFill>
                    <a:srgbClr val="0000FF"/>
                  </a:solidFill>
                  <a:latin typeface="+mn-ea"/>
                  <a:ea typeface="+mn-ea"/>
                </a:rPr>
                <a:t>억원</a:t>
              </a:r>
              <a:r>
                <a:rPr lang="ko-KR" altLang="en-US" sz="1400" kern="0" dirty="0">
                  <a:solidFill>
                    <a:srgbClr val="0000FF"/>
                  </a:solidFill>
                  <a:latin typeface="+mn-ea"/>
                  <a:ea typeface="+mn-ea"/>
                </a:rPr>
                <a:t> 이상</a:t>
              </a:r>
              <a:endParaRPr lang="ko-KR" altLang="en-US" sz="1400" kern="0" spc="0" dirty="0">
                <a:solidFill>
                  <a:srgbClr val="0000FF"/>
                </a:solidFill>
                <a:effectLst/>
                <a:latin typeface="+mn-ea"/>
                <a:ea typeface="+mn-ea"/>
              </a:endParaRPr>
            </a:p>
          </p:txBody>
        </p:sp>
      </p:grpSp>
      <p:sp>
        <p:nvSpPr>
          <p:cNvPr id="15" name="직사각형 14"/>
          <p:cNvSpPr/>
          <p:nvPr/>
        </p:nvSpPr>
        <p:spPr>
          <a:xfrm>
            <a:off x="4724279" y="1268308"/>
            <a:ext cx="4035677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kern="0" dirty="0" smtClean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영국 </a:t>
            </a:r>
            <a:r>
              <a:rPr lang="ko-KR" altLang="en-US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건설 프로젝트 규모별 조달 </a:t>
            </a:r>
            <a:r>
              <a:rPr lang="ko-KR" altLang="en-US" kern="0" dirty="0" smtClean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방법</a:t>
            </a:r>
            <a:endParaRPr lang="ko-KR" altLang="en-US" sz="1200" kern="0" spc="0" dirty="0">
              <a:solidFill>
                <a:srgbClr val="000000"/>
              </a:solidFill>
              <a:effectLst/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4653052" y="6102548"/>
            <a:ext cx="152798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200" kern="0" dirty="0" smtClean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ko-KR" altLang="en-US" sz="1200" kern="0" dirty="0" smtClean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자료 </a:t>
            </a:r>
            <a:r>
              <a:rPr lang="en-US" altLang="ko-KR" sz="1200" kern="0" dirty="0" smtClean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: CIOB</a:t>
            </a:r>
            <a:r>
              <a:rPr lang="en-US" altLang="ko-KR" sz="1200" kern="0" dirty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en-US" altLang="ko-KR" sz="1200" kern="0" dirty="0" smtClean="0">
                <a:solidFill>
                  <a:srgbClr val="00000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2010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70419105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슬라이드 번호 개체 틀 5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B3B94E2-65BE-4241-AB86-93CF9506CFEA}" type="slidenum">
              <a:rPr lang="ko-KR" altLang="en-US" sz="1800">
                <a:ea typeface="굴림" panose="020B0600000101010101" pitchFamily="34" charset="-127"/>
              </a:rPr>
              <a:pPr>
                <a:spcBef>
                  <a:spcPct val="0"/>
                </a:spcBef>
                <a:buFontTx/>
                <a:buNone/>
              </a:pPr>
              <a:t>48</a:t>
            </a:fld>
            <a:endParaRPr lang="ko-KR" altLang="en-US" sz="1800">
              <a:ea typeface="굴림" panose="020B0600000101010101" pitchFamily="34" charset="-127"/>
            </a:endParaRPr>
          </a:p>
        </p:txBody>
      </p:sp>
      <p:sp>
        <p:nvSpPr>
          <p:cNvPr id="37891" name="TextBox 1"/>
          <p:cNvSpPr txBox="1">
            <a:spLocks noChangeArrowheads="1"/>
          </p:cNvSpPr>
          <p:nvPr/>
        </p:nvSpPr>
        <p:spPr bwMode="auto">
          <a:xfrm>
            <a:off x="468312" y="333375"/>
            <a:ext cx="813613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ko-KR" altLang="en-US" sz="26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기술형입찰</a:t>
            </a:r>
            <a:r>
              <a:rPr lang="ko-KR" altLang="en-US" sz="2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내실화 방안 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[3] </a:t>
            </a:r>
            <a:r>
              <a:rPr lang="ko-KR" altLang="en-US" sz="20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기술형입찰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활성화</a:t>
            </a:r>
            <a:endParaRPr lang="ko-KR" altLang="en-US" sz="2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452437" y="1115851"/>
            <a:ext cx="8328025" cy="38576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Clr>
                <a:schemeClr val="tx1"/>
              </a:buClr>
              <a:defRPr/>
            </a:pPr>
            <a:r>
              <a:rPr lang="en-US" altLang="ko-KR" sz="2000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Arial Unicode MS" panose="020B0604020202020204" pitchFamily="50" charset="-127"/>
              </a:rPr>
              <a:t> </a:t>
            </a:r>
            <a:r>
              <a:rPr lang="en-US" altLang="ko-KR" sz="20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Arial Unicode MS" panose="020B0604020202020204" pitchFamily="50" charset="-127"/>
              </a:rPr>
              <a:t>(3) </a:t>
            </a:r>
            <a:r>
              <a:rPr lang="ko-KR" altLang="en-US" sz="2000" dirty="0" err="1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Arial Unicode MS" panose="020B0604020202020204" pitchFamily="50" charset="-127"/>
              </a:rPr>
              <a:t>기술형입찰</a:t>
            </a:r>
            <a:r>
              <a:rPr lang="ko-KR" altLang="en-US" sz="20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Arial Unicode MS" panose="020B0604020202020204" pitchFamily="50" charset="-127"/>
              </a:rPr>
              <a:t> 확대</a:t>
            </a:r>
            <a:endParaRPr lang="ko-KR" altLang="en-US" sz="2000" dirty="0">
              <a:solidFill>
                <a:schemeClr val="tx1"/>
              </a:solidFill>
              <a:latin typeface="HY헤드라인M" panose="02030600000101010101" pitchFamily="18" charset="-127"/>
              <a:ea typeface="HY헤드라인M" panose="02030600000101010101" pitchFamily="18" charset="-127"/>
              <a:cs typeface="Arial Unicode MS" panose="020B0604020202020204" pitchFamily="50" charset="-127"/>
            </a:endParaRPr>
          </a:p>
        </p:txBody>
      </p:sp>
      <p:sp>
        <p:nvSpPr>
          <p:cNvPr id="7" name="직사각형 4"/>
          <p:cNvSpPr>
            <a:spLocks noChangeArrowheads="1"/>
          </p:cNvSpPr>
          <p:nvPr/>
        </p:nvSpPr>
        <p:spPr bwMode="auto">
          <a:xfrm>
            <a:off x="611560" y="1572394"/>
            <a:ext cx="8136904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latinLnBrk="1">
              <a:lnSpc>
                <a:spcPct val="150000"/>
              </a:lnSpc>
            </a:pPr>
            <a:r>
              <a:rPr lang="en-US" altLang="ko-KR" sz="2000" b="1" dirty="0" smtClean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000" b="1" dirty="0" smtClean="0">
                <a:latin typeface="맑은 고딕" pitchFamily="50" charset="-127"/>
                <a:ea typeface="맑은 고딕" pitchFamily="50" charset="-127"/>
              </a:rPr>
              <a:t>개선방안</a:t>
            </a:r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)</a:t>
            </a:r>
          </a:p>
          <a:p>
            <a:pPr marL="457200" indent="-457200" latinLnBrk="1">
              <a:lnSpc>
                <a:spcPct val="150000"/>
              </a:lnSpc>
              <a:buAutoNum type="circleNumDbPlain"/>
            </a:pPr>
            <a:r>
              <a:rPr lang="ko-KR" altLang="en-US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기술제안 대상 시설기준완화</a:t>
            </a: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를 통해 기술제안을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확대하여 </a:t>
            </a:r>
            <a:r>
              <a:rPr lang="ko-KR" altLang="en-US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중견기업의 입찰참여 유도</a:t>
            </a:r>
            <a:endParaRPr lang="en-US" altLang="ko-KR" sz="2000" b="1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atinLnBrk="1">
              <a:lnSpc>
                <a:spcPct val="150000"/>
              </a:lnSpc>
            </a:pPr>
            <a:r>
              <a:rPr lang="en-US" altLang="ko-KR" sz="2000" spc="-15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000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    - </a:t>
            </a:r>
            <a:r>
              <a:rPr lang="ko-KR" altLang="en-US" sz="2000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기술제안은 </a:t>
            </a:r>
            <a:r>
              <a:rPr lang="ko-KR" altLang="en-US" sz="2000" spc="-15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턴키와</a:t>
            </a:r>
            <a:r>
              <a:rPr lang="ko-KR" altLang="en-US" sz="2000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달리 설계서 대신 제안서만 제출하여 비용부담 완화</a:t>
            </a:r>
            <a:endParaRPr lang="en-US" altLang="ko-KR" sz="2000" spc="-15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atinLnBrk="1">
              <a:lnSpc>
                <a:spcPct val="150000"/>
              </a:lnSpc>
            </a:pPr>
            <a:r>
              <a:rPr lang="en-US" altLang="ko-KR" sz="2000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       * </a:t>
            </a:r>
            <a:r>
              <a:rPr lang="ko-KR" altLang="en-US" sz="2000" spc="-15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공사비 절감기술</a:t>
            </a:r>
            <a:r>
              <a:rPr lang="en-US" altLang="ko-KR" sz="2000" spc="-15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000" spc="-15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신기술 </a:t>
            </a:r>
            <a:r>
              <a:rPr lang="en-US" altLang="ko-KR" sz="2000" spc="-15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lang="ko-KR" altLang="en-US" sz="2000" spc="-15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신공법</a:t>
            </a:r>
            <a:r>
              <a:rPr lang="en-US" altLang="ko-KR" sz="2000" spc="-15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· </a:t>
            </a:r>
            <a:r>
              <a:rPr lang="ko-KR" altLang="en-US" sz="2000" spc="-15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공기단축 기술 등을 중점 </a:t>
            </a:r>
            <a:r>
              <a:rPr lang="ko-KR" altLang="en-US" sz="2000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적용</a:t>
            </a:r>
          </a:p>
          <a:p>
            <a:pPr latinLnBrk="1">
              <a:lnSpc>
                <a:spcPct val="150000"/>
              </a:lnSpc>
            </a:pPr>
            <a:r>
              <a:rPr lang="en-US" altLang="ko-KR" sz="2000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     - </a:t>
            </a:r>
            <a:r>
              <a:rPr lang="ko-KR" altLang="en-US" sz="2000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기술제안입찰제도에 대한 </a:t>
            </a:r>
            <a:r>
              <a:rPr lang="ko-KR" altLang="en-US" sz="2000" spc="-15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발주청</a:t>
            </a:r>
            <a:r>
              <a:rPr lang="ko-KR" altLang="en-US" sz="2000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대상 교육</a:t>
            </a:r>
            <a:r>
              <a:rPr lang="en-US" altLang="ko-KR" sz="2000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lang="ko-KR" altLang="en-US" sz="2000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홍보 실시</a:t>
            </a:r>
            <a:endParaRPr lang="en-US" altLang="ko-KR" sz="2000" spc="-15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611560" y="4505496"/>
            <a:ext cx="8103540" cy="494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>
              <a:lnSpc>
                <a:spcPct val="150000"/>
              </a:lnSpc>
            </a:pP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② </a:t>
            </a:r>
            <a:r>
              <a:rPr lang="ko-KR" altLang="en-US" sz="2000" b="1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기술형</a:t>
            </a:r>
            <a:r>
              <a:rPr lang="ko-KR" altLang="en-US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입찰의 단계적 확대 </a:t>
            </a:r>
            <a:r>
              <a:rPr lang="ko-KR" altLang="en-US" sz="2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추진</a:t>
            </a:r>
            <a:endParaRPr lang="en-US" altLang="ko-KR" sz="2000" b="1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6770953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막힌 원호 91"/>
          <p:cNvSpPr/>
          <p:nvPr/>
        </p:nvSpPr>
        <p:spPr>
          <a:xfrm>
            <a:off x="1933537" y="2608116"/>
            <a:ext cx="5380796" cy="4714908"/>
          </a:xfrm>
          <a:prstGeom prst="blockArc">
            <a:avLst>
              <a:gd name="adj1" fmla="val 9884752"/>
              <a:gd name="adj2" fmla="val 1073028"/>
              <a:gd name="adj3" fmla="val 13130"/>
            </a:avLst>
          </a:prstGeom>
          <a:solidFill>
            <a:schemeClr val="bg1">
              <a:lumMod val="95000"/>
              <a:alpha val="20000"/>
            </a:schemeClr>
          </a:solidFill>
          <a:ln w="12700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508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</p:txBody>
      </p:sp>
      <p:grpSp>
        <p:nvGrpSpPr>
          <p:cNvPr id="76805" name="그룹 48"/>
          <p:cNvGrpSpPr>
            <a:grpSpLocks/>
          </p:cNvGrpSpPr>
          <p:nvPr/>
        </p:nvGrpSpPr>
        <p:grpSpPr bwMode="auto">
          <a:xfrm>
            <a:off x="995363" y="2924944"/>
            <a:ext cx="7248525" cy="3240087"/>
            <a:chOff x="627063" y="952500"/>
            <a:chExt cx="8026400" cy="5284788"/>
          </a:xfrm>
        </p:grpSpPr>
        <p:sp>
          <p:nvSpPr>
            <p:cNvPr id="51" name="Oval 116"/>
            <p:cNvSpPr>
              <a:spLocks noChangeArrowheads="1"/>
            </p:cNvSpPr>
            <p:nvPr/>
          </p:nvSpPr>
          <p:spPr bwMode="auto">
            <a:xfrm>
              <a:off x="1386460" y="2133227"/>
              <a:ext cx="6219317" cy="1211799"/>
            </a:xfrm>
            <a:prstGeom prst="ellipse">
              <a:avLst/>
            </a:prstGeom>
            <a:gradFill rotWithShape="1">
              <a:gsLst>
                <a:gs pos="0">
                  <a:srgbClr val="CCF4FC"/>
                </a:gs>
                <a:gs pos="100000">
                  <a:sysClr val="window" lastClr="FFFFFF"/>
                </a:gs>
              </a:gsLst>
              <a:lin ang="5400000" scaled="1"/>
            </a:gradFill>
            <a:ln w="9525">
              <a:round/>
              <a:headEnd/>
              <a:tailEnd/>
            </a:ln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CCF4FC"/>
              </a:extrusionClr>
            </a:sp3d>
          </p:spPr>
          <p:txBody>
            <a:bodyPr wrap="none" anchor="ctr">
              <a:flatTx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kern="0">
                <a:solidFill>
                  <a:sysClr val="windowText" lastClr="000000"/>
                </a:solidFill>
                <a:latin typeface="굴림" panose="020B0600000101010101" pitchFamily="50" charset="-127"/>
                <a:ea typeface="굴림" panose="020B0600000101010101" pitchFamily="50" charset="-127"/>
              </a:endParaRPr>
            </a:p>
          </p:txBody>
        </p:sp>
        <p:grpSp>
          <p:nvGrpSpPr>
            <p:cNvPr id="76810" name="그룹 45"/>
            <p:cNvGrpSpPr>
              <a:grpSpLocks/>
            </p:cNvGrpSpPr>
            <p:nvPr/>
          </p:nvGrpSpPr>
          <p:grpSpPr bwMode="auto">
            <a:xfrm>
              <a:off x="2987675" y="2636838"/>
              <a:ext cx="3144838" cy="2389187"/>
              <a:chOff x="3156258" y="2919572"/>
              <a:chExt cx="2876974" cy="2250916"/>
            </a:xfrm>
          </p:grpSpPr>
          <p:sp>
            <p:nvSpPr>
              <p:cNvPr id="52" name="타원 51"/>
              <p:cNvSpPr/>
              <p:nvPr/>
            </p:nvSpPr>
            <p:spPr bwMode="auto">
              <a:xfrm rot="12420897">
                <a:off x="3705834" y="2919572"/>
                <a:ext cx="1711798" cy="1797615"/>
              </a:xfrm>
              <a:prstGeom prst="ellipse">
                <a:avLst/>
              </a:prstGeom>
              <a:gradFill>
                <a:gsLst>
                  <a:gs pos="0">
                    <a:srgbClr val="8488C4"/>
                  </a:gs>
                  <a:gs pos="53000">
                    <a:srgbClr val="D4DEFF"/>
                  </a:gs>
                  <a:gs pos="83000">
                    <a:srgbClr val="D4DEFF"/>
                  </a:gs>
                  <a:gs pos="100000">
                    <a:srgbClr val="96AB94"/>
                  </a:gs>
                </a:gsLst>
                <a:lin ang="5400000" scaled="0"/>
              </a:gradFill>
              <a:ln w="38100">
                <a:noFill/>
              </a:ln>
              <a:effectLst>
                <a:outerShdw blurRad="304800" dist="215900" dir="5400000" sx="74000" sy="74000" algn="ctr" rotWithShape="0">
                  <a:schemeClr val="tx1">
                    <a:alpha val="93000"/>
                  </a:schemeClr>
                </a:outerShdw>
              </a:effectLst>
              <a:scene3d>
                <a:camera prst="orthographicFront">
                  <a:rot lat="1849684" lon="21305840" rev="1328919"/>
                </a:camera>
                <a:lightRig rig="balanced" dir="t">
                  <a:rot lat="0" lon="0" rev="3000000"/>
                </a:lightRig>
              </a:scene3d>
              <a:sp3d extrusionH="38100" prstMaterial="softEdge">
                <a:bevelT w="762000" h="762000"/>
                <a:bevelB w="762000" h="762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latinLnBrk="1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endParaRPr>
              </a:p>
              <a:p>
                <a:pPr algn="ctr" eaLnBrk="1" fontAlgn="auto" latinLnBrk="1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pic>
            <p:nvPicPr>
              <p:cNvPr id="76848" name="Picture 13" descr="C:\Users\C202\Desktop\이수영\비누방울.png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061" t="54305" r="67786" b="30096"/>
              <a:stretch>
                <a:fillRect/>
              </a:stretch>
            </p:blipFill>
            <p:spPr bwMode="auto">
              <a:xfrm>
                <a:off x="3489325" y="3059113"/>
                <a:ext cx="2324100" cy="21113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4" name="타원 53"/>
              <p:cNvSpPr/>
              <p:nvPr/>
            </p:nvSpPr>
            <p:spPr bwMode="auto">
              <a:xfrm>
                <a:off x="3156258" y="3705355"/>
                <a:ext cx="2876974" cy="1064943"/>
              </a:xfrm>
              <a:prstGeom prst="ellipse">
                <a:avLst/>
              </a:prstGeom>
              <a:noFill/>
              <a:ln>
                <a:noFill/>
              </a:ln>
              <a:effectLst>
                <a:glow rad="139700">
                  <a:schemeClr val="accent5">
                    <a:satMod val="175000"/>
                    <a:alpha val="40000"/>
                  </a:schemeClr>
                </a:glow>
                <a:outerShdw blurRad="44450" dist="27940" dir="5400000" algn="ctr">
                  <a:srgbClr val="000000">
                    <a:alpha val="32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latinLnBrk="1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kumimoji="0" lang="ko-KR" altLang="en-US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견고딕" pitchFamily="18" charset="-127"/>
                    <a:ea typeface="HY견고딕" pitchFamily="18" charset="-127"/>
                  </a:rPr>
                  <a:t>공공건설사업 </a:t>
                </a:r>
                <a:endParaRPr kumimoji="0" lang="en-US" altLang="ko-KR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endParaRPr>
              </a:p>
              <a:p>
                <a:pPr algn="ctr" eaLnBrk="1" fontAlgn="auto" latinLnBrk="1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kumimoji="0" lang="ko-KR" altLang="en-US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견고딕" pitchFamily="18" charset="-127"/>
                    <a:ea typeface="HY견고딕" pitchFamily="18" charset="-127"/>
                  </a:rPr>
                  <a:t>조달정책 지원</a:t>
                </a:r>
                <a:endParaRPr kumimoji="0" lang="en-US" altLang="ko-KR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endParaRPr>
              </a:p>
              <a:p>
                <a:pPr algn="ctr" eaLnBrk="1" fontAlgn="auto" latinLnBrk="1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kumimoji="0" lang="ko-KR" altLang="en-US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견고딕" pitchFamily="18" charset="-127"/>
                    <a:ea typeface="HY견고딕" pitchFamily="18" charset="-127"/>
                  </a:rPr>
                  <a:t>기반 구축</a:t>
                </a:r>
              </a:p>
            </p:txBody>
          </p:sp>
        </p:grpSp>
        <p:grpSp>
          <p:nvGrpSpPr>
            <p:cNvPr id="76811" name="그룹 47"/>
            <p:cNvGrpSpPr>
              <a:grpSpLocks/>
            </p:cNvGrpSpPr>
            <p:nvPr/>
          </p:nvGrpSpPr>
          <p:grpSpPr bwMode="auto">
            <a:xfrm>
              <a:off x="627063" y="5199063"/>
              <a:ext cx="2482850" cy="1038225"/>
              <a:chOff x="627063" y="5199063"/>
              <a:chExt cx="2482850" cy="835025"/>
            </a:xfrm>
          </p:grpSpPr>
          <p:sp>
            <p:nvSpPr>
              <p:cNvPr id="56" name="AutoShape 150"/>
              <p:cNvSpPr>
                <a:spLocks noChangeArrowheads="1"/>
              </p:cNvSpPr>
              <p:nvPr/>
            </p:nvSpPr>
            <p:spPr bwMode="auto">
              <a:xfrm flipH="1">
                <a:off x="627063" y="5198992"/>
                <a:ext cx="2482101" cy="835096"/>
              </a:xfrm>
              <a:prstGeom prst="roundRect">
                <a:avLst>
                  <a:gd name="adj" fmla="val 4593"/>
                </a:avLst>
              </a:prstGeom>
              <a:gradFill rotWithShape="1">
                <a:gsLst>
                  <a:gs pos="0">
                    <a:srgbClr val="4F81BD">
                      <a:tint val="50000"/>
                      <a:satMod val="300000"/>
                    </a:srgbClr>
                  </a:gs>
                  <a:gs pos="35000">
                    <a:srgbClr val="4F81BD">
                      <a:tint val="37000"/>
                      <a:satMod val="300000"/>
                    </a:srgbClr>
                  </a:gs>
                  <a:gs pos="100000">
                    <a:srgbClr val="4F81BD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  <a:headEnd/>
                <a:tailEnd type="none" w="sm" len="sm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wrap="none" lIns="36000" tIns="41555" rIns="36000" bIns="41555" anchor="ctr"/>
              <a:lstStyle/>
              <a:p>
                <a:pPr eaLnBrk="1" fontAlgn="auto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C0504D"/>
                  </a:buClr>
                  <a:buFont typeface="Wingdings" pitchFamily="2" charset="2"/>
                  <a:buChar char="§"/>
                  <a:defRPr/>
                </a:pPr>
                <a:endParaRPr kumimoji="0" lang="en-US" altLang="ko-KR" sz="1400" kern="0" dirty="0">
                  <a:solidFill>
                    <a:sysClr val="windowText" lastClr="000000"/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  <a:p>
                <a:pPr eaLnBrk="1" fontAlgn="auto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C0504D"/>
                  </a:buClr>
                  <a:buFont typeface="Wingdings" pitchFamily="2" charset="2"/>
                  <a:buChar char="§"/>
                  <a:defRPr/>
                </a:pPr>
                <a:endParaRPr kumimoji="0" lang="ko-KR" altLang="en-US" sz="1400" kern="0" dirty="0">
                  <a:solidFill>
                    <a:sysClr val="windowText" lastClr="000000"/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57" name="AutoShape 151"/>
              <p:cNvSpPr>
                <a:spLocks noChangeArrowheads="1"/>
              </p:cNvSpPr>
              <p:nvPr/>
            </p:nvSpPr>
            <p:spPr bwMode="auto">
              <a:xfrm flipH="1">
                <a:off x="700893" y="5265633"/>
                <a:ext cx="2357293" cy="735134"/>
              </a:xfrm>
              <a:prstGeom prst="roundRect">
                <a:avLst>
                  <a:gd name="adj" fmla="val 19079"/>
                </a:avLst>
              </a:prstGeom>
              <a:gradFill rotWithShape="1">
                <a:gsLst>
                  <a:gs pos="0">
                    <a:srgbClr val="184776"/>
                  </a:gs>
                  <a:gs pos="50000">
                    <a:srgbClr val="3399FF"/>
                  </a:gs>
                  <a:gs pos="100000">
                    <a:srgbClr val="184776"/>
                  </a:gs>
                </a:gsLst>
                <a:lin ang="5400000" scaled="1"/>
              </a:gradFill>
              <a:ln w="38100" algn="ctr">
                <a:noFill/>
                <a:round/>
                <a:headEnd/>
                <a:tailEnd/>
              </a:ln>
            </p:spPr>
            <p:txBody>
              <a:bodyPr wrap="none" lIns="83111" tIns="18000" rIns="83111" bIns="18000" anchor="ctr" anchorCtr="1"/>
              <a:lstStyle/>
              <a:p>
                <a:pPr algn="ctr" eaLnBrk="1" fontAlgn="auto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kumimoji="0" lang="ko-KR" altLang="en-US" sz="1400" kern="0" dirty="0">
                    <a:solidFill>
                      <a:sysClr val="window" lastClr="FFFFFF"/>
                    </a:solidFill>
                    <a:latin typeface="HY헤드라인M" pitchFamily="18" charset="-127"/>
                    <a:ea typeface="HY헤드라인M" pitchFamily="18" charset="-127"/>
                  </a:rPr>
                  <a:t>입찰계약제도 추진동향 및 </a:t>
                </a:r>
                <a:endParaRPr kumimoji="0" lang="en-US" altLang="ko-KR" sz="1400" kern="0" dirty="0">
                  <a:solidFill>
                    <a:sysClr val="window" lastClr="FFFFFF"/>
                  </a:solidFill>
                  <a:latin typeface="HY헤드라인M" pitchFamily="18" charset="-127"/>
                  <a:ea typeface="HY헤드라인M" pitchFamily="18" charset="-127"/>
                </a:endParaRPr>
              </a:p>
              <a:p>
                <a:pPr algn="ctr" eaLnBrk="1" fontAlgn="auto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kumimoji="0" lang="ko-KR" altLang="en-US" sz="1400" kern="0" dirty="0">
                    <a:solidFill>
                      <a:sysClr val="window" lastClr="FFFFFF"/>
                    </a:solidFill>
                    <a:latin typeface="HY헤드라인M" pitchFamily="18" charset="-127"/>
                    <a:ea typeface="HY헤드라인M" pitchFamily="18" charset="-127"/>
                  </a:rPr>
                  <a:t>성과 지속적 모니터링</a:t>
                </a:r>
              </a:p>
            </p:txBody>
          </p:sp>
        </p:grpSp>
        <p:grpSp>
          <p:nvGrpSpPr>
            <p:cNvPr id="76812" name="그룹 48"/>
            <p:cNvGrpSpPr>
              <a:grpSpLocks/>
            </p:cNvGrpSpPr>
            <p:nvPr/>
          </p:nvGrpSpPr>
          <p:grpSpPr bwMode="auto">
            <a:xfrm>
              <a:off x="3395663" y="5199063"/>
              <a:ext cx="2482850" cy="1038225"/>
              <a:chOff x="3395663" y="5199063"/>
              <a:chExt cx="2482850" cy="835025"/>
            </a:xfrm>
          </p:grpSpPr>
          <p:sp>
            <p:nvSpPr>
              <p:cNvPr id="58" name="AutoShape 150"/>
              <p:cNvSpPr>
                <a:spLocks noChangeArrowheads="1"/>
              </p:cNvSpPr>
              <p:nvPr/>
            </p:nvSpPr>
            <p:spPr bwMode="auto">
              <a:xfrm flipH="1">
                <a:off x="3395696" y="5198992"/>
                <a:ext cx="2482101" cy="835096"/>
              </a:xfrm>
              <a:prstGeom prst="roundRect">
                <a:avLst>
                  <a:gd name="adj" fmla="val 4593"/>
                </a:avLst>
              </a:prstGeom>
              <a:gradFill rotWithShape="1">
                <a:gsLst>
                  <a:gs pos="0">
                    <a:srgbClr val="4F81BD">
                      <a:tint val="50000"/>
                      <a:satMod val="300000"/>
                    </a:srgbClr>
                  </a:gs>
                  <a:gs pos="35000">
                    <a:srgbClr val="4F81BD">
                      <a:tint val="37000"/>
                      <a:satMod val="300000"/>
                    </a:srgbClr>
                  </a:gs>
                  <a:gs pos="100000">
                    <a:srgbClr val="4F81BD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  <a:headEnd/>
                <a:tailEnd type="none" w="sm" len="sm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wrap="none" lIns="36000" tIns="41555" rIns="36000" bIns="41555" anchor="ctr"/>
              <a:lstStyle/>
              <a:p>
                <a:pPr eaLnBrk="1" fontAlgn="auto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C0504D"/>
                  </a:buClr>
                  <a:buFont typeface="Wingdings" pitchFamily="2" charset="2"/>
                  <a:buChar char="§"/>
                  <a:defRPr/>
                </a:pPr>
                <a:endParaRPr kumimoji="0" lang="en-US" altLang="ko-KR" sz="1400" kern="0" dirty="0">
                  <a:solidFill>
                    <a:sysClr val="windowText" lastClr="000000"/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  <a:p>
                <a:pPr eaLnBrk="1" fontAlgn="auto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C0504D"/>
                  </a:buClr>
                  <a:buFont typeface="Wingdings" pitchFamily="2" charset="2"/>
                  <a:buChar char="§"/>
                  <a:defRPr/>
                </a:pPr>
                <a:endParaRPr kumimoji="0" lang="ko-KR" altLang="en-US" sz="1400" kern="0" dirty="0">
                  <a:solidFill>
                    <a:sysClr val="windowText" lastClr="000000"/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60" name="AutoShape 151"/>
              <p:cNvSpPr>
                <a:spLocks noChangeArrowheads="1"/>
              </p:cNvSpPr>
              <p:nvPr/>
            </p:nvSpPr>
            <p:spPr bwMode="auto">
              <a:xfrm flipH="1">
                <a:off x="3457222" y="5261468"/>
                <a:ext cx="2359051" cy="733052"/>
              </a:xfrm>
              <a:prstGeom prst="roundRect">
                <a:avLst>
                  <a:gd name="adj" fmla="val 19079"/>
                </a:avLst>
              </a:prstGeom>
              <a:gradFill rotWithShape="1">
                <a:gsLst>
                  <a:gs pos="0">
                    <a:srgbClr val="184776"/>
                  </a:gs>
                  <a:gs pos="50000">
                    <a:srgbClr val="3399FF"/>
                  </a:gs>
                  <a:gs pos="100000">
                    <a:srgbClr val="184776"/>
                  </a:gs>
                </a:gsLst>
                <a:lin ang="5400000" scaled="1"/>
              </a:gradFill>
              <a:ln w="38100" algn="ctr">
                <a:noFill/>
                <a:round/>
                <a:headEnd/>
                <a:tailEnd/>
              </a:ln>
            </p:spPr>
            <p:txBody>
              <a:bodyPr wrap="none" lIns="83111" tIns="18000" rIns="83111" bIns="18000" anchor="ctr" anchorCtr="1"/>
              <a:lstStyle/>
              <a:p>
                <a:pPr algn="ctr" eaLnBrk="1" fontAlgn="auto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kumimoji="0" lang="ko-KR" altLang="en-US" sz="1400" kern="0" dirty="0">
                    <a:solidFill>
                      <a:srgbClr val="FFFF66"/>
                    </a:solidFill>
                    <a:latin typeface="HY헤드라인M" pitchFamily="18" charset="-127"/>
                    <a:ea typeface="HY헤드라인M" pitchFamily="18" charset="-127"/>
                  </a:rPr>
                  <a:t>입찰계약제도 합리화 위한 </a:t>
                </a:r>
                <a:endParaRPr kumimoji="0" lang="en-US" altLang="ko-KR" sz="1400" kern="0" dirty="0">
                  <a:solidFill>
                    <a:srgbClr val="FFFF66"/>
                  </a:solidFill>
                  <a:latin typeface="HY헤드라인M" pitchFamily="18" charset="-127"/>
                  <a:ea typeface="HY헤드라인M" pitchFamily="18" charset="-127"/>
                </a:endParaRPr>
              </a:p>
              <a:p>
                <a:pPr algn="ctr" eaLnBrk="1" fontAlgn="auto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kumimoji="0" lang="ko-KR" altLang="en-US" sz="1400" kern="0" dirty="0" smtClean="0">
                    <a:solidFill>
                      <a:srgbClr val="FFFF66"/>
                    </a:solidFill>
                    <a:latin typeface="HY헤드라인M" pitchFamily="18" charset="-127"/>
                    <a:ea typeface="HY헤드라인M" pitchFamily="18" charset="-127"/>
                  </a:rPr>
                  <a:t>정책 수립</a:t>
                </a:r>
                <a:endParaRPr kumimoji="0" lang="ko-KR" altLang="en-US" sz="1400" kern="0" dirty="0">
                  <a:solidFill>
                    <a:srgbClr val="FFFF66"/>
                  </a:solidFill>
                  <a:latin typeface="HY헤드라인M" pitchFamily="18" charset="-127"/>
                  <a:ea typeface="HY헤드라인M" pitchFamily="18" charset="-127"/>
                </a:endParaRPr>
              </a:p>
            </p:txBody>
          </p:sp>
        </p:grpSp>
        <p:grpSp>
          <p:nvGrpSpPr>
            <p:cNvPr id="76813" name="그룹 49"/>
            <p:cNvGrpSpPr>
              <a:grpSpLocks/>
            </p:cNvGrpSpPr>
            <p:nvPr/>
          </p:nvGrpSpPr>
          <p:grpSpPr bwMode="auto">
            <a:xfrm>
              <a:off x="6170613" y="5199063"/>
              <a:ext cx="2482850" cy="1038225"/>
              <a:chOff x="6170613" y="5199063"/>
              <a:chExt cx="2482850" cy="835025"/>
            </a:xfrm>
          </p:grpSpPr>
          <p:sp>
            <p:nvSpPr>
              <p:cNvPr id="59" name="AutoShape 150"/>
              <p:cNvSpPr>
                <a:spLocks noChangeArrowheads="1"/>
              </p:cNvSpPr>
              <p:nvPr/>
            </p:nvSpPr>
            <p:spPr bwMode="auto">
              <a:xfrm flipH="1">
                <a:off x="6171362" y="5198992"/>
                <a:ext cx="2482101" cy="835096"/>
              </a:xfrm>
              <a:prstGeom prst="roundRect">
                <a:avLst>
                  <a:gd name="adj" fmla="val 4593"/>
                </a:avLst>
              </a:prstGeom>
              <a:gradFill rotWithShape="1">
                <a:gsLst>
                  <a:gs pos="0">
                    <a:srgbClr val="4F81BD">
                      <a:tint val="50000"/>
                      <a:satMod val="300000"/>
                    </a:srgbClr>
                  </a:gs>
                  <a:gs pos="35000">
                    <a:srgbClr val="4F81BD">
                      <a:tint val="37000"/>
                      <a:satMod val="300000"/>
                    </a:srgbClr>
                  </a:gs>
                  <a:gs pos="100000">
                    <a:srgbClr val="4F81BD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  <a:headEnd/>
                <a:tailEnd type="none" w="sm" len="sm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wrap="none" lIns="36000" tIns="41555" rIns="36000" bIns="41555" anchor="ctr"/>
              <a:lstStyle/>
              <a:p>
                <a:pPr eaLnBrk="1" fontAlgn="auto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C0504D"/>
                  </a:buClr>
                  <a:buFont typeface="Wingdings" pitchFamily="2" charset="2"/>
                  <a:buChar char="§"/>
                  <a:defRPr/>
                </a:pPr>
                <a:endParaRPr kumimoji="0" lang="en-US" altLang="ko-KR" sz="1400" kern="0" dirty="0">
                  <a:solidFill>
                    <a:sysClr val="windowText" lastClr="000000"/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  <a:p>
                <a:pPr eaLnBrk="1" fontAlgn="auto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C0504D"/>
                  </a:buClr>
                  <a:buFont typeface="Wingdings" pitchFamily="2" charset="2"/>
                  <a:buChar char="§"/>
                  <a:defRPr/>
                </a:pPr>
                <a:endParaRPr kumimoji="0" lang="ko-KR" altLang="en-US" sz="1400" kern="0" dirty="0">
                  <a:solidFill>
                    <a:sysClr val="windowText" lastClr="000000"/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61" name="AutoShape 151"/>
              <p:cNvSpPr>
                <a:spLocks noChangeArrowheads="1"/>
              </p:cNvSpPr>
              <p:nvPr/>
            </p:nvSpPr>
            <p:spPr bwMode="auto">
              <a:xfrm flipH="1">
                <a:off x="6243433" y="5251055"/>
                <a:ext cx="2357294" cy="733052"/>
              </a:xfrm>
              <a:prstGeom prst="roundRect">
                <a:avLst>
                  <a:gd name="adj" fmla="val 19079"/>
                </a:avLst>
              </a:prstGeom>
              <a:gradFill rotWithShape="1">
                <a:gsLst>
                  <a:gs pos="0">
                    <a:srgbClr val="184776"/>
                  </a:gs>
                  <a:gs pos="50000">
                    <a:srgbClr val="3399FF"/>
                  </a:gs>
                  <a:gs pos="100000">
                    <a:srgbClr val="184776"/>
                  </a:gs>
                </a:gsLst>
                <a:lin ang="5400000" scaled="1"/>
              </a:gradFill>
              <a:ln w="38100" algn="ctr">
                <a:noFill/>
                <a:round/>
                <a:headEnd/>
                <a:tailEnd/>
              </a:ln>
            </p:spPr>
            <p:txBody>
              <a:bodyPr wrap="none" lIns="83111" tIns="18000" rIns="83111" bIns="18000" anchor="ctr" anchorCtr="1"/>
              <a:lstStyle/>
              <a:p>
                <a:pPr algn="ctr" eaLnBrk="1" fontAlgn="auto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kumimoji="0" lang="en-US" altLang="ko-KR" sz="1400" kern="0" dirty="0">
                    <a:solidFill>
                      <a:sysClr val="window" lastClr="FFFFFF"/>
                    </a:solidFill>
                    <a:latin typeface="HY헤드라인M" pitchFamily="18" charset="-127"/>
                    <a:ea typeface="HY헤드라인M" pitchFamily="18" charset="-127"/>
                  </a:rPr>
                  <a:t>Global Market</a:t>
                </a:r>
                <a:r>
                  <a:rPr kumimoji="0" lang="ko-KR" altLang="en-US" sz="1400" kern="0" dirty="0">
                    <a:solidFill>
                      <a:sysClr val="window" lastClr="FFFFFF"/>
                    </a:solidFill>
                    <a:latin typeface="HY헤드라인M" pitchFamily="18" charset="-127"/>
                    <a:ea typeface="HY헤드라인M" pitchFamily="18" charset="-127"/>
                  </a:rPr>
                  <a:t>과의 호환성</a:t>
                </a:r>
                <a:endParaRPr kumimoji="0" lang="en-US" altLang="ko-KR" sz="1400" kern="0" dirty="0">
                  <a:solidFill>
                    <a:sysClr val="window" lastClr="FFFFFF"/>
                  </a:solidFill>
                  <a:latin typeface="HY헤드라인M" pitchFamily="18" charset="-127"/>
                  <a:ea typeface="HY헤드라인M" pitchFamily="18" charset="-127"/>
                </a:endParaRPr>
              </a:p>
              <a:p>
                <a:pPr algn="ctr" eaLnBrk="1" fontAlgn="auto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kumimoji="0" lang="ko-KR" altLang="en-US" sz="1400" kern="0" dirty="0">
                    <a:solidFill>
                      <a:sysClr val="window" lastClr="FFFFFF"/>
                    </a:solidFill>
                    <a:latin typeface="HY헤드라인M" pitchFamily="18" charset="-127"/>
                    <a:ea typeface="HY헤드라인M" pitchFamily="18" charset="-127"/>
                  </a:rPr>
                  <a:t>확보</a:t>
                </a:r>
                <a:endParaRPr kumimoji="0" lang="en-US" altLang="ko-KR" sz="1400" kern="0" dirty="0">
                  <a:solidFill>
                    <a:sysClr val="window" lastClr="FFFFFF"/>
                  </a:solidFill>
                  <a:latin typeface="HY헤드라인M" pitchFamily="18" charset="-127"/>
                  <a:ea typeface="HY헤드라인M" pitchFamily="18" charset="-127"/>
                </a:endParaRPr>
              </a:p>
            </p:txBody>
          </p:sp>
        </p:grpSp>
        <p:sp>
          <p:nvSpPr>
            <p:cNvPr id="76814" name="왼쪽 화살표 146"/>
            <p:cNvSpPr>
              <a:spLocks noChangeArrowheads="1"/>
            </p:cNvSpPr>
            <p:nvPr/>
          </p:nvSpPr>
          <p:spPr bwMode="auto">
            <a:xfrm>
              <a:off x="5922963" y="5570538"/>
              <a:ext cx="190500" cy="306387"/>
            </a:xfrm>
            <a:prstGeom prst="leftArrow">
              <a:avLst>
                <a:gd name="adj1" fmla="val 50000"/>
                <a:gd name="adj2" fmla="val 50000"/>
              </a:avLst>
            </a:prstGeom>
            <a:solidFill>
              <a:srgbClr val="FF33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ko-KR" altLang="en-US" sz="1200">
                <a:latin typeface="굴림" panose="020B0600000101010101" pitchFamily="34" charset="-127"/>
                <a:ea typeface="굴림" panose="020B0600000101010101" pitchFamily="34" charset="-127"/>
              </a:endParaRPr>
            </a:p>
          </p:txBody>
        </p:sp>
        <p:sp>
          <p:nvSpPr>
            <p:cNvPr id="76815" name="오른쪽 화살표 147"/>
            <p:cNvSpPr>
              <a:spLocks noChangeArrowheads="1"/>
            </p:cNvSpPr>
            <p:nvPr/>
          </p:nvSpPr>
          <p:spPr bwMode="auto">
            <a:xfrm>
              <a:off x="3162300" y="5570538"/>
              <a:ext cx="192088" cy="306387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FF33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ko-KR" altLang="en-US" sz="1200">
                <a:latin typeface="굴림" panose="020B0600000101010101" pitchFamily="34" charset="-127"/>
                <a:ea typeface="굴림" panose="020B0600000101010101" pitchFamily="34" charset="-127"/>
              </a:endParaRPr>
            </a:p>
          </p:txBody>
        </p:sp>
        <p:grpSp>
          <p:nvGrpSpPr>
            <p:cNvPr id="7" name="Group 121"/>
            <p:cNvGrpSpPr>
              <a:grpSpLocks/>
            </p:cNvGrpSpPr>
            <p:nvPr/>
          </p:nvGrpSpPr>
          <p:grpSpPr bwMode="auto">
            <a:xfrm rot="3600000">
              <a:off x="5147966" y="1891470"/>
              <a:ext cx="1286232" cy="1629833"/>
              <a:chOff x="1647" y="346"/>
              <a:chExt cx="922" cy="1347"/>
            </a:xfrm>
            <a:scene3d>
              <a:camera prst="orthographicFront">
                <a:rot lat="0" lon="0" rev="600000"/>
              </a:camera>
              <a:lightRig rig="threePt" dir="t"/>
            </a:scene3d>
          </p:grpSpPr>
          <p:sp>
            <p:nvSpPr>
              <p:cNvPr id="65" name="Freeform 122"/>
              <p:cNvSpPr>
                <a:spLocks/>
              </p:cNvSpPr>
              <p:nvPr/>
            </p:nvSpPr>
            <p:spPr bwMode="auto">
              <a:xfrm rot="10800000">
                <a:off x="1645" y="346"/>
                <a:ext cx="842" cy="1329"/>
              </a:xfrm>
              <a:custGeom>
                <a:avLst/>
                <a:gdLst>
                  <a:gd name="T0" fmla="*/ 0 w 5034"/>
                  <a:gd name="T1" fmla="*/ 0 h 1908"/>
                  <a:gd name="T2" fmla="*/ 0 w 5034"/>
                  <a:gd name="T3" fmla="*/ 7 h 1908"/>
                  <a:gd name="T4" fmla="*/ 0 w 5034"/>
                  <a:gd name="T5" fmla="*/ 7 h 1908"/>
                  <a:gd name="T6" fmla="*/ 0 w 5034"/>
                  <a:gd name="T7" fmla="*/ 36 h 1908"/>
                  <a:gd name="T8" fmla="*/ 0 w 5034"/>
                  <a:gd name="T9" fmla="*/ 36 h 1908"/>
                  <a:gd name="T10" fmla="*/ 0 w 5034"/>
                  <a:gd name="T11" fmla="*/ 7 h 1908"/>
                  <a:gd name="T12" fmla="*/ 0 w 5034"/>
                  <a:gd name="T13" fmla="*/ 7 h 1908"/>
                  <a:gd name="T14" fmla="*/ 0 w 5034"/>
                  <a:gd name="T15" fmla="*/ 0 h 190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034"/>
                  <a:gd name="T25" fmla="*/ 0 h 1908"/>
                  <a:gd name="T26" fmla="*/ 5034 w 5034"/>
                  <a:gd name="T27" fmla="*/ 1908 h 190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034" h="1908">
                    <a:moveTo>
                      <a:pt x="2502" y="0"/>
                    </a:moveTo>
                    <a:lnTo>
                      <a:pt x="1465" y="383"/>
                    </a:lnTo>
                    <a:lnTo>
                      <a:pt x="1783" y="383"/>
                    </a:lnTo>
                    <a:lnTo>
                      <a:pt x="0" y="1908"/>
                    </a:lnTo>
                    <a:lnTo>
                      <a:pt x="5034" y="1908"/>
                    </a:lnTo>
                    <a:lnTo>
                      <a:pt x="3229" y="383"/>
                    </a:lnTo>
                    <a:lnTo>
                      <a:pt x="3613" y="395"/>
                    </a:lnTo>
                    <a:lnTo>
                      <a:pt x="2502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9525">
                <a:solidFill>
                  <a:sysClr val="window" lastClr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kern="0">
                  <a:solidFill>
                    <a:sysClr val="windowText" lastClr="000000"/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66" name="Freeform 123"/>
              <p:cNvSpPr>
                <a:spLocks/>
              </p:cNvSpPr>
              <p:nvPr/>
            </p:nvSpPr>
            <p:spPr bwMode="auto">
              <a:xfrm rot="10800000">
                <a:off x="1725" y="352"/>
                <a:ext cx="842" cy="1328"/>
              </a:xfrm>
              <a:custGeom>
                <a:avLst/>
                <a:gdLst>
                  <a:gd name="T0" fmla="*/ 0 w 5034"/>
                  <a:gd name="T1" fmla="*/ 0 h 1908"/>
                  <a:gd name="T2" fmla="*/ 0 w 5034"/>
                  <a:gd name="T3" fmla="*/ 7 h 1908"/>
                  <a:gd name="T4" fmla="*/ 0 w 5034"/>
                  <a:gd name="T5" fmla="*/ 7 h 1908"/>
                  <a:gd name="T6" fmla="*/ 0 w 5034"/>
                  <a:gd name="T7" fmla="*/ 36 h 1908"/>
                  <a:gd name="T8" fmla="*/ 0 w 5034"/>
                  <a:gd name="T9" fmla="*/ 36 h 1908"/>
                  <a:gd name="T10" fmla="*/ 0 w 5034"/>
                  <a:gd name="T11" fmla="*/ 7 h 1908"/>
                  <a:gd name="T12" fmla="*/ 0 w 5034"/>
                  <a:gd name="T13" fmla="*/ 7 h 1908"/>
                  <a:gd name="T14" fmla="*/ 0 w 5034"/>
                  <a:gd name="T15" fmla="*/ 0 h 190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034"/>
                  <a:gd name="T25" fmla="*/ 0 h 1908"/>
                  <a:gd name="T26" fmla="*/ 5034 w 5034"/>
                  <a:gd name="T27" fmla="*/ 1908 h 190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034" h="1908">
                    <a:moveTo>
                      <a:pt x="2502" y="0"/>
                    </a:moveTo>
                    <a:lnTo>
                      <a:pt x="1465" y="383"/>
                    </a:lnTo>
                    <a:lnTo>
                      <a:pt x="1783" y="383"/>
                    </a:lnTo>
                    <a:lnTo>
                      <a:pt x="0" y="1908"/>
                    </a:lnTo>
                    <a:lnTo>
                      <a:pt x="5034" y="1908"/>
                    </a:lnTo>
                    <a:lnTo>
                      <a:pt x="3229" y="383"/>
                    </a:lnTo>
                    <a:lnTo>
                      <a:pt x="3613" y="395"/>
                    </a:lnTo>
                    <a:lnTo>
                      <a:pt x="2502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9525">
                <a:solidFill>
                  <a:sysClr val="window" lastClr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kern="0">
                  <a:solidFill>
                    <a:sysClr val="windowText" lastClr="000000"/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67" name="Freeform 124"/>
              <p:cNvSpPr>
                <a:spLocks/>
              </p:cNvSpPr>
              <p:nvPr/>
            </p:nvSpPr>
            <p:spPr bwMode="auto">
              <a:xfrm rot="10800000">
                <a:off x="1690" y="364"/>
                <a:ext cx="842" cy="1329"/>
              </a:xfrm>
              <a:custGeom>
                <a:avLst/>
                <a:gdLst>
                  <a:gd name="T0" fmla="*/ 0 w 5034"/>
                  <a:gd name="T1" fmla="*/ 0 h 1908"/>
                  <a:gd name="T2" fmla="*/ 0 w 5034"/>
                  <a:gd name="T3" fmla="*/ 7 h 1908"/>
                  <a:gd name="T4" fmla="*/ 0 w 5034"/>
                  <a:gd name="T5" fmla="*/ 7 h 1908"/>
                  <a:gd name="T6" fmla="*/ 0 w 5034"/>
                  <a:gd name="T7" fmla="*/ 36 h 1908"/>
                  <a:gd name="T8" fmla="*/ 0 w 5034"/>
                  <a:gd name="T9" fmla="*/ 36 h 1908"/>
                  <a:gd name="T10" fmla="*/ 0 w 5034"/>
                  <a:gd name="T11" fmla="*/ 7 h 1908"/>
                  <a:gd name="T12" fmla="*/ 0 w 5034"/>
                  <a:gd name="T13" fmla="*/ 7 h 1908"/>
                  <a:gd name="T14" fmla="*/ 0 w 5034"/>
                  <a:gd name="T15" fmla="*/ 0 h 190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034"/>
                  <a:gd name="T25" fmla="*/ 0 h 1908"/>
                  <a:gd name="T26" fmla="*/ 5034 w 5034"/>
                  <a:gd name="T27" fmla="*/ 1908 h 190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034" h="1908">
                    <a:moveTo>
                      <a:pt x="2502" y="0"/>
                    </a:moveTo>
                    <a:lnTo>
                      <a:pt x="1465" y="383"/>
                    </a:lnTo>
                    <a:lnTo>
                      <a:pt x="1783" y="383"/>
                    </a:lnTo>
                    <a:lnTo>
                      <a:pt x="0" y="1908"/>
                    </a:lnTo>
                    <a:lnTo>
                      <a:pt x="5034" y="1908"/>
                    </a:lnTo>
                    <a:lnTo>
                      <a:pt x="3229" y="383"/>
                    </a:lnTo>
                    <a:lnTo>
                      <a:pt x="3613" y="395"/>
                    </a:lnTo>
                    <a:lnTo>
                      <a:pt x="2502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6CCFF"/>
                  </a:gs>
                  <a:gs pos="100000">
                    <a:srgbClr val="FFFFFF">
                      <a:alpha val="0"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kern="0">
                  <a:solidFill>
                    <a:sysClr val="windowText" lastClr="000000"/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</p:grpSp>
        <p:grpSp>
          <p:nvGrpSpPr>
            <p:cNvPr id="76817" name="Group 129"/>
            <p:cNvGrpSpPr>
              <a:grpSpLocks/>
            </p:cNvGrpSpPr>
            <p:nvPr/>
          </p:nvGrpSpPr>
          <p:grpSpPr bwMode="auto">
            <a:xfrm rot="-3000000">
              <a:off x="2665862" y="1847886"/>
              <a:ext cx="1351083" cy="1686015"/>
              <a:chOff x="1648" y="342"/>
              <a:chExt cx="921" cy="1337"/>
            </a:xfrm>
          </p:grpSpPr>
          <p:sp>
            <p:nvSpPr>
              <p:cNvPr id="69" name="Freeform 130"/>
              <p:cNvSpPr>
                <a:spLocks/>
              </p:cNvSpPr>
              <p:nvPr/>
            </p:nvSpPr>
            <p:spPr bwMode="auto">
              <a:xfrm rot="10800000">
                <a:off x="1664" y="335"/>
                <a:ext cx="845" cy="1288"/>
              </a:xfrm>
              <a:custGeom>
                <a:avLst/>
                <a:gdLst>
                  <a:gd name="T0" fmla="*/ 0 w 5034"/>
                  <a:gd name="T1" fmla="*/ 0 h 1908"/>
                  <a:gd name="T2" fmla="*/ 0 w 5034"/>
                  <a:gd name="T3" fmla="*/ 7 h 1908"/>
                  <a:gd name="T4" fmla="*/ 0 w 5034"/>
                  <a:gd name="T5" fmla="*/ 7 h 1908"/>
                  <a:gd name="T6" fmla="*/ 0 w 5034"/>
                  <a:gd name="T7" fmla="*/ 36 h 1908"/>
                  <a:gd name="T8" fmla="*/ 0 w 5034"/>
                  <a:gd name="T9" fmla="*/ 36 h 1908"/>
                  <a:gd name="T10" fmla="*/ 0 w 5034"/>
                  <a:gd name="T11" fmla="*/ 7 h 1908"/>
                  <a:gd name="T12" fmla="*/ 0 w 5034"/>
                  <a:gd name="T13" fmla="*/ 7 h 1908"/>
                  <a:gd name="T14" fmla="*/ 0 w 5034"/>
                  <a:gd name="T15" fmla="*/ 0 h 190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034"/>
                  <a:gd name="T25" fmla="*/ 0 h 1908"/>
                  <a:gd name="T26" fmla="*/ 5034 w 5034"/>
                  <a:gd name="T27" fmla="*/ 1908 h 190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034" h="1908">
                    <a:moveTo>
                      <a:pt x="2502" y="0"/>
                    </a:moveTo>
                    <a:lnTo>
                      <a:pt x="1465" y="383"/>
                    </a:lnTo>
                    <a:lnTo>
                      <a:pt x="1783" y="383"/>
                    </a:lnTo>
                    <a:lnTo>
                      <a:pt x="0" y="1908"/>
                    </a:lnTo>
                    <a:lnTo>
                      <a:pt x="5034" y="1908"/>
                    </a:lnTo>
                    <a:lnTo>
                      <a:pt x="3229" y="383"/>
                    </a:lnTo>
                    <a:lnTo>
                      <a:pt x="3613" y="395"/>
                    </a:lnTo>
                    <a:lnTo>
                      <a:pt x="2502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9525">
                <a:solidFill>
                  <a:sysClr val="window" lastClr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kern="0">
                  <a:solidFill>
                    <a:sysClr val="windowText" lastClr="000000"/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70" name="Freeform 131"/>
              <p:cNvSpPr>
                <a:spLocks/>
              </p:cNvSpPr>
              <p:nvPr/>
            </p:nvSpPr>
            <p:spPr bwMode="auto">
              <a:xfrm rot="10800000">
                <a:off x="1736" y="346"/>
                <a:ext cx="845" cy="1326"/>
              </a:xfrm>
              <a:custGeom>
                <a:avLst/>
                <a:gdLst>
                  <a:gd name="T0" fmla="*/ 0 w 5034"/>
                  <a:gd name="T1" fmla="*/ 0 h 1908"/>
                  <a:gd name="T2" fmla="*/ 0 w 5034"/>
                  <a:gd name="T3" fmla="*/ 7 h 1908"/>
                  <a:gd name="T4" fmla="*/ 0 w 5034"/>
                  <a:gd name="T5" fmla="*/ 7 h 1908"/>
                  <a:gd name="T6" fmla="*/ 0 w 5034"/>
                  <a:gd name="T7" fmla="*/ 36 h 1908"/>
                  <a:gd name="T8" fmla="*/ 0 w 5034"/>
                  <a:gd name="T9" fmla="*/ 36 h 1908"/>
                  <a:gd name="T10" fmla="*/ 0 w 5034"/>
                  <a:gd name="T11" fmla="*/ 7 h 1908"/>
                  <a:gd name="T12" fmla="*/ 0 w 5034"/>
                  <a:gd name="T13" fmla="*/ 7 h 1908"/>
                  <a:gd name="T14" fmla="*/ 0 w 5034"/>
                  <a:gd name="T15" fmla="*/ 0 h 190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034"/>
                  <a:gd name="T25" fmla="*/ 0 h 1908"/>
                  <a:gd name="T26" fmla="*/ 5034 w 5034"/>
                  <a:gd name="T27" fmla="*/ 1908 h 190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034" h="1908">
                    <a:moveTo>
                      <a:pt x="2502" y="0"/>
                    </a:moveTo>
                    <a:lnTo>
                      <a:pt x="1465" y="383"/>
                    </a:lnTo>
                    <a:lnTo>
                      <a:pt x="1783" y="383"/>
                    </a:lnTo>
                    <a:lnTo>
                      <a:pt x="0" y="1908"/>
                    </a:lnTo>
                    <a:lnTo>
                      <a:pt x="5034" y="1908"/>
                    </a:lnTo>
                    <a:lnTo>
                      <a:pt x="3229" y="383"/>
                    </a:lnTo>
                    <a:lnTo>
                      <a:pt x="3613" y="395"/>
                    </a:lnTo>
                    <a:lnTo>
                      <a:pt x="2502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9525">
                <a:solidFill>
                  <a:sysClr val="window" lastClr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kern="0">
                  <a:solidFill>
                    <a:sysClr val="windowText" lastClr="000000"/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71" name="Freeform 132"/>
              <p:cNvSpPr>
                <a:spLocks/>
              </p:cNvSpPr>
              <p:nvPr/>
            </p:nvSpPr>
            <p:spPr bwMode="auto">
              <a:xfrm rot="10800000">
                <a:off x="1701" y="356"/>
                <a:ext cx="845" cy="1214"/>
              </a:xfrm>
              <a:custGeom>
                <a:avLst/>
                <a:gdLst>
                  <a:gd name="T0" fmla="*/ 0 w 5034"/>
                  <a:gd name="T1" fmla="*/ 0 h 1908"/>
                  <a:gd name="T2" fmla="*/ 0 w 5034"/>
                  <a:gd name="T3" fmla="*/ 7 h 1908"/>
                  <a:gd name="T4" fmla="*/ 0 w 5034"/>
                  <a:gd name="T5" fmla="*/ 7 h 1908"/>
                  <a:gd name="T6" fmla="*/ 0 w 5034"/>
                  <a:gd name="T7" fmla="*/ 36 h 1908"/>
                  <a:gd name="T8" fmla="*/ 0 w 5034"/>
                  <a:gd name="T9" fmla="*/ 36 h 1908"/>
                  <a:gd name="T10" fmla="*/ 0 w 5034"/>
                  <a:gd name="T11" fmla="*/ 7 h 1908"/>
                  <a:gd name="T12" fmla="*/ 0 w 5034"/>
                  <a:gd name="T13" fmla="*/ 7 h 1908"/>
                  <a:gd name="T14" fmla="*/ 0 w 5034"/>
                  <a:gd name="T15" fmla="*/ 0 h 190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034"/>
                  <a:gd name="T25" fmla="*/ 0 h 1908"/>
                  <a:gd name="T26" fmla="*/ 5034 w 5034"/>
                  <a:gd name="T27" fmla="*/ 1908 h 190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034" h="1908">
                    <a:moveTo>
                      <a:pt x="2502" y="0"/>
                    </a:moveTo>
                    <a:lnTo>
                      <a:pt x="1465" y="383"/>
                    </a:lnTo>
                    <a:lnTo>
                      <a:pt x="1783" y="383"/>
                    </a:lnTo>
                    <a:lnTo>
                      <a:pt x="0" y="1908"/>
                    </a:lnTo>
                    <a:lnTo>
                      <a:pt x="5034" y="1908"/>
                    </a:lnTo>
                    <a:lnTo>
                      <a:pt x="3229" y="383"/>
                    </a:lnTo>
                    <a:lnTo>
                      <a:pt x="3613" y="395"/>
                    </a:lnTo>
                    <a:lnTo>
                      <a:pt x="2502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6CCFF"/>
                  </a:gs>
                  <a:gs pos="100000">
                    <a:srgbClr val="FFFFFF">
                      <a:alpha val="0"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kern="0">
                  <a:solidFill>
                    <a:sysClr val="windowText" lastClr="000000"/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</p:grpSp>
        <p:grpSp>
          <p:nvGrpSpPr>
            <p:cNvPr id="76818" name="Group 133"/>
            <p:cNvGrpSpPr>
              <a:grpSpLocks/>
            </p:cNvGrpSpPr>
            <p:nvPr/>
          </p:nvGrpSpPr>
          <p:grpSpPr bwMode="auto">
            <a:xfrm>
              <a:off x="3906838" y="1412875"/>
              <a:ext cx="1270000" cy="1712913"/>
              <a:chOff x="1647" y="346"/>
              <a:chExt cx="922" cy="1333"/>
            </a:xfrm>
          </p:grpSpPr>
          <p:sp>
            <p:nvSpPr>
              <p:cNvPr id="73" name="Freeform 134"/>
              <p:cNvSpPr>
                <a:spLocks/>
              </p:cNvSpPr>
              <p:nvPr/>
            </p:nvSpPr>
            <p:spPr bwMode="auto">
              <a:xfrm rot="10800000">
                <a:off x="1647" y="344"/>
                <a:ext cx="841" cy="1330"/>
              </a:xfrm>
              <a:custGeom>
                <a:avLst/>
                <a:gdLst>
                  <a:gd name="T0" fmla="*/ 0 w 5034"/>
                  <a:gd name="T1" fmla="*/ 0 h 1908"/>
                  <a:gd name="T2" fmla="*/ 0 w 5034"/>
                  <a:gd name="T3" fmla="*/ 7 h 1908"/>
                  <a:gd name="T4" fmla="*/ 0 w 5034"/>
                  <a:gd name="T5" fmla="*/ 7 h 1908"/>
                  <a:gd name="T6" fmla="*/ 0 w 5034"/>
                  <a:gd name="T7" fmla="*/ 36 h 1908"/>
                  <a:gd name="T8" fmla="*/ 0 w 5034"/>
                  <a:gd name="T9" fmla="*/ 36 h 1908"/>
                  <a:gd name="T10" fmla="*/ 0 w 5034"/>
                  <a:gd name="T11" fmla="*/ 7 h 1908"/>
                  <a:gd name="T12" fmla="*/ 0 w 5034"/>
                  <a:gd name="T13" fmla="*/ 7 h 1908"/>
                  <a:gd name="T14" fmla="*/ 0 w 5034"/>
                  <a:gd name="T15" fmla="*/ 0 h 190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034"/>
                  <a:gd name="T25" fmla="*/ 0 h 1908"/>
                  <a:gd name="T26" fmla="*/ 5034 w 5034"/>
                  <a:gd name="T27" fmla="*/ 1908 h 190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034" h="1908">
                    <a:moveTo>
                      <a:pt x="2502" y="0"/>
                    </a:moveTo>
                    <a:lnTo>
                      <a:pt x="1465" y="383"/>
                    </a:lnTo>
                    <a:lnTo>
                      <a:pt x="1783" y="383"/>
                    </a:lnTo>
                    <a:lnTo>
                      <a:pt x="0" y="1908"/>
                    </a:lnTo>
                    <a:lnTo>
                      <a:pt x="5034" y="1908"/>
                    </a:lnTo>
                    <a:lnTo>
                      <a:pt x="3229" y="383"/>
                    </a:lnTo>
                    <a:lnTo>
                      <a:pt x="3613" y="395"/>
                    </a:lnTo>
                    <a:lnTo>
                      <a:pt x="2502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9525">
                <a:solidFill>
                  <a:sysClr val="window" lastClr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kern="0">
                  <a:solidFill>
                    <a:sysClr val="windowText" lastClr="000000"/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74" name="Freeform 135"/>
              <p:cNvSpPr>
                <a:spLocks/>
              </p:cNvSpPr>
              <p:nvPr/>
            </p:nvSpPr>
            <p:spPr bwMode="auto">
              <a:xfrm rot="10800000">
                <a:off x="1728" y="352"/>
                <a:ext cx="841" cy="1326"/>
              </a:xfrm>
              <a:custGeom>
                <a:avLst/>
                <a:gdLst>
                  <a:gd name="T0" fmla="*/ 0 w 5034"/>
                  <a:gd name="T1" fmla="*/ 0 h 1908"/>
                  <a:gd name="T2" fmla="*/ 0 w 5034"/>
                  <a:gd name="T3" fmla="*/ 7 h 1908"/>
                  <a:gd name="T4" fmla="*/ 0 w 5034"/>
                  <a:gd name="T5" fmla="*/ 7 h 1908"/>
                  <a:gd name="T6" fmla="*/ 0 w 5034"/>
                  <a:gd name="T7" fmla="*/ 36 h 1908"/>
                  <a:gd name="T8" fmla="*/ 0 w 5034"/>
                  <a:gd name="T9" fmla="*/ 36 h 1908"/>
                  <a:gd name="T10" fmla="*/ 0 w 5034"/>
                  <a:gd name="T11" fmla="*/ 7 h 1908"/>
                  <a:gd name="T12" fmla="*/ 0 w 5034"/>
                  <a:gd name="T13" fmla="*/ 7 h 1908"/>
                  <a:gd name="T14" fmla="*/ 0 w 5034"/>
                  <a:gd name="T15" fmla="*/ 0 h 190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034"/>
                  <a:gd name="T25" fmla="*/ 0 h 1908"/>
                  <a:gd name="T26" fmla="*/ 5034 w 5034"/>
                  <a:gd name="T27" fmla="*/ 1908 h 190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034" h="1908">
                    <a:moveTo>
                      <a:pt x="2502" y="0"/>
                    </a:moveTo>
                    <a:lnTo>
                      <a:pt x="1465" y="383"/>
                    </a:lnTo>
                    <a:lnTo>
                      <a:pt x="1783" y="383"/>
                    </a:lnTo>
                    <a:lnTo>
                      <a:pt x="0" y="1908"/>
                    </a:lnTo>
                    <a:lnTo>
                      <a:pt x="5034" y="1908"/>
                    </a:lnTo>
                    <a:lnTo>
                      <a:pt x="3229" y="383"/>
                    </a:lnTo>
                    <a:lnTo>
                      <a:pt x="3613" y="395"/>
                    </a:lnTo>
                    <a:lnTo>
                      <a:pt x="2502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9525">
                <a:solidFill>
                  <a:sysClr val="window" lastClr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kern="0">
                  <a:solidFill>
                    <a:sysClr val="windowText" lastClr="000000"/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75" name="Freeform 136"/>
              <p:cNvSpPr>
                <a:spLocks/>
              </p:cNvSpPr>
              <p:nvPr/>
            </p:nvSpPr>
            <p:spPr bwMode="auto">
              <a:xfrm rot="10800000">
                <a:off x="1693" y="344"/>
                <a:ext cx="841" cy="1330"/>
              </a:xfrm>
              <a:custGeom>
                <a:avLst/>
                <a:gdLst>
                  <a:gd name="T0" fmla="*/ 0 w 5034"/>
                  <a:gd name="T1" fmla="*/ 0 h 1908"/>
                  <a:gd name="T2" fmla="*/ 0 w 5034"/>
                  <a:gd name="T3" fmla="*/ 7 h 1908"/>
                  <a:gd name="T4" fmla="*/ 0 w 5034"/>
                  <a:gd name="T5" fmla="*/ 7 h 1908"/>
                  <a:gd name="T6" fmla="*/ 0 w 5034"/>
                  <a:gd name="T7" fmla="*/ 36 h 1908"/>
                  <a:gd name="T8" fmla="*/ 0 w 5034"/>
                  <a:gd name="T9" fmla="*/ 36 h 1908"/>
                  <a:gd name="T10" fmla="*/ 0 w 5034"/>
                  <a:gd name="T11" fmla="*/ 7 h 1908"/>
                  <a:gd name="T12" fmla="*/ 0 w 5034"/>
                  <a:gd name="T13" fmla="*/ 7 h 1908"/>
                  <a:gd name="T14" fmla="*/ 0 w 5034"/>
                  <a:gd name="T15" fmla="*/ 0 h 190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034"/>
                  <a:gd name="T25" fmla="*/ 0 h 1908"/>
                  <a:gd name="T26" fmla="*/ 5034 w 5034"/>
                  <a:gd name="T27" fmla="*/ 1908 h 190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034" h="1908">
                    <a:moveTo>
                      <a:pt x="2502" y="0"/>
                    </a:moveTo>
                    <a:lnTo>
                      <a:pt x="1465" y="383"/>
                    </a:lnTo>
                    <a:lnTo>
                      <a:pt x="1783" y="383"/>
                    </a:lnTo>
                    <a:lnTo>
                      <a:pt x="0" y="1908"/>
                    </a:lnTo>
                    <a:lnTo>
                      <a:pt x="5034" y="1908"/>
                    </a:lnTo>
                    <a:lnTo>
                      <a:pt x="3229" y="383"/>
                    </a:lnTo>
                    <a:lnTo>
                      <a:pt x="3613" y="395"/>
                    </a:lnTo>
                    <a:lnTo>
                      <a:pt x="2502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6CCFF"/>
                  </a:gs>
                  <a:gs pos="100000">
                    <a:srgbClr val="FFFFFF">
                      <a:alpha val="0"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kern="0">
                  <a:solidFill>
                    <a:sysClr val="windowText" lastClr="000000"/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</p:grpSp>
        <p:sp>
          <p:nvSpPr>
            <p:cNvPr id="76" name="AutoShape 138"/>
            <p:cNvSpPr>
              <a:spLocks noChangeArrowheads="1"/>
            </p:cNvSpPr>
            <p:nvPr/>
          </p:nvSpPr>
          <p:spPr bwMode="auto">
            <a:xfrm rot="5400000">
              <a:off x="4042619" y="-800821"/>
              <a:ext cx="914027" cy="6222833"/>
            </a:xfrm>
            <a:prstGeom prst="moon">
              <a:avLst>
                <a:gd name="adj" fmla="val 50000"/>
              </a:avLst>
            </a:prstGeom>
            <a:gradFill rotWithShape="1">
              <a:gsLst>
                <a:gs pos="0">
                  <a:srgbClr val="4F81BD"/>
                </a:gs>
                <a:gs pos="100000">
                  <a:sysClr val="window" lastClr="FFFFFF"/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4F81BD"/>
              </a:extrusionClr>
            </a:sp3d>
          </p:spPr>
          <p:txBody>
            <a:bodyPr wrap="none" anchor="ctr">
              <a:flatTx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kern="0">
                <a:solidFill>
                  <a:sysClr val="windowText" lastClr="000000"/>
                </a:solidFill>
                <a:latin typeface="굴림" panose="020B0600000101010101" pitchFamily="50" charset="-127"/>
                <a:ea typeface="굴림" panose="020B0600000101010101" pitchFamily="50" charset="-127"/>
              </a:endParaRPr>
            </a:p>
          </p:txBody>
        </p:sp>
        <p:sp>
          <p:nvSpPr>
            <p:cNvPr id="77" name="Oval 139"/>
            <p:cNvSpPr>
              <a:spLocks noChangeArrowheads="1"/>
            </p:cNvSpPr>
            <p:nvPr/>
          </p:nvSpPr>
          <p:spPr bwMode="auto">
            <a:xfrm>
              <a:off x="1498963" y="1447058"/>
              <a:ext cx="1654148" cy="1330907"/>
            </a:xfrm>
            <a:prstGeom prst="ellipse">
              <a:avLst/>
            </a:prstGeom>
            <a:solidFill>
              <a:sysClr val="window" lastClr="FFFFFF"/>
            </a:solidFill>
            <a:ln w="28575" algn="ctr">
              <a:solidFill>
                <a:sysClr val="window" lastClr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kern="0">
                <a:solidFill>
                  <a:sysClr val="windowText" lastClr="000000"/>
                </a:solidFill>
                <a:latin typeface="굴림" panose="020B0600000101010101" pitchFamily="50" charset="-127"/>
                <a:ea typeface="굴림" panose="020B0600000101010101" pitchFamily="50" charset="-127"/>
              </a:endParaRPr>
            </a:p>
          </p:txBody>
        </p:sp>
        <p:grpSp>
          <p:nvGrpSpPr>
            <p:cNvPr id="76821" name="그룹 184"/>
            <p:cNvGrpSpPr>
              <a:grpSpLocks/>
            </p:cNvGrpSpPr>
            <p:nvPr/>
          </p:nvGrpSpPr>
          <p:grpSpPr bwMode="auto">
            <a:xfrm>
              <a:off x="5702300" y="1312863"/>
              <a:ext cx="2000250" cy="1550987"/>
              <a:chOff x="7630911" y="1291451"/>
              <a:chExt cx="1244606" cy="1100900"/>
            </a:xfrm>
          </p:grpSpPr>
          <p:sp>
            <p:nvSpPr>
              <p:cNvPr id="79" name="Oval 45"/>
              <p:cNvSpPr>
                <a:spLocks noChangeArrowheads="1"/>
              </p:cNvSpPr>
              <p:nvPr/>
            </p:nvSpPr>
            <p:spPr bwMode="auto">
              <a:xfrm>
                <a:off x="7802456" y="2217440"/>
                <a:ext cx="901280" cy="174602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767647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sz="1200" kern="0">
                  <a:solidFill>
                    <a:sysClr val="windowText" lastClr="000000"/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76833" name="Oval 47"/>
              <p:cNvSpPr>
                <a:spLocks noChangeArrowheads="1"/>
              </p:cNvSpPr>
              <p:nvPr/>
            </p:nvSpPr>
            <p:spPr bwMode="auto">
              <a:xfrm>
                <a:off x="7630911" y="1295892"/>
                <a:ext cx="1244606" cy="989014"/>
              </a:xfrm>
              <a:prstGeom prst="ellipse">
                <a:avLst/>
              </a:prstGeom>
              <a:gradFill rotWithShape="1">
                <a:gsLst>
                  <a:gs pos="0">
                    <a:srgbClr val="767647"/>
                  </a:gs>
                  <a:gs pos="100000">
                    <a:srgbClr val="FFFF99"/>
                  </a:gs>
                </a:gsLst>
                <a:lin ang="5400000" scaled="1"/>
              </a:gradFill>
              <a:ln w="25400">
                <a:solidFill>
                  <a:srgbClr val="FFFF99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latinLnBrk="1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HY중고딕" panose="02030600000101010101" pitchFamily="18" charset="-127"/>
                  </a:defRPr>
                </a:lvl1pPr>
                <a:lvl2pPr marL="742950" indent="-285750" latinLnBrk="1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HY중고딕" panose="02030600000101010101" pitchFamily="18" charset="-127"/>
                  </a:defRPr>
                </a:lvl2pPr>
                <a:lvl3pPr marL="1143000" indent="-228600" latinLnBrk="1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HY중고딕" panose="02030600000101010101" pitchFamily="18" charset="-127"/>
                  </a:defRPr>
                </a:lvl3pPr>
                <a:lvl4pPr marL="1600200" indent="-228600" latinLnBrk="1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HY중고딕" panose="02030600000101010101" pitchFamily="18" charset="-127"/>
                  </a:defRPr>
                </a:lvl4pPr>
                <a:lvl5pPr marL="2057400" indent="-228600" latinLnBrk="1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HY중고딕" panose="02030600000101010101" pitchFamily="18" charset="-127"/>
                  </a:defRPr>
                </a:lvl5pPr>
                <a:lvl6pPr marL="25146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HY중고딕" panose="02030600000101010101" pitchFamily="18" charset="-127"/>
                  </a:defRPr>
                </a:lvl6pPr>
                <a:lvl7pPr marL="29718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HY중고딕" panose="02030600000101010101" pitchFamily="18" charset="-127"/>
                  </a:defRPr>
                </a:lvl7pPr>
                <a:lvl8pPr marL="34290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HY중고딕" panose="02030600000101010101" pitchFamily="18" charset="-127"/>
                  </a:defRPr>
                </a:lvl8pPr>
                <a:lvl9pPr marL="38862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HY중고딕" panose="02030600000101010101" pitchFamily="18" charset="-127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ko-KR" altLang="en-US" sz="1800">
                  <a:latin typeface="굴림" panose="020B0600000101010101" pitchFamily="34" charset="-127"/>
                  <a:ea typeface="휴먼명조" pitchFamily="2" charset="-127"/>
                </a:endParaRPr>
              </a:p>
            </p:txBody>
          </p:sp>
          <p:sp>
            <p:nvSpPr>
              <p:cNvPr id="81" name="Oval 48"/>
              <p:cNvSpPr>
                <a:spLocks noChangeArrowheads="1"/>
              </p:cNvSpPr>
              <p:nvPr/>
            </p:nvSpPr>
            <p:spPr bwMode="auto">
              <a:xfrm>
                <a:off x="7674483" y="1291133"/>
                <a:ext cx="1158320" cy="854629"/>
              </a:xfrm>
              <a:prstGeom prst="ellipse">
                <a:avLst/>
              </a:prstGeom>
              <a:gradFill rotWithShape="1">
                <a:gsLst>
                  <a:gs pos="0">
                    <a:sysClr val="window" lastClr="FFFFFF">
                      <a:alpha val="89000"/>
                    </a:sysClr>
                  </a:gs>
                  <a:gs pos="100000">
                    <a:sysClr val="window" lastClr="FFFFFF">
                      <a:alpha val="0"/>
                    </a:sys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kumimoji="0" lang="ko-KR" altLang="en-US" sz="1400" kern="0" dirty="0">
                    <a:solidFill>
                      <a:sysClr val="windowText" lastClr="000000"/>
                    </a:solidFill>
                    <a:latin typeface="HY헤드라인M" pitchFamily="18" charset="-127"/>
                    <a:ea typeface="HY헤드라인M" pitchFamily="18" charset="-127"/>
                  </a:rPr>
                  <a:t>민간의 창의성 활용</a:t>
                </a:r>
                <a:endParaRPr kumimoji="0" lang="en-US" altLang="ko-KR" sz="1400" kern="0" dirty="0">
                  <a:solidFill>
                    <a:sysClr val="windowText" lastClr="000000"/>
                  </a:solidFill>
                  <a:latin typeface="HY헤드라인M" pitchFamily="18" charset="-127"/>
                  <a:ea typeface="HY헤드라인M" pitchFamily="18" charset="-127"/>
                </a:endParaRPr>
              </a:p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kumimoji="0" lang="ko-KR" altLang="en-US" sz="1400" kern="0" dirty="0">
                    <a:solidFill>
                      <a:sysClr val="windowText" lastClr="000000"/>
                    </a:solidFill>
                    <a:latin typeface="HY헤드라인M" pitchFamily="18" charset="-127"/>
                    <a:ea typeface="HY헤드라인M" pitchFamily="18" charset="-127"/>
                  </a:rPr>
                  <a:t>및 경쟁력 강화</a:t>
                </a:r>
              </a:p>
            </p:txBody>
          </p:sp>
        </p:grpSp>
        <p:grpSp>
          <p:nvGrpSpPr>
            <p:cNvPr id="76822" name="Group 165"/>
            <p:cNvGrpSpPr>
              <a:grpSpLocks/>
            </p:cNvGrpSpPr>
            <p:nvPr/>
          </p:nvGrpSpPr>
          <p:grpSpPr bwMode="auto">
            <a:xfrm>
              <a:off x="3622675" y="952500"/>
              <a:ext cx="1857375" cy="1600200"/>
              <a:chOff x="1604" y="1293"/>
              <a:chExt cx="643" cy="517"/>
            </a:xfrm>
          </p:grpSpPr>
          <p:sp>
            <p:nvSpPr>
              <p:cNvPr id="83" name="Oval 45"/>
              <p:cNvSpPr>
                <a:spLocks noChangeArrowheads="1"/>
              </p:cNvSpPr>
              <p:nvPr/>
            </p:nvSpPr>
            <p:spPr bwMode="auto">
              <a:xfrm>
                <a:off x="1684" y="1718"/>
                <a:ext cx="484" cy="92"/>
              </a:xfrm>
              <a:prstGeom prst="ellipse">
                <a:avLst/>
              </a:prstGeom>
              <a:gradFill rotWithShape="1">
                <a:gsLst>
                  <a:gs pos="0">
                    <a:srgbClr val="5E765E"/>
                  </a:gs>
                  <a:gs pos="100000">
                    <a:srgbClr val="CCFFCC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sz="1400" kern="0">
                  <a:solidFill>
                    <a:sysClr val="windowText" lastClr="000000"/>
                  </a:solidFill>
                  <a:latin typeface="굴림" panose="020B0600000101010101" pitchFamily="50" charset="-127"/>
                  <a:ea typeface="휴먼명조" pitchFamily="2" charset="-127"/>
                </a:endParaRPr>
              </a:p>
            </p:txBody>
          </p:sp>
          <p:sp>
            <p:nvSpPr>
              <p:cNvPr id="84" name="Oval 47"/>
              <p:cNvSpPr>
                <a:spLocks noChangeArrowheads="1"/>
              </p:cNvSpPr>
              <p:nvPr/>
            </p:nvSpPr>
            <p:spPr bwMode="auto">
              <a:xfrm>
                <a:off x="1604" y="1293"/>
                <a:ext cx="643" cy="488"/>
              </a:xfrm>
              <a:prstGeom prst="ellipse">
                <a:avLst/>
              </a:prstGeom>
              <a:gradFill rotWithShape="1">
                <a:gsLst>
                  <a:gs pos="0">
                    <a:srgbClr val="5E765E"/>
                  </a:gs>
                  <a:gs pos="100000">
                    <a:srgbClr val="CCFFCC"/>
                  </a:gs>
                </a:gsLst>
                <a:lin ang="5400000" scaled="1"/>
              </a:gradFill>
              <a:ln w="25400">
                <a:solidFill>
                  <a:srgbClr val="CCFF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sz="1400" kern="0">
                  <a:solidFill>
                    <a:sysClr val="windowText" lastClr="000000"/>
                  </a:solidFill>
                  <a:latin typeface="굴림" panose="020B0600000101010101" pitchFamily="50" charset="-127"/>
                  <a:ea typeface="휴먼명조" pitchFamily="2" charset="-127"/>
                </a:endParaRPr>
              </a:p>
            </p:txBody>
          </p:sp>
          <p:sp>
            <p:nvSpPr>
              <p:cNvPr id="85" name="Oval 48"/>
              <p:cNvSpPr>
                <a:spLocks noChangeArrowheads="1"/>
              </p:cNvSpPr>
              <p:nvPr/>
            </p:nvSpPr>
            <p:spPr bwMode="auto">
              <a:xfrm>
                <a:off x="1645" y="1299"/>
                <a:ext cx="565" cy="404"/>
              </a:xfrm>
              <a:prstGeom prst="ellipse">
                <a:avLst/>
              </a:prstGeom>
              <a:gradFill rotWithShape="1">
                <a:gsLst>
                  <a:gs pos="0">
                    <a:sysClr val="window" lastClr="FFFFFF">
                      <a:alpha val="89000"/>
                    </a:sysClr>
                  </a:gs>
                  <a:gs pos="100000">
                    <a:sysClr val="window" lastClr="FFFFFF">
                      <a:alpha val="0"/>
                    </a:sys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sz="1400" kern="0">
                  <a:solidFill>
                    <a:sysClr val="windowText" lastClr="000000"/>
                  </a:solidFill>
                  <a:latin typeface="굴림" panose="020B0600000101010101" pitchFamily="50" charset="-127"/>
                  <a:ea typeface="휴먼명조" pitchFamily="2" charset="-127"/>
                </a:endParaRPr>
              </a:p>
            </p:txBody>
          </p:sp>
        </p:grpSp>
        <p:grpSp>
          <p:nvGrpSpPr>
            <p:cNvPr id="76823" name="그룹 183"/>
            <p:cNvGrpSpPr>
              <a:grpSpLocks/>
            </p:cNvGrpSpPr>
            <p:nvPr/>
          </p:nvGrpSpPr>
          <p:grpSpPr bwMode="auto">
            <a:xfrm>
              <a:off x="1403350" y="1411288"/>
              <a:ext cx="1914525" cy="1465262"/>
              <a:chOff x="1252464" y="2682864"/>
              <a:chExt cx="962452" cy="820738"/>
            </a:xfrm>
          </p:grpSpPr>
          <p:sp>
            <p:nvSpPr>
              <p:cNvPr id="76827" name="Oval 45"/>
              <p:cNvSpPr>
                <a:spLocks noChangeArrowheads="1"/>
              </p:cNvSpPr>
              <p:nvPr/>
            </p:nvSpPr>
            <p:spPr bwMode="auto">
              <a:xfrm>
                <a:off x="1371984" y="3358124"/>
                <a:ext cx="723412" cy="145478"/>
              </a:xfrm>
              <a:prstGeom prst="ellipse">
                <a:avLst/>
              </a:prstGeom>
              <a:gradFill rotWithShape="1">
                <a:gsLst>
                  <a:gs pos="0">
                    <a:srgbClr val="CC99FF"/>
                  </a:gs>
                  <a:gs pos="100000">
                    <a:srgbClr val="5E4776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latinLnBrk="1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HY중고딕" panose="02030600000101010101" pitchFamily="18" charset="-127"/>
                  </a:defRPr>
                </a:lvl1pPr>
                <a:lvl2pPr marL="742950" indent="-285750" latinLnBrk="1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HY중고딕" panose="02030600000101010101" pitchFamily="18" charset="-127"/>
                  </a:defRPr>
                </a:lvl2pPr>
                <a:lvl3pPr marL="1143000" indent="-228600" latinLnBrk="1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HY중고딕" panose="02030600000101010101" pitchFamily="18" charset="-127"/>
                  </a:defRPr>
                </a:lvl3pPr>
                <a:lvl4pPr marL="1600200" indent="-228600" latinLnBrk="1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HY중고딕" panose="02030600000101010101" pitchFamily="18" charset="-127"/>
                  </a:defRPr>
                </a:lvl4pPr>
                <a:lvl5pPr marL="2057400" indent="-228600" latinLnBrk="1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HY중고딕" panose="02030600000101010101" pitchFamily="18" charset="-127"/>
                  </a:defRPr>
                </a:lvl5pPr>
                <a:lvl6pPr marL="25146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HY중고딕" panose="02030600000101010101" pitchFamily="18" charset="-127"/>
                  </a:defRPr>
                </a:lvl6pPr>
                <a:lvl7pPr marL="29718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HY중고딕" panose="02030600000101010101" pitchFamily="18" charset="-127"/>
                  </a:defRPr>
                </a:lvl7pPr>
                <a:lvl8pPr marL="34290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HY중고딕" panose="02030600000101010101" pitchFamily="18" charset="-127"/>
                  </a:defRPr>
                </a:lvl8pPr>
                <a:lvl9pPr marL="38862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HY중고딕" panose="02030600000101010101" pitchFamily="18" charset="-127"/>
                  </a:defRPr>
                </a:lvl9pPr>
              </a:lstStyle>
              <a:p>
                <a:pPr eaLnBrk="1" latinLnBrk="0" hangingPunct="1">
                  <a:spcBef>
                    <a:spcPct val="0"/>
                  </a:spcBef>
                  <a:buFontTx/>
                  <a:buNone/>
                </a:pPr>
                <a:endParaRPr kumimoji="0" lang="ko-KR" altLang="en-US" sz="1200" b="1">
                  <a:latin typeface="굴림" panose="020B0600000101010101" pitchFamily="34" charset="-127"/>
                  <a:ea typeface="HY신명조확장1" pitchFamily="18" charset="-127"/>
                </a:endParaRPr>
              </a:p>
            </p:txBody>
          </p:sp>
          <p:sp>
            <p:nvSpPr>
              <p:cNvPr id="76828" name="Oval 47"/>
              <p:cNvSpPr>
                <a:spLocks noChangeArrowheads="1"/>
              </p:cNvSpPr>
              <p:nvPr/>
            </p:nvSpPr>
            <p:spPr bwMode="auto">
              <a:xfrm>
                <a:off x="1252464" y="2682864"/>
                <a:ext cx="962452" cy="774670"/>
              </a:xfrm>
              <a:prstGeom prst="ellipse">
                <a:avLst/>
              </a:prstGeom>
              <a:solidFill>
                <a:srgbClr val="9999FF">
                  <a:alpha val="89803"/>
                </a:srgbClr>
              </a:solidFill>
              <a:ln w="25400">
                <a:solidFill>
                  <a:srgbClr val="CC99FF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latinLnBrk="1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HY중고딕" panose="02030600000101010101" pitchFamily="18" charset="-127"/>
                  </a:defRPr>
                </a:lvl1pPr>
                <a:lvl2pPr marL="742950" indent="-285750" latinLnBrk="1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HY중고딕" panose="02030600000101010101" pitchFamily="18" charset="-127"/>
                  </a:defRPr>
                </a:lvl2pPr>
                <a:lvl3pPr marL="1143000" indent="-228600" latinLnBrk="1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HY중고딕" panose="02030600000101010101" pitchFamily="18" charset="-127"/>
                  </a:defRPr>
                </a:lvl3pPr>
                <a:lvl4pPr marL="1600200" indent="-228600" latinLnBrk="1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HY중고딕" panose="02030600000101010101" pitchFamily="18" charset="-127"/>
                  </a:defRPr>
                </a:lvl4pPr>
                <a:lvl5pPr marL="2057400" indent="-228600" latinLnBrk="1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HY중고딕" panose="02030600000101010101" pitchFamily="18" charset="-127"/>
                  </a:defRPr>
                </a:lvl5pPr>
                <a:lvl6pPr marL="25146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HY중고딕" panose="02030600000101010101" pitchFamily="18" charset="-127"/>
                  </a:defRPr>
                </a:lvl6pPr>
                <a:lvl7pPr marL="29718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HY중고딕" panose="02030600000101010101" pitchFamily="18" charset="-127"/>
                  </a:defRPr>
                </a:lvl7pPr>
                <a:lvl8pPr marL="34290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HY중고딕" panose="02030600000101010101" pitchFamily="18" charset="-127"/>
                  </a:defRPr>
                </a:lvl8pPr>
                <a:lvl9pPr marL="3886200" indent="-228600" eaLnBrk="0" fontAlgn="base" latinLnBrk="1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HY중고딕" panose="02030600000101010101" pitchFamily="18" charset="-127"/>
                  </a:defRPr>
                </a:lvl9pPr>
              </a:lstStyle>
              <a:p>
                <a:pPr eaLnBrk="1" latinLnBrk="0" hangingPunct="1">
                  <a:spcBef>
                    <a:spcPct val="0"/>
                  </a:spcBef>
                  <a:buFontTx/>
                  <a:buNone/>
                </a:pPr>
                <a:endParaRPr kumimoji="0" lang="ko-KR" altLang="en-US" sz="1200" b="1">
                  <a:latin typeface="굴림" panose="020B0600000101010101" pitchFamily="34" charset="-127"/>
                  <a:ea typeface="HY신명조확장1" pitchFamily="18" charset="-127"/>
                </a:endParaRPr>
              </a:p>
            </p:txBody>
          </p:sp>
        </p:grpSp>
        <p:sp>
          <p:nvSpPr>
            <p:cNvPr id="89" name="모서리가 둥근 직사각형 19"/>
            <p:cNvSpPr/>
            <p:nvPr/>
          </p:nvSpPr>
          <p:spPr bwMode="auto">
            <a:xfrm>
              <a:off x="1532362" y="1379736"/>
              <a:ext cx="1613718" cy="1545821"/>
            </a:xfrm>
            <a:prstGeom prst="round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ko-KR" altLang="en-US" sz="1400" kern="0" dirty="0">
                  <a:latin typeface="HY헤드라인M" pitchFamily="18" charset="-127"/>
                  <a:ea typeface="HY헤드라인M" pitchFamily="18" charset="-127"/>
                </a:rPr>
                <a:t>예산의 효율적</a:t>
              </a:r>
              <a:r>
                <a:rPr kumimoji="0" lang="en-US" altLang="ko-KR" sz="1400" kern="0" dirty="0">
                  <a:latin typeface="HY헤드라인M" pitchFamily="18" charset="-127"/>
                  <a:ea typeface="HY헤드라인M" pitchFamily="18" charset="-127"/>
                </a:rPr>
                <a:t>,</a:t>
              </a:r>
              <a:r>
                <a:rPr kumimoji="0" lang="ko-KR" altLang="en-US" sz="1400" kern="0" dirty="0">
                  <a:latin typeface="HY헤드라인M" pitchFamily="18" charset="-127"/>
                  <a:ea typeface="HY헤드라인M" pitchFamily="18" charset="-127"/>
                </a:rPr>
                <a:t> 적정한 집행</a:t>
              </a:r>
              <a:endParaRPr kumimoji="0" lang="en-US" altLang="ko-KR" sz="1400" kern="0" dirty="0"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90" name="모서리가 둥근 직사각형 19"/>
            <p:cNvSpPr/>
            <p:nvPr/>
          </p:nvSpPr>
          <p:spPr bwMode="auto">
            <a:xfrm>
              <a:off x="3564451" y="1050894"/>
              <a:ext cx="2000447" cy="1289478"/>
            </a:xfrm>
            <a:prstGeom prst="round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ko-KR" altLang="en-US" sz="1400" kern="0" dirty="0">
                  <a:latin typeface="HY헤드라인M" pitchFamily="18" charset="-127"/>
                  <a:ea typeface="HY헤드라인M" pitchFamily="18" charset="-127"/>
                </a:rPr>
                <a:t>계약제도의 공정성</a:t>
              </a:r>
              <a:endParaRPr kumimoji="0" lang="en-US" altLang="ko-KR" sz="1400" kern="0" dirty="0">
                <a:latin typeface="HY헤드라인M" pitchFamily="18" charset="-127"/>
                <a:ea typeface="HY헤드라인M" pitchFamily="18" charset="-127"/>
              </a:endParaRP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ko-KR" altLang="en-US" sz="1400" kern="0" dirty="0">
                  <a:latin typeface="HY헤드라인M" pitchFamily="18" charset="-127"/>
                  <a:ea typeface="HY헤드라인M" pitchFamily="18" charset="-127"/>
                </a:rPr>
                <a:t>및 투명성 강화</a:t>
              </a:r>
              <a:endParaRPr kumimoji="0" lang="en-US" altLang="ko-KR" sz="1400" kern="0" dirty="0"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91" name="모서리가 둥근 직사각형 90"/>
            <p:cNvSpPr/>
            <p:nvPr/>
          </p:nvSpPr>
          <p:spPr bwMode="auto">
            <a:xfrm>
              <a:off x="5684433" y="1309825"/>
              <a:ext cx="2072520" cy="1429301"/>
            </a:xfrm>
            <a:prstGeom prst="round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sz="1400" kern="0" dirty="0"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76806" name="슬라이드 번호 개체 틀 5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72651F6-075C-4A51-AD0E-28ABCA1BAF31}" type="slidenum">
              <a:rPr lang="ko-KR" altLang="en-US" sz="1800">
                <a:ea typeface="굴림" panose="020B0600000101010101" pitchFamily="34" charset="-127"/>
              </a:rPr>
              <a:pPr>
                <a:spcBef>
                  <a:spcPct val="0"/>
                </a:spcBef>
                <a:buFontTx/>
                <a:buNone/>
              </a:pPr>
              <a:t>49</a:t>
            </a:fld>
            <a:endParaRPr lang="ko-KR" altLang="en-US" sz="1800">
              <a:ea typeface="굴림" panose="020B0600000101010101" pitchFamily="34" charset="-127"/>
            </a:endParaRPr>
          </a:p>
        </p:txBody>
      </p:sp>
      <p:sp>
        <p:nvSpPr>
          <p:cNvPr id="50" name="직사각형 49"/>
          <p:cNvSpPr/>
          <p:nvPr/>
        </p:nvSpPr>
        <p:spPr bwMode="auto">
          <a:xfrm>
            <a:off x="251520" y="1046171"/>
            <a:ext cx="8640763" cy="1458171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80000" tIns="180000" rIns="180000" bIns="180000" spcCol="288000"/>
          <a:lstStyle/>
          <a:p>
            <a:pPr marL="533400" indent="-533400" eaLnBrk="1" latinLnBrk="1" hangingPunct="1">
              <a:spcBef>
                <a:spcPct val="20000"/>
              </a:spcBef>
              <a:buClr>
                <a:schemeClr val="tx1">
                  <a:lumMod val="75000"/>
                  <a:lumOff val="25000"/>
                </a:schemeClr>
              </a:buClr>
              <a:buSzPct val="98000"/>
              <a:buFont typeface="Wingdings" pitchFamily="2" charset="2"/>
              <a:buChar char="§"/>
              <a:defRPr/>
            </a:pPr>
            <a:r>
              <a:rPr lang="ko-KR" altLang="en-US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공공공사 입찰</a:t>
            </a:r>
            <a:r>
              <a:rPr lang="en-US" altLang="ko-KR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lang="ko-KR" altLang="en-US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계약제도는</a:t>
            </a:r>
            <a:r>
              <a:rPr lang="en-US" altLang="ko-KR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민간기업이 새로운 기술개발 노력을 촉진하는 데 가장 효과적인 </a:t>
            </a:r>
            <a:r>
              <a:rPr lang="ko-KR" altLang="en-US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수단</a:t>
            </a:r>
            <a:endParaRPr lang="en-US" altLang="ko-KR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533400" indent="-533400" eaLnBrk="1" latinLnBrk="1" hangingPunct="1">
              <a:spcBef>
                <a:spcPct val="20000"/>
              </a:spcBef>
              <a:buClr>
                <a:schemeClr val="tx1">
                  <a:lumMod val="75000"/>
                  <a:lumOff val="25000"/>
                </a:schemeClr>
              </a:buClr>
              <a:buSzPct val="98000"/>
              <a:buFont typeface="Wingdings" pitchFamily="2" charset="2"/>
              <a:buChar char="§"/>
              <a:defRPr/>
            </a:pP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건설산업의 경쟁력을 제고하고 고부가가치 산업으로 전환하기 위해서는  ‘가격 중심’에서 ‘기술 중심’</a:t>
            </a:r>
            <a:r>
              <a:rPr lang="ko-KR" altLang="en-US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으로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입찰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계약제도의 전환 필요</a:t>
            </a:r>
          </a:p>
        </p:txBody>
      </p:sp>
      <p:sp>
        <p:nvSpPr>
          <p:cNvPr id="53" name="TextBox 1"/>
          <p:cNvSpPr txBox="1">
            <a:spLocks noChangeArrowheads="1"/>
          </p:cNvSpPr>
          <p:nvPr/>
        </p:nvSpPr>
        <p:spPr bwMode="auto">
          <a:xfrm>
            <a:off x="468312" y="333375"/>
            <a:ext cx="813613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ko-KR" altLang="en-US" sz="26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기술형입찰</a:t>
            </a:r>
            <a:r>
              <a:rPr lang="ko-KR" altLang="en-US" sz="26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내실화 방안</a:t>
            </a:r>
            <a:endParaRPr lang="ko-KR" altLang="en-US" sz="2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5"/>
          <p:cNvPicPr preferRelativeResize="0"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75" y="2708920"/>
            <a:ext cx="8693150" cy="3816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6" name="슬라이드 번호 개체 틀 5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B525C42-EC85-4040-986A-463DAAA97ACC}" type="slidenum">
              <a:rPr lang="ko-KR" altLang="en-US" sz="1800">
                <a:ea typeface="굴림" panose="020B0600000101010101" pitchFamily="34" charset="-127"/>
              </a:rPr>
              <a:pPr>
                <a:spcBef>
                  <a:spcPct val="0"/>
                </a:spcBef>
                <a:buFontTx/>
                <a:buNone/>
              </a:pPr>
              <a:t>5</a:t>
            </a:fld>
            <a:endParaRPr lang="ko-KR" altLang="en-US" sz="1800">
              <a:ea typeface="굴림" panose="020B0600000101010101" pitchFamily="34" charset="-127"/>
            </a:endParaRPr>
          </a:p>
        </p:txBody>
      </p:sp>
      <p:sp>
        <p:nvSpPr>
          <p:cNvPr id="26627" name="TextBox 1"/>
          <p:cNvSpPr txBox="1">
            <a:spLocks noChangeArrowheads="1"/>
          </p:cNvSpPr>
          <p:nvPr/>
        </p:nvSpPr>
        <p:spPr bwMode="auto">
          <a:xfrm>
            <a:off x="539750" y="333375"/>
            <a:ext cx="5761038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ko-KR" altLang="en-US" sz="26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건설시장 동향    </a:t>
            </a:r>
            <a:r>
              <a:rPr lang="en-US" altLang="ko-KR" sz="2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(3) </a:t>
            </a:r>
            <a:r>
              <a:rPr lang="ko-KR" altLang="en-US" sz="2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건설업체수</a:t>
            </a:r>
          </a:p>
        </p:txBody>
      </p:sp>
      <p:sp>
        <p:nvSpPr>
          <p:cNvPr id="50" name="직사각형 49"/>
          <p:cNvSpPr/>
          <p:nvPr/>
        </p:nvSpPr>
        <p:spPr bwMode="auto">
          <a:xfrm>
            <a:off x="250825" y="908050"/>
            <a:ext cx="8642350" cy="18002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80000" tIns="180000" rIns="180000" bIns="180000" spcCol="288000"/>
          <a:lstStyle/>
          <a:p>
            <a:pPr marL="533400" indent="-533400" eaLnBrk="1" latinLnBrk="1" hangingPunct="1">
              <a:spcBef>
                <a:spcPct val="20000"/>
              </a:spcBef>
              <a:buClr>
                <a:schemeClr val="tx1">
                  <a:lumMod val="75000"/>
                  <a:lumOff val="25000"/>
                </a:schemeClr>
              </a:buClr>
              <a:buSzPct val="98000"/>
              <a:buFont typeface="Wingdings" pitchFamily="2" charset="2"/>
              <a:buChar char="§"/>
              <a:defRPr/>
            </a:pPr>
            <a:r>
              <a:rPr lang="ko-KR" altLang="en-US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건설업체수는 건설업 면허제의 등록제 전환</a:t>
            </a:r>
            <a:r>
              <a:rPr lang="en-US" altLang="ko-KR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(1999.3)</a:t>
            </a:r>
            <a:r>
              <a:rPr lang="ko-KR" altLang="en-US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과</a:t>
            </a:r>
            <a:r>
              <a:rPr lang="en-US" altLang="ko-KR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건설공제조합 가입 임의화</a:t>
            </a:r>
            <a:r>
              <a:rPr lang="en-US" altLang="ko-KR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(2000.</a:t>
            </a:r>
            <a:r>
              <a:rPr lang="ko-KR" altLang="en-US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7)</a:t>
            </a:r>
            <a:r>
              <a:rPr lang="ko-KR" altLang="en-US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이후 급속히 증가</a:t>
            </a:r>
            <a:endParaRPr lang="en-US" altLang="ko-KR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533400" indent="-533400" eaLnBrk="1" latinLnBrk="1" hangingPunct="1">
              <a:spcBef>
                <a:spcPct val="20000"/>
              </a:spcBef>
              <a:buClr>
                <a:schemeClr val="tx1">
                  <a:lumMod val="75000"/>
                  <a:lumOff val="25000"/>
                </a:schemeClr>
              </a:buClr>
              <a:buSzPct val="98000"/>
              <a:buFont typeface="Wingdings" pitchFamily="2" charset="2"/>
              <a:buChar char="§"/>
              <a:defRPr/>
            </a:pPr>
            <a:endParaRPr lang="en-US" altLang="ko-KR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533400" indent="-533400" eaLnBrk="1" latinLnBrk="1" hangingPunct="1">
              <a:spcBef>
                <a:spcPct val="20000"/>
              </a:spcBef>
              <a:buClr>
                <a:schemeClr val="tx1">
                  <a:lumMod val="75000"/>
                  <a:lumOff val="25000"/>
                </a:schemeClr>
              </a:buClr>
              <a:buSzPct val="98000"/>
              <a:buFont typeface="Wingdings" pitchFamily="2" charset="2"/>
              <a:buChar char="§"/>
              <a:defRPr/>
            </a:pPr>
            <a:r>
              <a:rPr lang="ko-KR" altLang="en-US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종합건설업체수는 감소하는 추세인 반면</a:t>
            </a:r>
            <a:r>
              <a:rPr lang="en-US" altLang="ko-KR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설비건설업과 </a:t>
            </a:r>
            <a:r>
              <a:rPr lang="ko-KR" altLang="en-US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시설물유지관리업의</a:t>
            </a:r>
            <a:r>
              <a:rPr lang="ko-KR" altLang="en-US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경우 업체수가 꾸준히 증가 추세</a:t>
            </a:r>
            <a:endParaRPr lang="en-US" altLang="ko-KR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2411413" y="2852738"/>
            <a:ext cx="2933700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latinLnBrk="1" hangingPunct="1">
              <a:defRPr/>
            </a:pPr>
            <a:r>
              <a:rPr lang="ko-KR" altLang="en-US" sz="1600" b="1" spc="-15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국내 건설업체수 추이</a:t>
            </a:r>
            <a:r>
              <a:rPr lang="en-US" altLang="ko-KR" sz="1600" b="1" spc="-15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(2008-2013)</a:t>
            </a:r>
            <a:endParaRPr lang="ko-KR" altLang="en-US" sz="1600" b="1" spc="-15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26630" name="Picture 2" descr="http://www.engdaily.com/news/photo/201401/2762_1558_19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075" y="3372248"/>
            <a:ext cx="4392613" cy="273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1" name="Picture 4" descr="http://www.engdaily.com/news/photo/201401/2762_1559_197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7426" y="3184457"/>
            <a:ext cx="3919537" cy="3132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직사각형 35"/>
          <p:cNvSpPr>
            <a:spLocks noChangeArrowheads="1"/>
          </p:cNvSpPr>
          <p:nvPr/>
        </p:nvSpPr>
        <p:spPr bwMode="auto">
          <a:xfrm>
            <a:off x="490292" y="6097006"/>
            <a:ext cx="2094484" cy="220060"/>
          </a:xfrm>
          <a:prstGeom prst="rect">
            <a:avLst/>
          </a:prstGeom>
          <a:noFill/>
        </p:spPr>
        <p:txBody>
          <a:bodyPr wrap="none" lIns="0" tIns="0" rIns="0" bIns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marL="342900" indent="-342900" eaLnBrk="1" latinLnBrk="1" hangingPunct="1">
              <a:lnSpc>
                <a:spcPct val="130000"/>
              </a:lnSpc>
              <a:buClr>
                <a:srgbClr val="0070C0"/>
              </a:buClr>
              <a:defRPr/>
            </a:pPr>
            <a:r>
              <a:rPr lang="ko-KR" altLang="en-US" sz="1100" spc="-7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자료 </a:t>
            </a:r>
            <a:r>
              <a:rPr lang="en-US" altLang="ko-KR" sz="1100" spc="-7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1100" spc="-7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대한건설협회</a:t>
            </a:r>
            <a:r>
              <a:rPr lang="en-US" altLang="ko-KR" sz="1100" spc="-7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(2013.12</a:t>
            </a:r>
            <a:r>
              <a:rPr lang="ko-KR" altLang="en-US" sz="1100" spc="-7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말 기준</a:t>
            </a:r>
            <a:r>
              <a:rPr lang="en-US" altLang="ko-KR" sz="1100" spc="-7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endParaRPr lang="ko-KR" altLang="en-US" sz="1100" spc="-70" dirty="0">
              <a:solidFill>
                <a:schemeClr val="tx1">
                  <a:lumMod val="85000"/>
                  <a:lumOff val="1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35"/>
          <p:cNvSpPr>
            <a:spLocks noChangeArrowheads="1"/>
          </p:cNvSpPr>
          <p:nvPr/>
        </p:nvSpPr>
        <p:spPr bwMode="auto">
          <a:xfrm>
            <a:off x="4876800" y="6101505"/>
            <a:ext cx="804066" cy="220060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marL="342900" indent="-342900" eaLnBrk="1" latinLnBrk="1" hangingPunct="1">
              <a:lnSpc>
                <a:spcPct val="130000"/>
              </a:lnSpc>
              <a:buClr>
                <a:srgbClr val="0070C0"/>
              </a:buClr>
              <a:defRPr/>
            </a:pPr>
            <a:r>
              <a:rPr lang="ko-KR" altLang="en-US" sz="1100" spc="-7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자료 </a:t>
            </a:r>
            <a:r>
              <a:rPr lang="en-US" altLang="ko-KR" sz="1100" spc="-7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1100" spc="-7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각 협회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ext Box 2"/>
          <p:cNvSpPr txBox="1">
            <a:spLocks noChangeArrowheads="1"/>
          </p:cNvSpPr>
          <p:nvPr/>
        </p:nvSpPr>
        <p:spPr bwMode="auto">
          <a:xfrm>
            <a:off x="1754188" y="1398588"/>
            <a:ext cx="5648325" cy="1795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ko-KR" sz="3600" b="1" i="1">
                <a:solidFill>
                  <a:srgbClr val="283262"/>
                </a:solidFill>
                <a:latin typeface="Georgia" panose="02040502050405020303" pitchFamily="18" charset="0"/>
                <a:ea typeface="돋움" panose="020B0600000101010101" pitchFamily="34" charset="-127"/>
              </a:rPr>
              <a:t>End of Documents.</a:t>
            </a:r>
          </a:p>
          <a:p>
            <a:pPr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ko-KR" sz="3600" b="1" i="1">
                <a:solidFill>
                  <a:srgbClr val="283262"/>
                </a:solidFill>
                <a:latin typeface="Georgia" panose="02040502050405020303" pitchFamily="18" charset="0"/>
                <a:ea typeface="돋움" panose="020B0600000101010101" pitchFamily="34" charset="-127"/>
              </a:rPr>
              <a:t>Thank you!!</a:t>
            </a:r>
          </a:p>
        </p:txBody>
      </p:sp>
      <p:sp>
        <p:nvSpPr>
          <p:cNvPr id="78851" name="Text Box 4"/>
          <p:cNvSpPr txBox="1">
            <a:spLocks noChangeArrowheads="1"/>
          </p:cNvSpPr>
          <p:nvPr/>
        </p:nvSpPr>
        <p:spPr bwMode="auto">
          <a:xfrm>
            <a:off x="2124075" y="3957638"/>
            <a:ext cx="48958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ko-KR" sz="1800" b="1">
                <a:solidFill>
                  <a:srgbClr val="080808"/>
                </a:solidFill>
                <a:latin typeface="굴림" panose="020B0600000101010101" pitchFamily="34" charset="-127"/>
                <a:ea typeface="돋움" panose="020B0600000101010101" pitchFamily="34" charset="-127"/>
                <a:hlinkClick r:id="rId3"/>
              </a:rPr>
              <a:t>eysin@kict.re.kr</a:t>
            </a:r>
            <a:endParaRPr lang="en-US" altLang="ko-KR" sz="1800" b="1">
              <a:solidFill>
                <a:srgbClr val="080808"/>
              </a:solidFill>
              <a:latin typeface="굴림" panose="020B0600000101010101" pitchFamily="34" charset="-127"/>
              <a:ea typeface="돋움" panose="020B0600000101010101" pitchFamily="34" charset="-127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ko-KR" sz="1800" b="1">
              <a:solidFill>
                <a:srgbClr val="080808"/>
              </a:solidFill>
              <a:latin typeface="굴림" panose="020B0600000101010101" pitchFamily="34" charset="-127"/>
              <a:ea typeface="돋움" panose="020B0600000101010101" pitchFamily="34" charset="-127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ko-KR" sz="1800" b="1">
                <a:solidFill>
                  <a:srgbClr val="FF6600"/>
                </a:solidFill>
                <a:latin typeface="굴림" panose="020B0600000101010101" pitchFamily="34" charset="-127"/>
                <a:ea typeface="돋움" panose="020B0600000101010101" pitchFamily="34" charset="-127"/>
              </a:rPr>
              <a:t>www.kict.re.kr</a:t>
            </a:r>
          </a:p>
        </p:txBody>
      </p:sp>
      <p:grpSp>
        <p:nvGrpSpPr>
          <p:cNvPr id="78852" name="Group 11"/>
          <p:cNvGrpSpPr>
            <a:grpSpLocks/>
          </p:cNvGrpSpPr>
          <p:nvPr/>
        </p:nvGrpSpPr>
        <p:grpSpPr bwMode="auto">
          <a:xfrm>
            <a:off x="323850" y="5805488"/>
            <a:ext cx="8496300" cy="495300"/>
            <a:chOff x="54" y="28"/>
            <a:chExt cx="5618" cy="312"/>
          </a:xfrm>
        </p:grpSpPr>
        <p:sp>
          <p:nvSpPr>
            <p:cNvPr id="78854" name="Oval 12"/>
            <p:cNvSpPr>
              <a:spLocks noChangeArrowheads="1"/>
            </p:cNvSpPr>
            <p:nvPr/>
          </p:nvSpPr>
          <p:spPr bwMode="auto">
            <a:xfrm>
              <a:off x="54" y="208"/>
              <a:ext cx="132" cy="132"/>
            </a:xfrm>
            <a:prstGeom prst="ellipse">
              <a:avLst/>
            </a:prstGeom>
            <a:solidFill>
              <a:srgbClr val="B2B2B2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ko-KR" altLang="en-US" sz="1800">
                <a:latin typeface="굴림" panose="020B0600000101010101" pitchFamily="34" charset="-127"/>
                <a:ea typeface="굴림" panose="020B0600000101010101" pitchFamily="34" charset="-127"/>
              </a:endParaRPr>
            </a:p>
          </p:txBody>
        </p:sp>
        <p:sp>
          <p:nvSpPr>
            <p:cNvPr id="78855" name="Oval 13"/>
            <p:cNvSpPr>
              <a:spLocks noChangeArrowheads="1"/>
            </p:cNvSpPr>
            <p:nvPr/>
          </p:nvSpPr>
          <p:spPr bwMode="auto">
            <a:xfrm>
              <a:off x="220" y="208"/>
              <a:ext cx="132" cy="132"/>
            </a:xfrm>
            <a:prstGeom prst="ellipse">
              <a:avLst/>
            </a:prstGeom>
            <a:solidFill>
              <a:srgbClr val="B2B2B2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ko-KR" altLang="en-US" sz="1800">
                <a:latin typeface="굴림" panose="020B0600000101010101" pitchFamily="34" charset="-127"/>
                <a:ea typeface="굴림" panose="020B0600000101010101" pitchFamily="34" charset="-127"/>
              </a:endParaRPr>
            </a:p>
          </p:txBody>
        </p:sp>
        <p:sp>
          <p:nvSpPr>
            <p:cNvPr id="78856" name="Oval 14"/>
            <p:cNvSpPr>
              <a:spLocks noChangeArrowheads="1"/>
            </p:cNvSpPr>
            <p:nvPr/>
          </p:nvSpPr>
          <p:spPr bwMode="auto">
            <a:xfrm>
              <a:off x="410" y="208"/>
              <a:ext cx="132" cy="132"/>
            </a:xfrm>
            <a:prstGeom prst="ellipse">
              <a:avLst/>
            </a:prstGeom>
            <a:solidFill>
              <a:srgbClr val="B2B2B2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ko-KR" altLang="en-US" sz="1800">
                <a:latin typeface="굴림" panose="020B0600000101010101" pitchFamily="34" charset="-127"/>
                <a:ea typeface="굴림" panose="020B0600000101010101" pitchFamily="34" charset="-127"/>
              </a:endParaRPr>
            </a:p>
          </p:txBody>
        </p:sp>
        <p:sp>
          <p:nvSpPr>
            <p:cNvPr id="78857" name="Oval 15"/>
            <p:cNvSpPr>
              <a:spLocks noChangeArrowheads="1"/>
            </p:cNvSpPr>
            <p:nvPr/>
          </p:nvSpPr>
          <p:spPr bwMode="auto">
            <a:xfrm>
              <a:off x="600" y="208"/>
              <a:ext cx="132" cy="132"/>
            </a:xfrm>
            <a:prstGeom prst="ellipse">
              <a:avLst/>
            </a:prstGeom>
            <a:solidFill>
              <a:srgbClr val="B2B2B2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ko-KR" altLang="en-US" sz="1800">
                <a:latin typeface="굴림" panose="020B0600000101010101" pitchFamily="34" charset="-127"/>
                <a:ea typeface="굴림" panose="020B0600000101010101" pitchFamily="34" charset="-127"/>
              </a:endParaRPr>
            </a:p>
          </p:txBody>
        </p:sp>
        <p:sp>
          <p:nvSpPr>
            <p:cNvPr id="78858" name="Oval 16"/>
            <p:cNvSpPr>
              <a:spLocks noChangeArrowheads="1"/>
            </p:cNvSpPr>
            <p:nvPr/>
          </p:nvSpPr>
          <p:spPr bwMode="auto">
            <a:xfrm>
              <a:off x="790" y="208"/>
              <a:ext cx="132" cy="132"/>
            </a:xfrm>
            <a:prstGeom prst="ellipse">
              <a:avLst/>
            </a:prstGeom>
            <a:solidFill>
              <a:srgbClr val="B2B2B2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ko-KR" altLang="en-US" sz="1800">
                <a:latin typeface="굴림" panose="020B0600000101010101" pitchFamily="34" charset="-127"/>
                <a:ea typeface="굴림" panose="020B0600000101010101" pitchFamily="34" charset="-127"/>
              </a:endParaRPr>
            </a:p>
          </p:txBody>
        </p:sp>
        <p:sp>
          <p:nvSpPr>
            <p:cNvPr id="78859" name="Oval 17"/>
            <p:cNvSpPr>
              <a:spLocks noChangeArrowheads="1"/>
            </p:cNvSpPr>
            <p:nvPr/>
          </p:nvSpPr>
          <p:spPr bwMode="auto">
            <a:xfrm>
              <a:off x="980" y="208"/>
              <a:ext cx="132" cy="132"/>
            </a:xfrm>
            <a:prstGeom prst="ellipse">
              <a:avLst/>
            </a:prstGeom>
            <a:solidFill>
              <a:srgbClr val="B2B2B2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ko-KR" altLang="en-US" sz="1800">
                <a:latin typeface="굴림" panose="020B0600000101010101" pitchFamily="34" charset="-127"/>
                <a:ea typeface="굴림" panose="020B0600000101010101" pitchFamily="34" charset="-127"/>
              </a:endParaRPr>
            </a:p>
          </p:txBody>
        </p:sp>
        <p:sp>
          <p:nvSpPr>
            <p:cNvPr id="78860" name="Oval 18"/>
            <p:cNvSpPr>
              <a:spLocks noChangeArrowheads="1"/>
            </p:cNvSpPr>
            <p:nvPr/>
          </p:nvSpPr>
          <p:spPr bwMode="auto">
            <a:xfrm>
              <a:off x="1170" y="208"/>
              <a:ext cx="132" cy="132"/>
            </a:xfrm>
            <a:prstGeom prst="ellipse">
              <a:avLst/>
            </a:prstGeom>
            <a:solidFill>
              <a:srgbClr val="B2B2B2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ko-KR" altLang="en-US" sz="1800">
                <a:latin typeface="굴림" panose="020B0600000101010101" pitchFamily="34" charset="-127"/>
                <a:ea typeface="굴림" panose="020B0600000101010101" pitchFamily="34" charset="-127"/>
              </a:endParaRPr>
            </a:p>
          </p:txBody>
        </p:sp>
        <p:sp>
          <p:nvSpPr>
            <p:cNvPr id="78861" name="Oval 19"/>
            <p:cNvSpPr>
              <a:spLocks noChangeArrowheads="1"/>
            </p:cNvSpPr>
            <p:nvPr/>
          </p:nvSpPr>
          <p:spPr bwMode="auto">
            <a:xfrm>
              <a:off x="1360" y="208"/>
              <a:ext cx="132" cy="132"/>
            </a:xfrm>
            <a:prstGeom prst="ellipse">
              <a:avLst/>
            </a:prstGeom>
            <a:solidFill>
              <a:srgbClr val="B2B2B2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ko-KR" altLang="en-US" sz="1800">
                <a:latin typeface="굴림" panose="020B0600000101010101" pitchFamily="34" charset="-127"/>
                <a:ea typeface="굴림" panose="020B0600000101010101" pitchFamily="34" charset="-127"/>
              </a:endParaRPr>
            </a:p>
          </p:txBody>
        </p:sp>
        <p:sp>
          <p:nvSpPr>
            <p:cNvPr id="78862" name="Oval 20"/>
            <p:cNvSpPr>
              <a:spLocks noChangeArrowheads="1"/>
            </p:cNvSpPr>
            <p:nvPr/>
          </p:nvSpPr>
          <p:spPr bwMode="auto">
            <a:xfrm>
              <a:off x="1550" y="208"/>
              <a:ext cx="132" cy="132"/>
            </a:xfrm>
            <a:prstGeom prst="ellipse">
              <a:avLst/>
            </a:prstGeom>
            <a:solidFill>
              <a:srgbClr val="B2B2B2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ko-KR" altLang="en-US" sz="1800">
                <a:latin typeface="굴림" panose="020B0600000101010101" pitchFamily="34" charset="-127"/>
                <a:ea typeface="굴림" panose="020B0600000101010101" pitchFamily="34" charset="-127"/>
              </a:endParaRPr>
            </a:p>
          </p:txBody>
        </p:sp>
        <p:sp>
          <p:nvSpPr>
            <p:cNvPr id="78863" name="Oval 21"/>
            <p:cNvSpPr>
              <a:spLocks noChangeArrowheads="1"/>
            </p:cNvSpPr>
            <p:nvPr/>
          </p:nvSpPr>
          <p:spPr bwMode="auto">
            <a:xfrm>
              <a:off x="1740" y="208"/>
              <a:ext cx="132" cy="132"/>
            </a:xfrm>
            <a:prstGeom prst="ellipse">
              <a:avLst/>
            </a:prstGeom>
            <a:solidFill>
              <a:srgbClr val="B2B2B2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ko-KR" altLang="en-US" sz="1800">
                <a:latin typeface="굴림" panose="020B0600000101010101" pitchFamily="34" charset="-127"/>
                <a:ea typeface="굴림" panose="020B0600000101010101" pitchFamily="34" charset="-127"/>
              </a:endParaRPr>
            </a:p>
          </p:txBody>
        </p:sp>
        <p:sp>
          <p:nvSpPr>
            <p:cNvPr id="78864" name="Oval 22"/>
            <p:cNvSpPr>
              <a:spLocks noChangeArrowheads="1"/>
            </p:cNvSpPr>
            <p:nvPr/>
          </p:nvSpPr>
          <p:spPr bwMode="auto">
            <a:xfrm>
              <a:off x="1930" y="208"/>
              <a:ext cx="132" cy="132"/>
            </a:xfrm>
            <a:prstGeom prst="ellipse">
              <a:avLst/>
            </a:prstGeom>
            <a:solidFill>
              <a:srgbClr val="B2B2B2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ko-KR" altLang="en-US" sz="1800">
                <a:latin typeface="굴림" panose="020B0600000101010101" pitchFamily="34" charset="-127"/>
                <a:ea typeface="굴림" panose="020B0600000101010101" pitchFamily="34" charset="-127"/>
              </a:endParaRPr>
            </a:p>
          </p:txBody>
        </p:sp>
        <p:sp>
          <p:nvSpPr>
            <p:cNvPr id="78865" name="Oval 23"/>
            <p:cNvSpPr>
              <a:spLocks noChangeArrowheads="1"/>
            </p:cNvSpPr>
            <p:nvPr/>
          </p:nvSpPr>
          <p:spPr bwMode="auto">
            <a:xfrm>
              <a:off x="2120" y="208"/>
              <a:ext cx="132" cy="132"/>
            </a:xfrm>
            <a:prstGeom prst="ellipse">
              <a:avLst/>
            </a:prstGeom>
            <a:solidFill>
              <a:srgbClr val="B2B2B2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ko-KR" altLang="en-US" sz="1800">
                <a:latin typeface="굴림" panose="020B0600000101010101" pitchFamily="34" charset="-127"/>
                <a:ea typeface="굴림" panose="020B0600000101010101" pitchFamily="34" charset="-127"/>
              </a:endParaRPr>
            </a:p>
          </p:txBody>
        </p:sp>
        <p:sp>
          <p:nvSpPr>
            <p:cNvPr id="78866" name="Oval 24"/>
            <p:cNvSpPr>
              <a:spLocks noChangeArrowheads="1"/>
            </p:cNvSpPr>
            <p:nvPr/>
          </p:nvSpPr>
          <p:spPr bwMode="auto">
            <a:xfrm>
              <a:off x="2310" y="208"/>
              <a:ext cx="132" cy="132"/>
            </a:xfrm>
            <a:prstGeom prst="ellipse">
              <a:avLst/>
            </a:prstGeom>
            <a:solidFill>
              <a:srgbClr val="B2B2B2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ko-KR" altLang="en-US" sz="1800">
                <a:latin typeface="굴림" panose="020B0600000101010101" pitchFamily="34" charset="-127"/>
                <a:ea typeface="굴림" panose="020B0600000101010101" pitchFamily="34" charset="-127"/>
              </a:endParaRPr>
            </a:p>
          </p:txBody>
        </p:sp>
        <p:sp>
          <p:nvSpPr>
            <p:cNvPr id="78867" name="Oval 25"/>
            <p:cNvSpPr>
              <a:spLocks noChangeArrowheads="1"/>
            </p:cNvSpPr>
            <p:nvPr/>
          </p:nvSpPr>
          <p:spPr bwMode="auto">
            <a:xfrm>
              <a:off x="2500" y="208"/>
              <a:ext cx="132" cy="132"/>
            </a:xfrm>
            <a:prstGeom prst="ellipse">
              <a:avLst/>
            </a:prstGeom>
            <a:solidFill>
              <a:srgbClr val="B2B2B2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ko-KR" altLang="en-US" sz="1800">
                <a:latin typeface="굴림" panose="020B0600000101010101" pitchFamily="34" charset="-127"/>
                <a:ea typeface="굴림" panose="020B0600000101010101" pitchFamily="34" charset="-127"/>
              </a:endParaRPr>
            </a:p>
          </p:txBody>
        </p:sp>
        <p:sp>
          <p:nvSpPr>
            <p:cNvPr id="78868" name="Oval 26"/>
            <p:cNvSpPr>
              <a:spLocks noChangeArrowheads="1"/>
            </p:cNvSpPr>
            <p:nvPr/>
          </p:nvSpPr>
          <p:spPr bwMode="auto">
            <a:xfrm>
              <a:off x="2690" y="208"/>
              <a:ext cx="132" cy="132"/>
            </a:xfrm>
            <a:prstGeom prst="ellipse">
              <a:avLst/>
            </a:prstGeom>
            <a:solidFill>
              <a:srgbClr val="B2B2B2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ko-KR" altLang="en-US" sz="1800">
                <a:latin typeface="굴림" panose="020B0600000101010101" pitchFamily="34" charset="-127"/>
                <a:ea typeface="굴림" panose="020B0600000101010101" pitchFamily="34" charset="-127"/>
              </a:endParaRPr>
            </a:p>
          </p:txBody>
        </p:sp>
        <p:sp>
          <p:nvSpPr>
            <p:cNvPr id="78869" name="Oval 27"/>
            <p:cNvSpPr>
              <a:spLocks noChangeArrowheads="1"/>
            </p:cNvSpPr>
            <p:nvPr/>
          </p:nvSpPr>
          <p:spPr bwMode="auto">
            <a:xfrm>
              <a:off x="2880" y="208"/>
              <a:ext cx="132" cy="132"/>
            </a:xfrm>
            <a:prstGeom prst="ellipse">
              <a:avLst/>
            </a:prstGeom>
            <a:solidFill>
              <a:srgbClr val="B2B2B2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ko-KR" altLang="en-US" sz="1800">
                <a:latin typeface="굴림" panose="020B0600000101010101" pitchFamily="34" charset="-127"/>
                <a:ea typeface="굴림" panose="020B0600000101010101" pitchFamily="34" charset="-127"/>
              </a:endParaRPr>
            </a:p>
          </p:txBody>
        </p:sp>
        <p:sp>
          <p:nvSpPr>
            <p:cNvPr id="78870" name="Oval 28"/>
            <p:cNvSpPr>
              <a:spLocks noChangeArrowheads="1"/>
            </p:cNvSpPr>
            <p:nvPr/>
          </p:nvSpPr>
          <p:spPr bwMode="auto">
            <a:xfrm>
              <a:off x="3070" y="208"/>
              <a:ext cx="132" cy="132"/>
            </a:xfrm>
            <a:prstGeom prst="ellipse">
              <a:avLst/>
            </a:prstGeom>
            <a:solidFill>
              <a:srgbClr val="B2B2B2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ko-KR" altLang="en-US" sz="1800">
                <a:latin typeface="굴림" panose="020B0600000101010101" pitchFamily="34" charset="-127"/>
                <a:ea typeface="굴림" panose="020B0600000101010101" pitchFamily="34" charset="-127"/>
              </a:endParaRPr>
            </a:p>
          </p:txBody>
        </p:sp>
        <p:sp>
          <p:nvSpPr>
            <p:cNvPr id="78871" name="Oval 29"/>
            <p:cNvSpPr>
              <a:spLocks noChangeArrowheads="1"/>
            </p:cNvSpPr>
            <p:nvPr/>
          </p:nvSpPr>
          <p:spPr bwMode="auto">
            <a:xfrm>
              <a:off x="3260" y="208"/>
              <a:ext cx="132" cy="132"/>
            </a:xfrm>
            <a:prstGeom prst="ellipse">
              <a:avLst/>
            </a:prstGeom>
            <a:solidFill>
              <a:srgbClr val="B2B2B2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ko-KR" altLang="en-US" sz="1800">
                <a:latin typeface="굴림" panose="020B0600000101010101" pitchFamily="34" charset="-127"/>
                <a:ea typeface="굴림" panose="020B0600000101010101" pitchFamily="34" charset="-127"/>
              </a:endParaRPr>
            </a:p>
          </p:txBody>
        </p:sp>
        <p:sp>
          <p:nvSpPr>
            <p:cNvPr id="78872" name="Oval 30"/>
            <p:cNvSpPr>
              <a:spLocks noChangeArrowheads="1"/>
            </p:cNvSpPr>
            <p:nvPr/>
          </p:nvSpPr>
          <p:spPr bwMode="auto">
            <a:xfrm>
              <a:off x="3450" y="208"/>
              <a:ext cx="132" cy="132"/>
            </a:xfrm>
            <a:prstGeom prst="ellipse">
              <a:avLst/>
            </a:prstGeom>
            <a:solidFill>
              <a:srgbClr val="B2B2B2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ko-KR" altLang="en-US" sz="1800">
                <a:latin typeface="굴림" panose="020B0600000101010101" pitchFamily="34" charset="-127"/>
                <a:ea typeface="굴림" panose="020B0600000101010101" pitchFamily="34" charset="-127"/>
              </a:endParaRPr>
            </a:p>
          </p:txBody>
        </p:sp>
        <p:sp>
          <p:nvSpPr>
            <p:cNvPr id="78873" name="Oval 31"/>
            <p:cNvSpPr>
              <a:spLocks noChangeArrowheads="1"/>
            </p:cNvSpPr>
            <p:nvPr/>
          </p:nvSpPr>
          <p:spPr bwMode="auto">
            <a:xfrm>
              <a:off x="3640" y="208"/>
              <a:ext cx="132" cy="132"/>
            </a:xfrm>
            <a:prstGeom prst="ellipse">
              <a:avLst/>
            </a:prstGeom>
            <a:solidFill>
              <a:srgbClr val="B2B2B2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ko-KR" altLang="en-US" sz="1800">
                <a:latin typeface="굴림" panose="020B0600000101010101" pitchFamily="34" charset="-127"/>
                <a:ea typeface="굴림" panose="020B0600000101010101" pitchFamily="34" charset="-127"/>
              </a:endParaRPr>
            </a:p>
          </p:txBody>
        </p:sp>
        <p:sp>
          <p:nvSpPr>
            <p:cNvPr id="78874" name="Oval 32"/>
            <p:cNvSpPr>
              <a:spLocks noChangeArrowheads="1"/>
            </p:cNvSpPr>
            <p:nvPr/>
          </p:nvSpPr>
          <p:spPr bwMode="auto">
            <a:xfrm>
              <a:off x="3830" y="208"/>
              <a:ext cx="132" cy="132"/>
            </a:xfrm>
            <a:prstGeom prst="ellipse">
              <a:avLst/>
            </a:prstGeom>
            <a:solidFill>
              <a:srgbClr val="B2B2B2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ko-KR" altLang="en-US" sz="1800">
                <a:latin typeface="굴림" panose="020B0600000101010101" pitchFamily="34" charset="-127"/>
                <a:ea typeface="굴림" panose="020B0600000101010101" pitchFamily="34" charset="-127"/>
              </a:endParaRPr>
            </a:p>
          </p:txBody>
        </p:sp>
        <p:sp>
          <p:nvSpPr>
            <p:cNvPr id="78875" name="Oval 33"/>
            <p:cNvSpPr>
              <a:spLocks noChangeArrowheads="1"/>
            </p:cNvSpPr>
            <p:nvPr/>
          </p:nvSpPr>
          <p:spPr bwMode="auto">
            <a:xfrm>
              <a:off x="4020" y="208"/>
              <a:ext cx="132" cy="132"/>
            </a:xfrm>
            <a:prstGeom prst="ellipse">
              <a:avLst/>
            </a:prstGeom>
            <a:solidFill>
              <a:srgbClr val="B2B2B2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ko-KR" altLang="en-US" sz="1800">
                <a:latin typeface="굴림" panose="020B0600000101010101" pitchFamily="34" charset="-127"/>
                <a:ea typeface="굴림" panose="020B0600000101010101" pitchFamily="34" charset="-127"/>
              </a:endParaRPr>
            </a:p>
          </p:txBody>
        </p:sp>
        <p:sp>
          <p:nvSpPr>
            <p:cNvPr id="78876" name="Oval 34"/>
            <p:cNvSpPr>
              <a:spLocks noChangeArrowheads="1"/>
            </p:cNvSpPr>
            <p:nvPr/>
          </p:nvSpPr>
          <p:spPr bwMode="auto">
            <a:xfrm>
              <a:off x="4210" y="208"/>
              <a:ext cx="132" cy="132"/>
            </a:xfrm>
            <a:prstGeom prst="ellipse">
              <a:avLst/>
            </a:prstGeom>
            <a:solidFill>
              <a:srgbClr val="B2B2B2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ko-KR" altLang="en-US" sz="1800">
                <a:latin typeface="굴림" panose="020B0600000101010101" pitchFamily="34" charset="-127"/>
                <a:ea typeface="굴림" panose="020B0600000101010101" pitchFamily="34" charset="-127"/>
              </a:endParaRPr>
            </a:p>
          </p:txBody>
        </p:sp>
        <p:sp>
          <p:nvSpPr>
            <p:cNvPr id="78877" name="Oval 35"/>
            <p:cNvSpPr>
              <a:spLocks noChangeArrowheads="1"/>
            </p:cNvSpPr>
            <p:nvPr/>
          </p:nvSpPr>
          <p:spPr bwMode="auto">
            <a:xfrm>
              <a:off x="4400" y="208"/>
              <a:ext cx="132" cy="132"/>
            </a:xfrm>
            <a:prstGeom prst="ellipse">
              <a:avLst/>
            </a:prstGeom>
            <a:solidFill>
              <a:srgbClr val="B2B2B2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ko-KR" altLang="en-US" sz="1800">
                <a:latin typeface="굴림" panose="020B0600000101010101" pitchFamily="34" charset="-127"/>
                <a:ea typeface="굴림" panose="020B0600000101010101" pitchFamily="34" charset="-127"/>
              </a:endParaRPr>
            </a:p>
          </p:txBody>
        </p:sp>
        <p:sp>
          <p:nvSpPr>
            <p:cNvPr id="78878" name="Oval 36"/>
            <p:cNvSpPr>
              <a:spLocks noChangeArrowheads="1"/>
            </p:cNvSpPr>
            <p:nvPr/>
          </p:nvSpPr>
          <p:spPr bwMode="auto">
            <a:xfrm>
              <a:off x="4590" y="208"/>
              <a:ext cx="132" cy="132"/>
            </a:xfrm>
            <a:prstGeom prst="ellipse">
              <a:avLst/>
            </a:prstGeom>
            <a:solidFill>
              <a:srgbClr val="B2B2B2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ko-KR" altLang="en-US" sz="1800">
                <a:latin typeface="굴림" panose="020B0600000101010101" pitchFamily="34" charset="-127"/>
                <a:ea typeface="굴림" panose="020B0600000101010101" pitchFamily="34" charset="-127"/>
              </a:endParaRPr>
            </a:p>
          </p:txBody>
        </p:sp>
        <p:sp>
          <p:nvSpPr>
            <p:cNvPr id="78879" name="Oval 37"/>
            <p:cNvSpPr>
              <a:spLocks noChangeArrowheads="1"/>
            </p:cNvSpPr>
            <p:nvPr/>
          </p:nvSpPr>
          <p:spPr bwMode="auto">
            <a:xfrm>
              <a:off x="4780" y="208"/>
              <a:ext cx="132" cy="132"/>
            </a:xfrm>
            <a:prstGeom prst="ellipse">
              <a:avLst/>
            </a:prstGeom>
            <a:solidFill>
              <a:srgbClr val="B2B2B2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ko-KR" altLang="en-US" sz="1800">
                <a:latin typeface="굴림" panose="020B0600000101010101" pitchFamily="34" charset="-127"/>
                <a:ea typeface="굴림" panose="020B0600000101010101" pitchFamily="34" charset="-127"/>
              </a:endParaRPr>
            </a:p>
          </p:txBody>
        </p:sp>
        <p:sp>
          <p:nvSpPr>
            <p:cNvPr id="78880" name="Oval 38"/>
            <p:cNvSpPr>
              <a:spLocks noChangeArrowheads="1"/>
            </p:cNvSpPr>
            <p:nvPr/>
          </p:nvSpPr>
          <p:spPr bwMode="auto">
            <a:xfrm>
              <a:off x="4970" y="208"/>
              <a:ext cx="132" cy="132"/>
            </a:xfrm>
            <a:prstGeom prst="ellipse">
              <a:avLst/>
            </a:prstGeom>
            <a:solidFill>
              <a:srgbClr val="B2B2B2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ko-KR" altLang="en-US" sz="1800">
                <a:latin typeface="굴림" panose="020B0600000101010101" pitchFamily="34" charset="-127"/>
                <a:ea typeface="굴림" panose="020B0600000101010101" pitchFamily="34" charset="-127"/>
              </a:endParaRPr>
            </a:p>
          </p:txBody>
        </p:sp>
        <p:sp>
          <p:nvSpPr>
            <p:cNvPr id="78881" name="Oval 39"/>
            <p:cNvSpPr>
              <a:spLocks noChangeArrowheads="1"/>
            </p:cNvSpPr>
            <p:nvPr/>
          </p:nvSpPr>
          <p:spPr bwMode="auto">
            <a:xfrm>
              <a:off x="5160" y="208"/>
              <a:ext cx="132" cy="132"/>
            </a:xfrm>
            <a:prstGeom prst="ellipse">
              <a:avLst/>
            </a:prstGeom>
            <a:solidFill>
              <a:srgbClr val="B2B2B2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ko-KR" altLang="en-US" sz="1800">
                <a:latin typeface="굴림" panose="020B0600000101010101" pitchFamily="34" charset="-127"/>
                <a:ea typeface="굴림" panose="020B0600000101010101" pitchFamily="34" charset="-127"/>
              </a:endParaRPr>
            </a:p>
          </p:txBody>
        </p:sp>
        <p:sp>
          <p:nvSpPr>
            <p:cNvPr id="78882" name="Oval 40"/>
            <p:cNvSpPr>
              <a:spLocks noChangeArrowheads="1"/>
            </p:cNvSpPr>
            <p:nvPr/>
          </p:nvSpPr>
          <p:spPr bwMode="auto">
            <a:xfrm>
              <a:off x="5350" y="208"/>
              <a:ext cx="132" cy="132"/>
            </a:xfrm>
            <a:prstGeom prst="ellipse">
              <a:avLst/>
            </a:prstGeom>
            <a:solidFill>
              <a:srgbClr val="B2B2B2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ko-KR" altLang="en-US" sz="1800">
                <a:latin typeface="굴림" panose="020B0600000101010101" pitchFamily="34" charset="-127"/>
                <a:ea typeface="굴림" panose="020B0600000101010101" pitchFamily="34" charset="-127"/>
              </a:endParaRPr>
            </a:p>
          </p:txBody>
        </p:sp>
        <p:sp>
          <p:nvSpPr>
            <p:cNvPr id="78883" name="Oval 41"/>
            <p:cNvSpPr>
              <a:spLocks noChangeArrowheads="1"/>
            </p:cNvSpPr>
            <p:nvPr/>
          </p:nvSpPr>
          <p:spPr bwMode="auto">
            <a:xfrm>
              <a:off x="5540" y="208"/>
              <a:ext cx="132" cy="132"/>
            </a:xfrm>
            <a:prstGeom prst="ellipse">
              <a:avLst/>
            </a:prstGeom>
            <a:solidFill>
              <a:srgbClr val="B2B2B2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ko-KR" altLang="en-US" sz="1800">
                <a:latin typeface="굴림" panose="020B0600000101010101" pitchFamily="34" charset="-127"/>
                <a:ea typeface="굴림" panose="020B0600000101010101" pitchFamily="34" charset="-127"/>
              </a:endParaRPr>
            </a:p>
          </p:txBody>
        </p:sp>
        <p:sp>
          <p:nvSpPr>
            <p:cNvPr id="78884" name="Oval 42"/>
            <p:cNvSpPr>
              <a:spLocks noChangeArrowheads="1"/>
            </p:cNvSpPr>
            <p:nvPr/>
          </p:nvSpPr>
          <p:spPr bwMode="auto">
            <a:xfrm>
              <a:off x="600" y="28"/>
              <a:ext cx="132" cy="132"/>
            </a:xfrm>
            <a:prstGeom prst="ellipse">
              <a:avLst/>
            </a:prstGeom>
            <a:solidFill>
              <a:srgbClr val="B2B2B2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ko-KR" altLang="en-US" sz="1800">
                <a:latin typeface="굴림" panose="020B0600000101010101" pitchFamily="34" charset="-127"/>
                <a:ea typeface="굴림" panose="020B0600000101010101" pitchFamily="34" charset="-127"/>
              </a:endParaRPr>
            </a:p>
          </p:txBody>
        </p:sp>
        <p:sp>
          <p:nvSpPr>
            <p:cNvPr id="78885" name="Oval 43"/>
            <p:cNvSpPr>
              <a:spLocks noChangeArrowheads="1"/>
            </p:cNvSpPr>
            <p:nvPr/>
          </p:nvSpPr>
          <p:spPr bwMode="auto">
            <a:xfrm>
              <a:off x="790" y="28"/>
              <a:ext cx="132" cy="132"/>
            </a:xfrm>
            <a:prstGeom prst="ellipse">
              <a:avLst/>
            </a:prstGeom>
            <a:solidFill>
              <a:srgbClr val="B2B2B2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ko-KR" altLang="en-US" sz="1800">
                <a:latin typeface="굴림" panose="020B0600000101010101" pitchFamily="34" charset="-127"/>
                <a:ea typeface="굴림" panose="020B0600000101010101" pitchFamily="34" charset="-127"/>
              </a:endParaRPr>
            </a:p>
          </p:txBody>
        </p:sp>
        <p:sp>
          <p:nvSpPr>
            <p:cNvPr id="78886" name="Oval 44"/>
            <p:cNvSpPr>
              <a:spLocks noChangeArrowheads="1"/>
            </p:cNvSpPr>
            <p:nvPr/>
          </p:nvSpPr>
          <p:spPr bwMode="auto">
            <a:xfrm>
              <a:off x="980" y="28"/>
              <a:ext cx="132" cy="132"/>
            </a:xfrm>
            <a:prstGeom prst="ellipse">
              <a:avLst/>
            </a:prstGeom>
            <a:solidFill>
              <a:srgbClr val="B2B2B2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ko-KR" altLang="en-US" sz="1800">
                <a:latin typeface="굴림" panose="020B0600000101010101" pitchFamily="34" charset="-127"/>
                <a:ea typeface="굴림" panose="020B0600000101010101" pitchFamily="34" charset="-127"/>
              </a:endParaRPr>
            </a:p>
          </p:txBody>
        </p:sp>
        <p:sp>
          <p:nvSpPr>
            <p:cNvPr id="78887" name="Oval 45"/>
            <p:cNvSpPr>
              <a:spLocks noChangeArrowheads="1"/>
            </p:cNvSpPr>
            <p:nvPr/>
          </p:nvSpPr>
          <p:spPr bwMode="auto">
            <a:xfrm>
              <a:off x="1170" y="28"/>
              <a:ext cx="132" cy="132"/>
            </a:xfrm>
            <a:prstGeom prst="ellipse">
              <a:avLst/>
            </a:prstGeom>
            <a:solidFill>
              <a:srgbClr val="B2B2B2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ko-KR" altLang="en-US" sz="1800">
                <a:latin typeface="굴림" panose="020B0600000101010101" pitchFamily="34" charset="-127"/>
                <a:ea typeface="굴림" panose="020B0600000101010101" pitchFamily="34" charset="-127"/>
              </a:endParaRPr>
            </a:p>
          </p:txBody>
        </p:sp>
        <p:sp>
          <p:nvSpPr>
            <p:cNvPr id="78888" name="Oval 46"/>
            <p:cNvSpPr>
              <a:spLocks noChangeArrowheads="1"/>
            </p:cNvSpPr>
            <p:nvPr/>
          </p:nvSpPr>
          <p:spPr bwMode="auto">
            <a:xfrm>
              <a:off x="1360" y="28"/>
              <a:ext cx="132" cy="132"/>
            </a:xfrm>
            <a:prstGeom prst="ellipse">
              <a:avLst/>
            </a:prstGeom>
            <a:solidFill>
              <a:srgbClr val="B2B2B2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ko-KR" altLang="en-US" sz="1800">
                <a:latin typeface="굴림" panose="020B0600000101010101" pitchFamily="34" charset="-127"/>
                <a:ea typeface="굴림" panose="020B0600000101010101" pitchFamily="34" charset="-127"/>
              </a:endParaRPr>
            </a:p>
          </p:txBody>
        </p:sp>
        <p:sp>
          <p:nvSpPr>
            <p:cNvPr id="78889" name="Oval 47"/>
            <p:cNvSpPr>
              <a:spLocks noChangeArrowheads="1"/>
            </p:cNvSpPr>
            <p:nvPr/>
          </p:nvSpPr>
          <p:spPr bwMode="auto">
            <a:xfrm>
              <a:off x="2308" y="28"/>
              <a:ext cx="132" cy="132"/>
            </a:xfrm>
            <a:prstGeom prst="ellipse">
              <a:avLst/>
            </a:prstGeom>
            <a:solidFill>
              <a:srgbClr val="B2B2B2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ko-KR" altLang="en-US" sz="1800">
                <a:latin typeface="굴림" panose="020B0600000101010101" pitchFamily="34" charset="-127"/>
                <a:ea typeface="굴림" panose="020B0600000101010101" pitchFamily="34" charset="-127"/>
              </a:endParaRPr>
            </a:p>
          </p:txBody>
        </p:sp>
        <p:sp>
          <p:nvSpPr>
            <p:cNvPr id="78890" name="Oval 48"/>
            <p:cNvSpPr>
              <a:spLocks noChangeArrowheads="1"/>
            </p:cNvSpPr>
            <p:nvPr/>
          </p:nvSpPr>
          <p:spPr bwMode="auto">
            <a:xfrm>
              <a:off x="2498" y="28"/>
              <a:ext cx="132" cy="132"/>
            </a:xfrm>
            <a:prstGeom prst="ellipse">
              <a:avLst/>
            </a:prstGeom>
            <a:solidFill>
              <a:srgbClr val="B2B2B2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ko-KR" altLang="en-US" sz="1800">
                <a:latin typeface="굴림" panose="020B0600000101010101" pitchFamily="34" charset="-127"/>
                <a:ea typeface="굴림" panose="020B0600000101010101" pitchFamily="34" charset="-127"/>
              </a:endParaRPr>
            </a:p>
          </p:txBody>
        </p:sp>
        <p:sp>
          <p:nvSpPr>
            <p:cNvPr id="78891" name="Oval 49"/>
            <p:cNvSpPr>
              <a:spLocks noChangeArrowheads="1"/>
            </p:cNvSpPr>
            <p:nvPr/>
          </p:nvSpPr>
          <p:spPr bwMode="auto">
            <a:xfrm>
              <a:off x="2688" y="28"/>
              <a:ext cx="132" cy="132"/>
            </a:xfrm>
            <a:prstGeom prst="ellipse">
              <a:avLst/>
            </a:prstGeom>
            <a:solidFill>
              <a:srgbClr val="B2B2B2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ko-KR" altLang="en-US" sz="1800">
                <a:latin typeface="굴림" panose="020B0600000101010101" pitchFamily="34" charset="-127"/>
                <a:ea typeface="굴림" panose="020B0600000101010101" pitchFamily="34" charset="-127"/>
              </a:endParaRPr>
            </a:p>
          </p:txBody>
        </p:sp>
        <p:sp>
          <p:nvSpPr>
            <p:cNvPr id="78892" name="Oval 50"/>
            <p:cNvSpPr>
              <a:spLocks noChangeArrowheads="1"/>
            </p:cNvSpPr>
            <p:nvPr/>
          </p:nvSpPr>
          <p:spPr bwMode="auto">
            <a:xfrm>
              <a:off x="2878" y="28"/>
              <a:ext cx="132" cy="132"/>
            </a:xfrm>
            <a:prstGeom prst="ellipse">
              <a:avLst/>
            </a:prstGeom>
            <a:solidFill>
              <a:srgbClr val="B2B2B2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ko-KR" altLang="en-US" sz="1800">
                <a:latin typeface="굴림" panose="020B0600000101010101" pitchFamily="34" charset="-127"/>
                <a:ea typeface="굴림" panose="020B0600000101010101" pitchFamily="34" charset="-127"/>
              </a:endParaRPr>
            </a:p>
          </p:txBody>
        </p:sp>
        <p:sp>
          <p:nvSpPr>
            <p:cNvPr id="78893" name="Oval 51"/>
            <p:cNvSpPr>
              <a:spLocks noChangeArrowheads="1"/>
            </p:cNvSpPr>
            <p:nvPr/>
          </p:nvSpPr>
          <p:spPr bwMode="auto">
            <a:xfrm>
              <a:off x="3068" y="28"/>
              <a:ext cx="132" cy="132"/>
            </a:xfrm>
            <a:prstGeom prst="ellipse">
              <a:avLst/>
            </a:prstGeom>
            <a:solidFill>
              <a:srgbClr val="B2B2B2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ko-KR" altLang="en-US" sz="1800">
                <a:latin typeface="굴림" panose="020B0600000101010101" pitchFamily="34" charset="-127"/>
                <a:ea typeface="굴림" panose="020B0600000101010101" pitchFamily="34" charset="-127"/>
              </a:endParaRPr>
            </a:p>
          </p:txBody>
        </p:sp>
        <p:sp>
          <p:nvSpPr>
            <p:cNvPr id="78894" name="Oval 52"/>
            <p:cNvSpPr>
              <a:spLocks noChangeArrowheads="1"/>
            </p:cNvSpPr>
            <p:nvPr/>
          </p:nvSpPr>
          <p:spPr bwMode="auto">
            <a:xfrm>
              <a:off x="3258" y="28"/>
              <a:ext cx="132" cy="132"/>
            </a:xfrm>
            <a:prstGeom prst="ellipse">
              <a:avLst/>
            </a:prstGeom>
            <a:solidFill>
              <a:srgbClr val="B2B2B2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ko-KR" altLang="en-US" sz="1800">
                <a:latin typeface="굴림" panose="020B0600000101010101" pitchFamily="34" charset="-127"/>
                <a:ea typeface="굴림" panose="020B0600000101010101" pitchFamily="34" charset="-127"/>
              </a:endParaRPr>
            </a:p>
          </p:txBody>
        </p:sp>
        <p:sp>
          <p:nvSpPr>
            <p:cNvPr id="78895" name="Oval 53"/>
            <p:cNvSpPr>
              <a:spLocks noChangeArrowheads="1"/>
            </p:cNvSpPr>
            <p:nvPr/>
          </p:nvSpPr>
          <p:spPr bwMode="auto">
            <a:xfrm>
              <a:off x="3448" y="28"/>
              <a:ext cx="132" cy="132"/>
            </a:xfrm>
            <a:prstGeom prst="ellipse">
              <a:avLst/>
            </a:prstGeom>
            <a:solidFill>
              <a:srgbClr val="B2B2B2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ko-KR" altLang="en-US" sz="1800">
                <a:latin typeface="굴림" panose="020B0600000101010101" pitchFamily="34" charset="-127"/>
                <a:ea typeface="굴림" panose="020B0600000101010101" pitchFamily="34" charset="-127"/>
              </a:endParaRPr>
            </a:p>
          </p:txBody>
        </p:sp>
        <p:sp>
          <p:nvSpPr>
            <p:cNvPr id="78896" name="Oval 54"/>
            <p:cNvSpPr>
              <a:spLocks noChangeArrowheads="1"/>
            </p:cNvSpPr>
            <p:nvPr/>
          </p:nvSpPr>
          <p:spPr bwMode="auto">
            <a:xfrm>
              <a:off x="3638" y="28"/>
              <a:ext cx="132" cy="132"/>
            </a:xfrm>
            <a:prstGeom prst="ellipse">
              <a:avLst/>
            </a:prstGeom>
            <a:solidFill>
              <a:srgbClr val="B2B2B2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ko-KR" altLang="en-US" sz="1800">
                <a:latin typeface="굴림" panose="020B0600000101010101" pitchFamily="34" charset="-127"/>
                <a:ea typeface="굴림" panose="020B0600000101010101" pitchFamily="34" charset="-127"/>
              </a:endParaRPr>
            </a:p>
          </p:txBody>
        </p:sp>
        <p:sp>
          <p:nvSpPr>
            <p:cNvPr id="78897" name="Oval 55"/>
            <p:cNvSpPr>
              <a:spLocks noChangeArrowheads="1"/>
            </p:cNvSpPr>
            <p:nvPr/>
          </p:nvSpPr>
          <p:spPr bwMode="auto">
            <a:xfrm>
              <a:off x="3828" y="28"/>
              <a:ext cx="132" cy="132"/>
            </a:xfrm>
            <a:prstGeom prst="ellipse">
              <a:avLst/>
            </a:prstGeom>
            <a:solidFill>
              <a:srgbClr val="B2B2B2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ko-KR" altLang="en-US" sz="1800">
                <a:latin typeface="굴림" panose="020B0600000101010101" pitchFamily="34" charset="-127"/>
                <a:ea typeface="굴림" panose="020B0600000101010101" pitchFamily="34" charset="-127"/>
              </a:endParaRPr>
            </a:p>
          </p:txBody>
        </p:sp>
        <p:sp>
          <p:nvSpPr>
            <p:cNvPr id="78898" name="Oval 56"/>
            <p:cNvSpPr>
              <a:spLocks noChangeArrowheads="1"/>
            </p:cNvSpPr>
            <p:nvPr/>
          </p:nvSpPr>
          <p:spPr bwMode="auto">
            <a:xfrm>
              <a:off x="4018" y="28"/>
              <a:ext cx="132" cy="132"/>
            </a:xfrm>
            <a:prstGeom prst="ellipse">
              <a:avLst/>
            </a:prstGeom>
            <a:solidFill>
              <a:srgbClr val="B2B2B2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ko-KR" altLang="en-US" sz="1800">
                <a:latin typeface="굴림" panose="020B0600000101010101" pitchFamily="34" charset="-127"/>
                <a:ea typeface="굴림" panose="020B0600000101010101" pitchFamily="34" charset="-127"/>
              </a:endParaRPr>
            </a:p>
          </p:txBody>
        </p:sp>
        <p:sp>
          <p:nvSpPr>
            <p:cNvPr id="78899" name="Oval 57"/>
            <p:cNvSpPr>
              <a:spLocks noChangeArrowheads="1"/>
            </p:cNvSpPr>
            <p:nvPr/>
          </p:nvSpPr>
          <p:spPr bwMode="auto">
            <a:xfrm>
              <a:off x="4208" y="28"/>
              <a:ext cx="132" cy="132"/>
            </a:xfrm>
            <a:prstGeom prst="ellipse">
              <a:avLst/>
            </a:prstGeom>
            <a:solidFill>
              <a:srgbClr val="B2B2B2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ko-KR" altLang="en-US" sz="1800">
                <a:latin typeface="굴림" panose="020B0600000101010101" pitchFamily="34" charset="-127"/>
                <a:ea typeface="굴림" panose="020B0600000101010101" pitchFamily="34" charset="-127"/>
              </a:endParaRPr>
            </a:p>
          </p:txBody>
        </p:sp>
        <p:sp>
          <p:nvSpPr>
            <p:cNvPr id="78900" name="Oval 58"/>
            <p:cNvSpPr>
              <a:spLocks noChangeArrowheads="1"/>
            </p:cNvSpPr>
            <p:nvPr/>
          </p:nvSpPr>
          <p:spPr bwMode="auto">
            <a:xfrm>
              <a:off x="4398" y="28"/>
              <a:ext cx="132" cy="132"/>
            </a:xfrm>
            <a:prstGeom prst="ellipse">
              <a:avLst/>
            </a:prstGeom>
            <a:solidFill>
              <a:srgbClr val="B2B2B2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ko-KR" altLang="en-US" sz="1800">
                <a:latin typeface="굴림" panose="020B0600000101010101" pitchFamily="34" charset="-127"/>
                <a:ea typeface="굴림" panose="020B0600000101010101" pitchFamily="34" charset="-127"/>
              </a:endParaRPr>
            </a:p>
          </p:txBody>
        </p:sp>
        <p:sp>
          <p:nvSpPr>
            <p:cNvPr id="78901" name="Oval 59"/>
            <p:cNvSpPr>
              <a:spLocks noChangeArrowheads="1"/>
            </p:cNvSpPr>
            <p:nvPr/>
          </p:nvSpPr>
          <p:spPr bwMode="auto">
            <a:xfrm>
              <a:off x="5348" y="32"/>
              <a:ext cx="132" cy="132"/>
            </a:xfrm>
            <a:prstGeom prst="ellipse">
              <a:avLst/>
            </a:prstGeom>
            <a:solidFill>
              <a:srgbClr val="B2B2B2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ko-KR" altLang="en-US" sz="1800">
                <a:latin typeface="굴림" panose="020B0600000101010101" pitchFamily="34" charset="-127"/>
                <a:ea typeface="굴림" panose="020B0600000101010101" pitchFamily="34" charset="-127"/>
              </a:endParaRPr>
            </a:p>
          </p:txBody>
        </p:sp>
        <p:sp>
          <p:nvSpPr>
            <p:cNvPr id="78902" name="Oval 60"/>
            <p:cNvSpPr>
              <a:spLocks noChangeArrowheads="1"/>
            </p:cNvSpPr>
            <p:nvPr/>
          </p:nvSpPr>
          <p:spPr bwMode="auto">
            <a:xfrm>
              <a:off x="5538" y="32"/>
              <a:ext cx="132" cy="132"/>
            </a:xfrm>
            <a:prstGeom prst="ellipse">
              <a:avLst/>
            </a:prstGeom>
            <a:solidFill>
              <a:srgbClr val="B2B2B2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ko-KR" altLang="en-US" sz="1800">
                <a:latin typeface="굴림" panose="020B0600000101010101" pitchFamily="34" charset="-127"/>
                <a:ea typeface="굴림" panose="020B0600000101010101" pitchFamily="34" charset="-127"/>
              </a:endParaRPr>
            </a:p>
          </p:txBody>
        </p:sp>
      </p:grpSp>
      <p:sp>
        <p:nvSpPr>
          <p:cNvPr id="78853" name="Rectangle 62"/>
          <p:cNvSpPr>
            <a:spLocks noChangeArrowheads="1"/>
          </p:cNvSpPr>
          <p:nvPr/>
        </p:nvSpPr>
        <p:spPr bwMode="auto">
          <a:xfrm>
            <a:off x="250825" y="3276600"/>
            <a:ext cx="8642350" cy="3105150"/>
          </a:xfrm>
          <a:prstGeom prst="rect">
            <a:avLst/>
          </a:prstGeom>
          <a:solidFill>
            <a:srgbClr val="B2B2B2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ko-KR" altLang="en-US" sz="1800">
              <a:latin typeface="굴림" panose="020B0600000101010101" pitchFamily="34" charset="-127"/>
              <a:ea typeface="굴림" panose="020B0600000101010101" pitchFamily="34" charset="-127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5"/>
          <p:cNvPicPr preferRelativeResize="0"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75" y="2708920"/>
            <a:ext cx="8693150" cy="3816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4" name="슬라이드 번호 개체 틀 5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6DD297F-316C-4C66-8F73-0ABF55E01227}" type="slidenum">
              <a:rPr lang="ko-KR" altLang="en-US" sz="1800">
                <a:ea typeface="굴림" panose="020B0600000101010101" pitchFamily="34" charset="-127"/>
              </a:rPr>
              <a:pPr>
                <a:spcBef>
                  <a:spcPct val="0"/>
                </a:spcBef>
                <a:buFontTx/>
                <a:buNone/>
              </a:pPr>
              <a:t>6</a:t>
            </a:fld>
            <a:endParaRPr lang="ko-KR" altLang="en-US" sz="1800">
              <a:ea typeface="굴림" panose="020B0600000101010101" pitchFamily="34" charset="-127"/>
            </a:endParaRPr>
          </a:p>
        </p:txBody>
      </p:sp>
      <p:sp>
        <p:nvSpPr>
          <p:cNvPr id="28675" name="TextBox 1"/>
          <p:cNvSpPr txBox="1">
            <a:spLocks noChangeArrowheads="1"/>
          </p:cNvSpPr>
          <p:nvPr/>
        </p:nvSpPr>
        <p:spPr bwMode="auto">
          <a:xfrm>
            <a:off x="539750" y="333375"/>
            <a:ext cx="78486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ko-KR" altLang="en-US" sz="26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건설시장 동향    </a:t>
            </a:r>
            <a:r>
              <a:rPr lang="en-US" altLang="ko-KR" sz="2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(4) </a:t>
            </a:r>
            <a:r>
              <a:rPr lang="ko-KR" altLang="en-US" sz="2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건설업체 수익성과 하도급</a:t>
            </a:r>
          </a:p>
        </p:txBody>
      </p:sp>
      <p:sp>
        <p:nvSpPr>
          <p:cNvPr id="50" name="직사각형 49"/>
          <p:cNvSpPr/>
          <p:nvPr/>
        </p:nvSpPr>
        <p:spPr bwMode="auto">
          <a:xfrm>
            <a:off x="250825" y="908050"/>
            <a:ext cx="8642350" cy="18002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80000" tIns="180000" rIns="180000" bIns="180000" spcCol="288000"/>
          <a:lstStyle/>
          <a:p>
            <a:pPr marL="533400" indent="-533400" eaLnBrk="1" latinLnBrk="1" hangingPunct="1">
              <a:spcBef>
                <a:spcPct val="20000"/>
              </a:spcBef>
              <a:buClr>
                <a:schemeClr val="tx1">
                  <a:lumMod val="75000"/>
                  <a:lumOff val="25000"/>
                </a:schemeClr>
              </a:buClr>
              <a:buSzPct val="98000"/>
              <a:buFont typeface="Wingdings" pitchFamily="2" charset="2"/>
              <a:buChar char="§"/>
              <a:defRPr/>
            </a:pPr>
            <a:r>
              <a:rPr lang="ko-KR" altLang="en-US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상장 </a:t>
            </a:r>
            <a:r>
              <a:rPr lang="ko-KR" altLang="en-US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건설사</a:t>
            </a:r>
            <a:r>
              <a:rPr lang="ko-KR" altLang="en-US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매출액 </a:t>
            </a:r>
            <a:r>
              <a:rPr lang="ko-KR" altLang="en-US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순이익율이</a:t>
            </a:r>
            <a:r>
              <a:rPr lang="ko-KR" altLang="en-US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마이너스를 기록하는 등 건설산업의 </a:t>
            </a:r>
            <a:r>
              <a:rPr lang="ko-KR" altLang="en-US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경영란심화</a:t>
            </a:r>
            <a:r>
              <a:rPr lang="ko-KR" altLang="en-US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endParaRPr lang="en-US" altLang="ko-KR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533400" indent="-533400" eaLnBrk="1" latinLnBrk="1" hangingPunct="1">
              <a:spcBef>
                <a:spcPct val="20000"/>
              </a:spcBef>
              <a:buClr>
                <a:schemeClr val="tx1">
                  <a:lumMod val="75000"/>
                  <a:lumOff val="25000"/>
                </a:schemeClr>
              </a:buClr>
              <a:buSzPct val="98000"/>
              <a:buFont typeface="Wingdings" pitchFamily="2" charset="2"/>
              <a:buChar char="§"/>
              <a:defRPr/>
            </a:pPr>
            <a:r>
              <a:rPr lang="ko-KR" altLang="en-US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건설업체수는 증가하고 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</a:t>
            </a:r>
            <a:r>
              <a:rPr lang="ko-KR" altLang="en-US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업체당 </a:t>
            </a:r>
            <a:r>
              <a:rPr lang="ko-KR" altLang="en-US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평균수주액은</a:t>
            </a:r>
            <a:r>
              <a:rPr lang="ko-KR" altLang="en-US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감소</a:t>
            </a:r>
            <a:endParaRPr lang="en-US" altLang="ko-KR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533400" indent="-533400" eaLnBrk="1" latinLnBrk="1" hangingPunct="1">
              <a:spcBef>
                <a:spcPct val="20000"/>
              </a:spcBef>
              <a:buClr>
                <a:schemeClr val="tx1">
                  <a:lumMod val="75000"/>
                  <a:lumOff val="25000"/>
                </a:schemeClr>
              </a:buClr>
              <a:buSzPct val="98000"/>
              <a:buFont typeface="Wingdings" pitchFamily="2" charset="2"/>
              <a:buChar char="§"/>
              <a:defRPr/>
            </a:pPr>
            <a:r>
              <a:rPr lang="ko-KR" altLang="en-US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원도급사가 전문건설업체에 </a:t>
            </a:r>
            <a:r>
              <a:rPr lang="ko-KR" altLang="en-US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하도급하는</a:t>
            </a:r>
            <a:r>
              <a:rPr lang="ko-KR" altLang="en-US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외주비의</a:t>
            </a:r>
            <a:r>
              <a:rPr lang="ko-KR" altLang="en-US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비중이 </a:t>
            </a:r>
            <a:r>
              <a:rPr lang="en-US" altLang="ko-KR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‘80</a:t>
            </a:r>
            <a:r>
              <a:rPr lang="ko-KR" altLang="en-US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년대 </a:t>
            </a:r>
            <a:r>
              <a:rPr lang="en-US" altLang="ko-KR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30%</a:t>
            </a:r>
            <a:r>
              <a:rPr lang="ko-KR" altLang="en-US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에서 </a:t>
            </a:r>
            <a:r>
              <a:rPr lang="en-US" altLang="ko-KR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90</a:t>
            </a:r>
            <a:r>
              <a:rPr lang="ko-KR" altLang="en-US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년대 </a:t>
            </a:r>
            <a:r>
              <a:rPr lang="en-US" altLang="ko-KR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40%</a:t>
            </a:r>
            <a:r>
              <a:rPr lang="ko-KR" altLang="en-US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대</a:t>
            </a:r>
            <a:r>
              <a:rPr lang="en-US" altLang="ko-KR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최근 거의 </a:t>
            </a:r>
            <a:r>
              <a:rPr lang="en-US" altLang="ko-KR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60%</a:t>
            </a:r>
            <a:r>
              <a:rPr lang="ko-KR" altLang="en-US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대로 확대</a:t>
            </a:r>
            <a:endParaRPr lang="en-US" altLang="ko-KR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1492250" y="2887663"/>
            <a:ext cx="2149475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latinLnBrk="1" hangingPunct="1">
              <a:defRPr/>
            </a:pPr>
            <a:r>
              <a:rPr lang="ko-KR" altLang="en-US" sz="1600" b="1" spc="-15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건설업체의 수익성 추이</a:t>
            </a:r>
          </a:p>
        </p:txBody>
      </p:sp>
      <p:sp>
        <p:nvSpPr>
          <p:cNvPr id="10" name="직사각형 35"/>
          <p:cNvSpPr>
            <a:spLocks noChangeArrowheads="1"/>
          </p:cNvSpPr>
          <p:nvPr/>
        </p:nvSpPr>
        <p:spPr bwMode="auto">
          <a:xfrm>
            <a:off x="489951" y="6137256"/>
            <a:ext cx="1784463" cy="220060"/>
          </a:xfrm>
          <a:prstGeom prst="rect">
            <a:avLst/>
          </a:prstGeom>
          <a:noFill/>
        </p:spPr>
        <p:txBody>
          <a:bodyPr wrap="none" lIns="0" tIns="0" rIns="0" bIns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marL="342900" indent="-342900" eaLnBrk="1" latinLnBrk="1" hangingPunct="1">
              <a:lnSpc>
                <a:spcPct val="130000"/>
              </a:lnSpc>
              <a:buClr>
                <a:srgbClr val="0070C0"/>
              </a:buClr>
              <a:defRPr/>
            </a:pPr>
            <a:r>
              <a:rPr lang="ko-KR" altLang="en-US" sz="1100" spc="-7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자료 </a:t>
            </a:r>
            <a:r>
              <a:rPr lang="en-US" altLang="ko-KR" sz="1100" spc="-7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1100" spc="-7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대한건설협회</a:t>
            </a:r>
            <a:r>
              <a:rPr lang="en-US" altLang="ko-KR" sz="1100" spc="-7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100" spc="-7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한국은행</a:t>
            </a:r>
          </a:p>
        </p:txBody>
      </p:sp>
      <p:pic>
        <p:nvPicPr>
          <p:cNvPr id="28679" name="그림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874" y="3284538"/>
            <a:ext cx="4340225" cy="285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0" name="그림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3284538"/>
            <a:ext cx="3967163" cy="285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직사각형 35"/>
          <p:cNvSpPr>
            <a:spLocks noChangeArrowheads="1"/>
          </p:cNvSpPr>
          <p:nvPr/>
        </p:nvSpPr>
        <p:spPr bwMode="auto">
          <a:xfrm>
            <a:off x="4788024" y="6158249"/>
            <a:ext cx="1159613" cy="220060"/>
          </a:xfrm>
          <a:prstGeom prst="rect">
            <a:avLst/>
          </a:prstGeom>
          <a:noFill/>
        </p:spPr>
        <p:txBody>
          <a:bodyPr wrap="none" lIns="0" tIns="0" rIns="0" bIns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marL="342900" indent="-342900" eaLnBrk="1" latinLnBrk="1" hangingPunct="1">
              <a:lnSpc>
                <a:spcPct val="130000"/>
              </a:lnSpc>
              <a:buClr>
                <a:srgbClr val="0070C0"/>
              </a:buClr>
              <a:defRPr/>
            </a:pPr>
            <a:r>
              <a:rPr lang="ko-KR" altLang="en-US" sz="1100" spc="-7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자료 </a:t>
            </a:r>
            <a:r>
              <a:rPr lang="en-US" altLang="ko-KR" sz="1100" spc="-7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1100" spc="-7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대한건설협회</a:t>
            </a:r>
          </a:p>
        </p:txBody>
      </p:sp>
      <p:sp>
        <p:nvSpPr>
          <p:cNvPr id="14" name="직사각형 13"/>
          <p:cNvSpPr/>
          <p:nvPr/>
        </p:nvSpPr>
        <p:spPr>
          <a:xfrm>
            <a:off x="5580063" y="2898775"/>
            <a:ext cx="2627312" cy="3381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latinLnBrk="1" hangingPunct="1">
              <a:defRPr/>
            </a:pPr>
            <a:r>
              <a:rPr lang="ko-KR" altLang="en-US" sz="1600" b="1" spc="-15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완성공사원가 중 </a:t>
            </a:r>
            <a:r>
              <a:rPr lang="ko-KR" altLang="en-US" sz="1600" b="1" spc="-15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외주비</a:t>
            </a:r>
            <a:r>
              <a:rPr lang="ko-KR" altLang="en-US" sz="1600" b="1" spc="-15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추이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5"/>
          <p:cNvPicPr preferRelativeResize="0"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75" y="2708920"/>
            <a:ext cx="8693150" cy="3816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2" name="슬라이드 번호 개체 틀 5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6B63CFA-A1B6-40B9-A83D-E25C8A67AEC7}" type="slidenum">
              <a:rPr lang="ko-KR" altLang="en-US" sz="1800">
                <a:ea typeface="굴림" panose="020B0600000101010101" pitchFamily="34" charset="-127"/>
              </a:rPr>
              <a:pPr>
                <a:spcBef>
                  <a:spcPct val="0"/>
                </a:spcBef>
                <a:buFontTx/>
                <a:buNone/>
              </a:pPr>
              <a:t>7</a:t>
            </a:fld>
            <a:endParaRPr lang="ko-KR" altLang="en-US" sz="1800">
              <a:ea typeface="굴림" panose="020B0600000101010101" pitchFamily="34" charset="-127"/>
            </a:endParaRPr>
          </a:p>
        </p:txBody>
      </p:sp>
      <p:sp>
        <p:nvSpPr>
          <p:cNvPr id="30723" name="TextBox 1"/>
          <p:cNvSpPr txBox="1">
            <a:spLocks noChangeArrowheads="1"/>
          </p:cNvSpPr>
          <p:nvPr/>
        </p:nvSpPr>
        <p:spPr bwMode="auto">
          <a:xfrm>
            <a:off x="539750" y="333375"/>
            <a:ext cx="5761038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ko-KR" altLang="en-US" sz="26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건설시장 동향    </a:t>
            </a:r>
            <a:r>
              <a:rPr lang="en-US" altLang="ko-KR" sz="2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(5) </a:t>
            </a:r>
            <a:r>
              <a:rPr lang="ko-KR" altLang="en-US" sz="2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해외 수주</a:t>
            </a:r>
          </a:p>
        </p:txBody>
      </p:sp>
      <p:sp>
        <p:nvSpPr>
          <p:cNvPr id="50" name="직사각형 49"/>
          <p:cNvSpPr/>
          <p:nvPr/>
        </p:nvSpPr>
        <p:spPr bwMode="auto">
          <a:xfrm>
            <a:off x="250825" y="908050"/>
            <a:ext cx="8642350" cy="18002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80000" tIns="180000" rIns="180000" bIns="180000" spcCol="288000"/>
          <a:lstStyle/>
          <a:p>
            <a:pPr marL="533400" indent="-533400" eaLnBrk="1" latinLnBrk="1" hangingPunct="1">
              <a:spcBef>
                <a:spcPct val="20000"/>
              </a:spcBef>
              <a:buClr>
                <a:schemeClr val="tx1">
                  <a:lumMod val="75000"/>
                  <a:lumOff val="25000"/>
                </a:schemeClr>
              </a:buClr>
              <a:buSzPct val="98000"/>
              <a:buFont typeface="Wingdings" pitchFamily="2" charset="2"/>
              <a:buChar char="§"/>
              <a:defRPr/>
            </a:pPr>
            <a:r>
              <a:rPr lang="ko-KR" altLang="en-US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국내 건설기업들이 국내시장 위축에 대응하여 해외진출을 확대하여 </a:t>
            </a:r>
            <a:r>
              <a:rPr lang="en-US" altLang="ko-KR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2006</a:t>
            </a:r>
            <a:r>
              <a:rPr lang="ko-KR" altLang="en-US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년 </a:t>
            </a:r>
            <a:r>
              <a:rPr lang="en-US" altLang="ko-KR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165</a:t>
            </a:r>
            <a:r>
              <a:rPr lang="ko-KR" altLang="en-US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억불이던 </a:t>
            </a:r>
            <a:r>
              <a:rPr lang="ko-KR" altLang="en-US" b="1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수주액이</a:t>
            </a:r>
            <a:r>
              <a:rPr lang="ko-KR" altLang="en-US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2013</a:t>
            </a:r>
            <a:r>
              <a:rPr lang="ko-KR" altLang="en-US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년 </a:t>
            </a:r>
            <a:r>
              <a:rPr lang="en-US" altLang="ko-KR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652</a:t>
            </a:r>
            <a:r>
              <a:rPr lang="ko-KR" altLang="en-US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억불로 확대</a:t>
            </a:r>
            <a:endParaRPr lang="en-US" altLang="ko-KR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533400" indent="-533400" eaLnBrk="1" latinLnBrk="1" hangingPunct="1">
              <a:spcBef>
                <a:spcPct val="20000"/>
              </a:spcBef>
              <a:buClr>
                <a:schemeClr val="tx1">
                  <a:lumMod val="75000"/>
                  <a:lumOff val="25000"/>
                </a:schemeClr>
              </a:buClr>
              <a:buSzPct val="98000"/>
              <a:buFont typeface="Wingdings" pitchFamily="2" charset="2"/>
              <a:buChar char="§"/>
              <a:defRPr/>
            </a:pPr>
            <a:r>
              <a:rPr lang="ko-KR" altLang="en-US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해외건설시장 점유율 </a:t>
            </a:r>
            <a:r>
              <a:rPr lang="en-US" altLang="ko-KR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(2003</a:t>
            </a:r>
            <a:r>
              <a:rPr lang="ko-KR" altLang="en-US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년</a:t>
            </a:r>
            <a:r>
              <a:rPr lang="en-US" altLang="ko-KR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1.9%, 12</a:t>
            </a:r>
            <a:r>
              <a:rPr lang="ko-KR" altLang="en-US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위 → </a:t>
            </a:r>
            <a:r>
              <a:rPr lang="en-US" altLang="ko-KR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(2013</a:t>
            </a:r>
            <a:r>
              <a:rPr lang="ko-KR" altLang="en-US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년</a:t>
            </a:r>
            <a:r>
              <a:rPr lang="en-US" altLang="ko-KR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 7.8%, 6</a:t>
            </a:r>
            <a:r>
              <a:rPr lang="ko-KR" altLang="en-US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위 </a:t>
            </a:r>
            <a:endParaRPr lang="en-US" altLang="ko-KR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533400" indent="-533400" eaLnBrk="1" latinLnBrk="1" hangingPunct="1">
              <a:spcBef>
                <a:spcPct val="20000"/>
              </a:spcBef>
              <a:buClr>
                <a:schemeClr val="tx1">
                  <a:lumMod val="75000"/>
                  <a:lumOff val="25000"/>
                </a:schemeClr>
              </a:buClr>
              <a:buSzPct val="98000"/>
              <a:buFont typeface="Wingdings" pitchFamily="2" charset="2"/>
              <a:buChar char="§"/>
              <a:defRPr/>
            </a:pPr>
            <a:r>
              <a:rPr lang="ko-KR" altLang="en-US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국내시장의 위축에 대응하여 해외진출 확대하고 있으나</a:t>
            </a:r>
            <a:r>
              <a:rPr lang="en-US" altLang="ko-KR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고부가가치 영역의 경쟁력이 낮고 </a:t>
            </a:r>
            <a:r>
              <a:rPr lang="en-US" altLang="ko-KR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RISK </a:t>
            </a:r>
            <a:r>
              <a:rPr lang="ko-KR" altLang="en-US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관리 역량 부족 등으로 수익성 악화 우려</a:t>
            </a:r>
            <a:endParaRPr lang="en-US" altLang="ko-KR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490538" y="2852738"/>
            <a:ext cx="4221162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latinLnBrk="1" hangingPunct="1">
              <a:defRPr/>
            </a:pPr>
            <a:r>
              <a:rPr lang="ko-KR" altLang="en-US" sz="1600" b="1" spc="-15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연도별 해외건설 수주 및 우리나라 인력진출 현황</a:t>
            </a:r>
          </a:p>
        </p:txBody>
      </p:sp>
      <p:sp>
        <p:nvSpPr>
          <p:cNvPr id="10" name="직사각형 35"/>
          <p:cNvSpPr>
            <a:spLocks noChangeArrowheads="1"/>
          </p:cNvSpPr>
          <p:nvPr/>
        </p:nvSpPr>
        <p:spPr bwMode="auto">
          <a:xfrm>
            <a:off x="462677" y="6091786"/>
            <a:ext cx="2817118" cy="220060"/>
          </a:xfrm>
          <a:prstGeom prst="rect">
            <a:avLst/>
          </a:prstGeom>
          <a:noFill/>
        </p:spPr>
        <p:txBody>
          <a:bodyPr wrap="none" lIns="0" tIns="0" rIns="0" bIns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marL="342900" indent="-342900" eaLnBrk="1" latinLnBrk="1" hangingPunct="1">
              <a:lnSpc>
                <a:spcPct val="130000"/>
              </a:lnSpc>
              <a:buClr>
                <a:srgbClr val="0070C0"/>
              </a:buClr>
              <a:defRPr/>
            </a:pPr>
            <a:r>
              <a:rPr lang="ko-KR" altLang="en-US" sz="1100" spc="-7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자료 </a:t>
            </a:r>
            <a:r>
              <a:rPr lang="en-US" altLang="ko-KR" sz="1100" spc="-7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1100" spc="-7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국토교통부</a:t>
            </a:r>
            <a:r>
              <a:rPr lang="en-US" altLang="ko-KR" sz="1100" spc="-7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100" spc="-7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해외건설협회</a:t>
            </a:r>
            <a:r>
              <a:rPr lang="en-US" altLang="ko-KR" sz="1100" spc="-7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(2013.11</a:t>
            </a:r>
            <a:r>
              <a:rPr lang="ko-KR" altLang="en-US" sz="1100" spc="-7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말 기준</a:t>
            </a:r>
            <a:r>
              <a:rPr lang="en-US" altLang="ko-KR" sz="1100" spc="-7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endParaRPr lang="ko-KR" altLang="en-US" sz="1100" spc="-70" dirty="0">
              <a:solidFill>
                <a:schemeClr val="tx1">
                  <a:lumMod val="85000"/>
                  <a:lumOff val="1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35"/>
          <p:cNvSpPr>
            <a:spLocks noChangeArrowheads="1"/>
          </p:cNvSpPr>
          <p:nvPr/>
        </p:nvSpPr>
        <p:spPr bwMode="auto">
          <a:xfrm>
            <a:off x="5074218" y="6083543"/>
            <a:ext cx="1159613" cy="220060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marL="342900" indent="-342900" eaLnBrk="1" latinLnBrk="1" hangingPunct="1">
              <a:lnSpc>
                <a:spcPct val="130000"/>
              </a:lnSpc>
              <a:buClr>
                <a:srgbClr val="0070C0"/>
              </a:buClr>
              <a:defRPr/>
            </a:pPr>
            <a:r>
              <a:rPr lang="ko-KR" altLang="en-US" sz="1100" spc="-7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자료 </a:t>
            </a:r>
            <a:r>
              <a:rPr lang="en-US" altLang="ko-KR" sz="1100" spc="-7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1100" spc="-7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해외건설협회</a:t>
            </a:r>
          </a:p>
        </p:txBody>
      </p:sp>
      <p:pic>
        <p:nvPicPr>
          <p:cNvPr id="30728" name="Picture 4" descr="연도별 계약금액 : 2008년 476억불, 2009년 491억불, 2010년 716억불, 2011년 591억불, 2012년 649억불, 2013년 11월 596억불 / 연도별 우리나라 인력진출 2008년 9,637명, 2009년 13,350명, 2010년 14,556명, 2011년 18,338명, 2012년 28,389명, 2013년 11월 27,543명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" y="3284538"/>
            <a:ext cx="4464050" cy="2783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9" name="그림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1225" y="3284538"/>
            <a:ext cx="3779838" cy="285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직사각형 13"/>
          <p:cNvSpPr/>
          <p:nvPr/>
        </p:nvSpPr>
        <p:spPr>
          <a:xfrm>
            <a:off x="5724525" y="2863850"/>
            <a:ext cx="2389188" cy="3381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latinLnBrk="1" hangingPunct="1">
              <a:defRPr/>
            </a:pPr>
            <a:r>
              <a:rPr lang="ko-KR" altLang="en-US" sz="1600" b="1" spc="-15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공종별</a:t>
            </a:r>
            <a:r>
              <a:rPr lang="ko-KR" altLang="en-US" sz="1600" b="1" spc="-15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해외건설 수주 현황</a:t>
            </a:r>
          </a:p>
        </p:txBody>
      </p:sp>
      <p:sp>
        <p:nvSpPr>
          <p:cNvPr id="3" name="타원 2"/>
          <p:cNvSpPr/>
          <p:nvPr/>
        </p:nvSpPr>
        <p:spPr bwMode="auto">
          <a:xfrm>
            <a:off x="5940152" y="4581128"/>
            <a:ext cx="1800200" cy="1296144"/>
          </a:xfrm>
          <a:prstGeom prst="ellipse">
            <a:avLst/>
          </a:prstGeom>
          <a:noFill/>
          <a:ln w="9525" cap="flat" cmpd="sng" algn="ctr">
            <a:solidFill>
              <a:srgbClr val="C00000"/>
            </a:solidFill>
            <a:prstDash val="lg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533400" marR="0" indent="-533400" algn="l" defTabSz="914400" rtl="0" eaLnBrk="1" fontAlgn="base" latinLnBrk="1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6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한양신명조"/>
              <a:ea typeface="굴림" pitchFamily="50" charset="-127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238125" y="239713"/>
            <a:ext cx="8658225" cy="6172200"/>
          </a:xfrm>
          <a:prstGeom prst="rect">
            <a:avLst/>
          </a:prstGeom>
          <a:gradFill rotWithShape="0">
            <a:gsLst>
              <a:gs pos="0">
                <a:srgbClr val="BEDEFE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ko-KR" altLang="en-US" sz="1800">
              <a:latin typeface="굴림" panose="020B0600000101010101" pitchFamily="34" charset="-127"/>
              <a:ea typeface="굴림" panose="020B0600000101010101" pitchFamily="34" charset="-127"/>
            </a:endParaRPr>
          </a:p>
        </p:txBody>
      </p:sp>
      <p:sp>
        <p:nvSpPr>
          <p:cNvPr id="14340" name="Rectangle 3"/>
          <p:cNvSpPr>
            <a:spLocks noChangeArrowheads="1"/>
          </p:cNvSpPr>
          <p:nvPr/>
        </p:nvSpPr>
        <p:spPr bwMode="auto">
          <a:xfrm>
            <a:off x="1947863" y="2101850"/>
            <a:ext cx="5235575" cy="396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4701" tIns="42350" rIns="84701" bIns="42350"/>
          <a:lstStyle/>
          <a:p>
            <a:pPr marL="457200" indent="-457200" defTabSz="957263" eaLnBrk="1" latinLnBrk="1" hangingPunct="1">
              <a:lnSpc>
                <a:spcPct val="200000"/>
              </a:lnSpc>
              <a:buFontTx/>
              <a:buAutoNum type="arabicPeriod"/>
              <a:defRPr/>
            </a:pPr>
            <a:r>
              <a:rPr lang="ko-KR" altLang="en-US" sz="2000" dirty="0">
                <a:solidFill>
                  <a:schemeClr val="tx2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건설시장 동향</a:t>
            </a:r>
            <a:endParaRPr lang="en-US" altLang="ko-KR" sz="2000" dirty="0">
              <a:solidFill>
                <a:schemeClr val="tx2">
                  <a:lumMod val="75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457200" indent="-457200" defTabSz="957263" eaLnBrk="1" latinLnBrk="1" hangingPunct="1">
              <a:lnSpc>
                <a:spcPct val="200000"/>
              </a:lnSpc>
              <a:buFontTx/>
              <a:buAutoNum type="arabicPeriod"/>
              <a:defRPr/>
            </a:pPr>
            <a:r>
              <a:rPr lang="ko-KR" altLang="en-US" sz="2000" dirty="0" err="1">
                <a:solidFill>
                  <a:schemeClr val="accent6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기술형</a:t>
            </a:r>
            <a:r>
              <a:rPr lang="ko-KR" altLang="en-US" sz="2000" dirty="0">
                <a:solidFill>
                  <a:schemeClr val="accent6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입찰제도의 운영성과</a:t>
            </a:r>
            <a:endParaRPr lang="en-US" altLang="ko-KR" sz="2000" dirty="0">
              <a:solidFill>
                <a:schemeClr val="accent6">
                  <a:lumMod val="75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457200" indent="-457200" defTabSz="957263" eaLnBrk="1" latinLnBrk="1" hangingPunct="1">
              <a:lnSpc>
                <a:spcPct val="200000"/>
              </a:lnSpc>
              <a:buFontTx/>
              <a:buAutoNum type="arabicPeriod"/>
              <a:defRPr/>
            </a:pPr>
            <a:r>
              <a:rPr lang="ko-KR" altLang="en-US" sz="2000" dirty="0" err="1">
                <a:solidFill>
                  <a:schemeClr val="tx2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기술형</a:t>
            </a:r>
            <a:r>
              <a:rPr lang="ko-KR" altLang="en-US" sz="2000" dirty="0">
                <a:solidFill>
                  <a:schemeClr val="tx2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입찰제도에 대한 설문조사결과</a:t>
            </a:r>
            <a:endParaRPr lang="en-US" altLang="ko-KR" sz="2000" dirty="0">
              <a:solidFill>
                <a:schemeClr val="tx2">
                  <a:lumMod val="75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457200" indent="-457200" defTabSz="957263" eaLnBrk="1" latinLnBrk="1" hangingPunct="1">
              <a:lnSpc>
                <a:spcPct val="200000"/>
              </a:lnSpc>
              <a:buFontTx/>
              <a:buAutoNum type="arabicPeriod"/>
              <a:defRPr/>
            </a:pPr>
            <a:r>
              <a:rPr lang="ko-KR" altLang="en-US" sz="2000" dirty="0" err="1">
                <a:solidFill>
                  <a:schemeClr val="tx2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기술형</a:t>
            </a:r>
            <a:r>
              <a:rPr lang="ko-KR" altLang="en-US" sz="2000" dirty="0">
                <a:solidFill>
                  <a:schemeClr val="tx2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입찰제도의 현안</a:t>
            </a:r>
            <a:endParaRPr lang="en-US" altLang="ko-KR" sz="2000" dirty="0">
              <a:solidFill>
                <a:schemeClr val="tx2">
                  <a:lumMod val="75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457200" indent="-457200" defTabSz="957263" eaLnBrk="1" latinLnBrk="1" hangingPunct="1">
              <a:lnSpc>
                <a:spcPct val="200000"/>
              </a:lnSpc>
              <a:buFontTx/>
              <a:buAutoNum type="arabicPeriod"/>
              <a:defRPr/>
            </a:pPr>
            <a:r>
              <a:rPr lang="ko-KR" altLang="en-US" sz="2000" dirty="0" err="1">
                <a:solidFill>
                  <a:schemeClr val="tx2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기술형입찰</a:t>
            </a:r>
            <a:r>
              <a:rPr lang="ko-KR" altLang="en-US" sz="2000" dirty="0">
                <a:solidFill>
                  <a:schemeClr val="tx2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2000" dirty="0" smtClean="0">
                <a:solidFill>
                  <a:schemeClr val="tx2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내실화 방안</a:t>
            </a:r>
            <a:endParaRPr lang="en-US" altLang="ko-KR" sz="2000" dirty="0">
              <a:solidFill>
                <a:schemeClr val="tx2">
                  <a:lumMod val="75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228600" y="857250"/>
            <a:ext cx="8658225" cy="895350"/>
          </a:xfrm>
          <a:prstGeom prst="rect">
            <a:avLst/>
          </a:prstGeom>
          <a:gradFill rotWithShape="0">
            <a:gsLst>
              <a:gs pos="0">
                <a:srgbClr val="1C74B0"/>
              </a:gs>
              <a:gs pos="50000">
                <a:srgbClr val="B4D6FC"/>
              </a:gs>
              <a:gs pos="100000">
                <a:srgbClr val="1C74B0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ko-KR" altLang="en-US" sz="1800">
              <a:latin typeface="굴림" panose="020B0600000101010101" pitchFamily="34" charset="-127"/>
              <a:ea typeface="굴림" panose="020B0600000101010101" pitchFamily="34" charset="-127"/>
            </a:endParaRPr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2060575" y="850900"/>
            <a:ext cx="5010150" cy="92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 algn="ctr" eaLnBrk="1" latinLnBrk="0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kumimoji="0" lang="ko-KR" altLang="en-US" sz="3600">
                <a:solidFill>
                  <a:schemeClr val="tx2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목   차</a:t>
            </a:r>
          </a:p>
        </p:txBody>
      </p:sp>
    </p:spTree>
    <p:extLst>
      <p:ext uri="{BB962C8B-B14F-4D97-AF65-F5344CB8AC3E}">
        <p14:creationId xmlns:p14="http://schemas.microsoft.com/office/powerpoint/2010/main" val="31467278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슬라이드 번호 개체 틀 56"/>
          <p:cNvSpPr>
            <a:spLocks noGrp="1"/>
          </p:cNvSpPr>
          <p:nvPr>
            <p:ph type="sldNum" sz="quarter" idx="11"/>
          </p:nvPr>
        </p:nvSpPr>
        <p:spPr>
          <a:xfrm>
            <a:off x="4032250" y="6400800"/>
            <a:ext cx="10668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fld id="{572D0C5F-FEC5-4326-9225-51541384DE85}" type="slidenum">
              <a:rPr lang="ko-KR" altLang="en-US" sz="1800">
                <a:ea typeface="굴림" panose="020B0600000101010101" pitchFamily="34" charset="-127"/>
              </a:rPr>
              <a:pPr algn="ctr">
                <a:spcBef>
                  <a:spcPct val="0"/>
                </a:spcBef>
                <a:buFontTx/>
                <a:buNone/>
              </a:pPr>
              <a:t>9</a:t>
            </a:fld>
            <a:endParaRPr lang="ko-KR" altLang="en-US" sz="1800">
              <a:ea typeface="굴림" panose="020B0600000101010101" pitchFamily="34" charset="-127"/>
            </a:endParaRPr>
          </a:p>
        </p:txBody>
      </p:sp>
      <p:grpSp>
        <p:nvGrpSpPr>
          <p:cNvPr id="32771" name="그룹 47"/>
          <p:cNvGrpSpPr>
            <a:grpSpLocks/>
          </p:cNvGrpSpPr>
          <p:nvPr/>
        </p:nvGrpSpPr>
        <p:grpSpPr bwMode="auto">
          <a:xfrm>
            <a:off x="1979613" y="2276475"/>
            <a:ext cx="6624637" cy="4465638"/>
            <a:chOff x="1967557" y="1125339"/>
            <a:chExt cx="6492875" cy="5255989"/>
          </a:xfrm>
        </p:grpSpPr>
        <p:sp>
          <p:nvSpPr>
            <p:cNvPr id="3" name="직사각형 2"/>
            <p:cNvSpPr/>
            <p:nvPr/>
          </p:nvSpPr>
          <p:spPr bwMode="auto">
            <a:xfrm>
              <a:off x="4782225" y="1521453"/>
              <a:ext cx="863539" cy="289612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533400" indent="-533400" algn="ctr" eaLnBrk="1" latinLnBrk="1" hangingPunct="1">
                <a:spcBef>
                  <a:spcPct val="20000"/>
                </a:spcBef>
                <a:defRPr/>
              </a:pPr>
              <a:endParaRPr lang="ko-KR" altLang="en-US" sz="1600" dirty="0">
                <a:solidFill>
                  <a:srgbClr val="000000"/>
                </a:solidFill>
                <a:latin typeface="한양신명조"/>
                <a:ea typeface="굴림" pitchFamily="50" charset="-127"/>
              </a:endParaRPr>
            </a:p>
          </p:txBody>
        </p:sp>
        <p:sp>
          <p:nvSpPr>
            <p:cNvPr id="4" name="직사각형 3"/>
            <p:cNvSpPr/>
            <p:nvPr/>
          </p:nvSpPr>
          <p:spPr bwMode="auto">
            <a:xfrm>
              <a:off x="4782225" y="1796118"/>
              <a:ext cx="863539" cy="368087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533400" indent="-533400" algn="ctr" eaLnBrk="1" latinLnBrk="1" hangingPunct="1">
                <a:spcBef>
                  <a:spcPct val="20000"/>
                </a:spcBef>
                <a:defRPr/>
              </a:pPr>
              <a:endParaRPr lang="ko-KR" altLang="en-US" sz="1600" dirty="0">
                <a:solidFill>
                  <a:srgbClr val="000000"/>
                </a:solidFill>
                <a:latin typeface="한양신명조"/>
                <a:ea typeface="굴림" pitchFamily="50" charset="-127"/>
              </a:endParaRPr>
            </a:p>
          </p:txBody>
        </p:sp>
        <p:sp>
          <p:nvSpPr>
            <p:cNvPr id="5" name="직사각형 4"/>
            <p:cNvSpPr/>
            <p:nvPr/>
          </p:nvSpPr>
          <p:spPr bwMode="auto">
            <a:xfrm>
              <a:off x="4782225" y="2173548"/>
              <a:ext cx="863539" cy="497011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533400" indent="-533400" algn="ctr" eaLnBrk="1" latinLnBrk="1" hangingPunct="1">
                <a:spcBef>
                  <a:spcPct val="20000"/>
                </a:spcBef>
                <a:defRPr/>
              </a:pPr>
              <a:endParaRPr lang="ko-KR" altLang="en-US" sz="1600" dirty="0">
                <a:solidFill>
                  <a:srgbClr val="000000"/>
                </a:solidFill>
                <a:latin typeface="한양신명조"/>
                <a:ea typeface="굴림" pitchFamily="50" charset="-127"/>
              </a:endParaRPr>
            </a:p>
          </p:txBody>
        </p:sp>
        <p:sp>
          <p:nvSpPr>
            <p:cNvPr id="6" name="직사각형 5"/>
            <p:cNvSpPr/>
            <p:nvPr/>
          </p:nvSpPr>
          <p:spPr bwMode="auto">
            <a:xfrm>
              <a:off x="4782225" y="2661216"/>
              <a:ext cx="863539" cy="758596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533400" indent="-533400" algn="ctr" eaLnBrk="1" latinLnBrk="1" hangingPunct="1">
                <a:spcBef>
                  <a:spcPct val="20000"/>
                </a:spcBef>
                <a:defRPr/>
              </a:pPr>
              <a:endParaRPr lang="en-US" altLang="ko-KR" sz="1600" dirty="0">
                <a:solidFill>
                  <a:srgbClr val="000000"/>
                </a:solidFill>
                <a:latin typeface="한양신명조"/>
                <a:ea typeface="굴림" pitchFamily="50" charset="-127"/>
              </a:endParaRPr>
            </a:p>
            <a:p>
              <a:pPr marL="533400" indent="-533400" algn="ctr" eaLnBrk="1" latinLnBrk="1" hangingPunct="1">
                <a:spcBef>
                  <a:spcPct val="20000"/>
                </a:spcBef>
                <a:defRPr/>
              </a:pPr>
              <a:endParaRPr lang="ko-KR" altLang="en-US" sz="1600" dirty="0">
                <a:solidFill>
                  <a:srgbClr val="000000"/>
                </a:solidFill>
                <a:latin typeface="한양신명조"/>
                <a:ea typeface="굴림" pitchFamily="50" charset="-127"/>
              </a:endParaRPr>
            </a:p>
          </p:txBody>
        </p:sp>
        <p:sp>
          <p:nvSpPr>
            <p:cNvPr id="7" name="직사각형 6"/>
            <p:cNvSpPr/>
            <p:nvPr/>
          </p:nvSpPr>
          <p:spPr bwMode="auto">
            <a:xfrm>
              <a:off x="4782225" y="3374969"/>
              <a:ext cx="863539" cy="1375189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533400" indent="-533400" algn="ctr" eaLnBrk="1" latinLnBrk="1" hangingPunct="1">
                <a:spcBef>
                  <a:spcPct val="20000"/>
                </a:spcBef>
                <a:defRPr/>
              </a:pPr>
              <a:endParaRPr lang="en-US" altLang="ko-KR" sz="1600" dirty="0">
                <a:solidFill>
                  <a:srgbClr val="000000"/>
                </a:solidFill>
                <a:latin typeface="한양신명조"/>
                <a:ea typeface="굴림" pitchFamily="50" charset="-127"/>
              </a:endParaRPr>
            </a:p>
          </p:txBody>
        </p:sp>
        <p:sp>
          <p:nvSpPr>
            <p:cNvPr id="8" name="직사각형 7"/>
            <p:cNvSpPr/>
            <p:nvPr/>
          </p:nvSpPr>
          <p:spPr bwMode="auto">
            <a:xfrm>
              <a:off x="4782225" y="4750159"/>
              <a:ext cx="863539" cy="1150974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533400" indent="-533400" algn="ctr" eaLnBrk="1" latinLnBrk="1" hangingPunct="1">
                <a:spcBef>
                  <a:spcPct val="20000"/>
                </a:spcBef>
                <a:defRPr/>
              </a:pPr>
              <a:endParaRPr lang="en-US" altLang="ko-KR" sz="1600" dirty="0">
                <a:solidFill>
                  <a:srgbClr val="000000"/>
                </a:solidFill>
                <a:latin typeface="한양신명조"/>
                <a:ea typeface="굴림" pitchFamily="50" charset="-127"/>
              </a:endParaRPr>
            </a:p>
          </p:txBody>
        </p:sp>
        <p:sp>
          <p:nvSpPr>
            <p:cNvPr id="32781" name="TextBox 23"/>
            <p:cNvSpPr txBox="1">
              <a:spLocks noChangeArrowheads="1"/>
            </p:cNvSpPr>
            <p:nvPr/>
          </p:nvSpPr>
          <p:spPr bwMode="auto">
            <a:xfrm>
              <a:off x="4859982" y="1461611"/>
              <a:ext cx="720726" cy="398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ko-KR" sz="1600">
                  <a:latin typeface="굴림" panose="020B0600000101010101" pitchFamily="34" charset="-127"/>
                  <a:ea typeface="굴림" panose="020B0600000101010101" pitchFamily="34" charset="-127"/>
                </a:rPr>
                <a:t>1950</a:t>
              </a:r>
              <a:endParaRPr lang="ko-KR" altLang="en-US" sz="1600">
                <a:latin typeface="굴림" panose="020B0600000101010101" pitchFamily="34" charset="-127"/>
                <a:ea typeface="굴림" panose="020B0600000101010101" pitchFamily="34" charset="-127"/>
              </a:endParaRPr>
            </a:p>
          </p:txBody>
        </p:sp>
        <p:sp>
          <p:nvSpPr>
            <p:cNvPr id="32782" name="TextBox 24"/>
            <p:cNvSpPr txBox="1">
              <a:spLocks noChangeArrowheads="1"/>
            </p:cNvSpPr>
            <p:nvPr/>
          </p:nvSpPr>
          <p:spPr bwMode="auto">
            <a:xfrm>
              <a:off x="4859982" y="1717992"/>
              <a:ext cx="720726" cy="398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ko-KR" sz="1600">
                  <a:latin typeface="굴림" panose="020B0600000101010101" pitchFamily="34" charset="-127"/>
                  <a:ea typeface="굴림" panose="020B0600000101010101" pitchFamily="34" charset="-127"/>
                </a:rPr>
                <a:t>1960</a:t>
              </a:r>
              <a:endParaRPr lang="ko-KR" altLang="en-US" sz="1600">
                <a:latin typeface="굴림" panose="020B0600000101010101" pitchFamily="34" charset="-127"/>
                <a:ea typeface="굴림" panose="020B0600000101010101" pitchFamily="34" charset="-127"/>
              </a:endParaRPr>
            </a:p>
          </p:txBody>
        </p:sp>
        <p:sp>
          <p:nvSpPr>
            <p:cNvPr id="32783" name="TextBox 25"/>
            <p:cNvSpPr txBox="1">
              <a:spLocks noChangeArrowheads="1"/>
            </p:cNvSpPr>
            <p:nvPr/>
          </p:nvSpPr>
          <p:spPr bwMode="auto">
            <a:xfrm>
              <a:off x="4859982" y="2102960"/>
              <a:ext cx="720726" cy="398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ko-KR" sz="1600">
                  <a:latin typeface="굴림" panose="020B0600000101010101" pitchFamily="34" charset="-127"/>
                  <a:ea typeface="굴림" panose="020B0600000101010101" pitchFamily="34" charset="-127"/>
                </a:rPr>
                <a:t>1970</a:t>
              </a:r>
              <a:endParaRPr lang="ko-KR" altLang="en-US" sz="1600">
                <a:latin typeface="굴림" panose="020B0600000101010101" pitchFamily="34" charset="-127"/>
                <a:ea typeface="굴림" panose="020B0600000101010101" pitchFamily="34" charset="-127"/>
              </a:endParaRPr>
            </a:p>
          </p:txBody>
        </p:sp>
        <p:sp>
          <p:nvSpPr>
            <p:cNvPr id="32784" name="TextBox 26"/>
            <p:cNvSpPr txBox="1">
              <a:spLocks noChangeArrowheads="1"/>
            </p:cNvSpPr>
            <p:nvPr/>
          </p:nvSpPr>
          <p:spPr bwMode="auto">
            <a:xfrm>
              <a:off x="4859982" y="2671285"/>
              <a:ext cx="720726" cy="398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ko-KR" sz="1600">
                  <a:latin typeface="굴림" panose="020B0600000101010101" pitchFamily="34" charset="-127"/>
                  <a:ea typeface="굴림" panose="020B0600000101010101" pitchFamily="34" charset="-127"/>
                </a:rPr>
                <a:t>1980</a:t>
              </a:r>
              <a:endParaRPr lang="ko-KR" altLang="en-US" sz="1600">
                <a:latin typeface="굴림" panose="020B0600000101010101" pitchFamily="34" charset="-127"/>
                <a:ea typeface="굴림" panose="020B0600000101010101" pitchFamily="34" charset="-127"/>
              </a:endParaRPr>
            </a:p>
          </p:txBody>
        </p:sp>
        <p:sp>
          <p:nvSpPr>
            <p:cNvPr id="32785" name="TextBox 27"/>
            <p:cNvSpPr txBox="1">
              <a:spLocks noChangeArrowheads="1"/>
            </p:cNvSpPr>
            <p:nvPr/>
          </p:nvSpPr>
          <p:spPr bwMode="auto">
            <a:xfrm>
              <a:off x="4859982" y="3399948"/>
              <a:ext cx="720726" cy="398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ko-KR" sz="1600">
                  <a:latin typeface="굴림" panose="020B0600000101010101" pitchFamily="34" charset="-127"/>
                  <a:ea typeface="굴림" panose="020B0600000101010101" pitchFamily="34" charset="-127"/>
                </a:rPr>
                <a:t>1990</a:t>
              </a:r>
              <a:endParaRPr lang="ko-KR" altLang="en-US" sz="1600">
                <a:latin typeface="굴림" panose="020B0600000101010101" pitchFamily="34" charset="-127"/>
                <a:ea typeface="굴림" panose="020B0600000101010101" pitchFamily="34" charset="-127"/>
              </a:endParaRPr>
            </a:p>
          </p:txBody>
        </p:sp>
        <p:sp>
          <p:nvSpPr>
            <p:cNvPr id="32786" name="TextBox 28"/>
            <p:cNvSpPr txBox="1">
              <a:spLocks noChangeArrowheads="1"/>
            </p:cNvSpPr>
            <p:nvPr/>
          </p:nvSpPr>
          <p:spPr bwMode="auto">
            <a:xfrm>
              <a:off x="4866332" y="4759642"/>
              <a:ext cx="720726" cy="398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ko-KR" sz="1600">
                  <a:latin typeface="굴림" panose="020B0600000101010101" pitchFamily="34" charset="-127"/>
                  <a:ea typeface="굴림" panose="020B0600000101010101" pitchFamily="34" charset="-127"/>
                </a:rPr>
                <a:t>2000</a:t>
              </a:r>
              <a:endParaRPr lang="ko-KR" altLang="en-US" sz="1600">
                <a:latin typeface="굴림" panose="020B0600000101010101" pitchFamily="34" charset="-127"/>
                <a:ea typeface="굴림" panose="020B0600000101010101" pitchFamily="34" charset="-127"/>
              </a:endParaRPr>
            </a:p>
          </p:txBody>
        </p:sp>
        <p:sp>
          <p:nvSpPr>
            <p:cNvPr id="31" name="모서리가 둥근 직사각형 30"/>
            <p:cNvSpPr/>
            <p:nvPr/>
          </p:nvSpPr>
          <p:spPr bwMode="auto">
            <a:xfrm>
              <a:off x="3845742" y="1125339"/>
              <a:ext cx="2736305" cy="360039"/>
            </a:xfrm>
            <a:prstGeom prst="roundRect">
              <a:avLst>
                <a:gd name="adj" fmla="val 0"/>
              </a:avLst>
            </a:prstGeom>
            <a:solidFill>
              <a:schemeClr val="bg2"/>
            </a:solidFill>
            <a:ln>
              <a:noFill/>
              <a:headEnd type="none" w="med" len="med"/>
              <a:tailEnd type="none" w="med" len="med"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533400" indent="-533400" algn="ctr" eaLnBrk="1" latinLnBrk="1" hangingPunct="1">
                <a:spcBef>
                  <a:spcPct val="20000"/>
                </a:spcBef>
                <a:defRPr/>
              </a:pPr>
              <a:r>
                <a:rPr lang="ko-KR" altLang="en-US" sz="1100" b="1" dirty="0">
                  <a:solidFill>
                    <a:schemeClr val="tx1"/>
                  </a:solidFill>
                  <a:latin typeface="한양신명조"/>
                  <a:ea typeface="굴림" pitchFamily="50" charset="-127"/>
                </a:rPr>
                <a:t>국가계약법 제정 </a:t>
              </a:r>
              <a:r>
                <a:rPr lang="en-US" altLang="ko-KR" sz="1100" b="1" dirty="0">
                  <a:solidFill>
                    <a:schemeClr val="tx1"/>
                  </a:solidFill>
                  <a:latin typeface="한양신명조"/>
                  <a:ea typeface="굴림" pitchFamily="50" charset="-127"/>
                </a:rPr>
                <a:t>(’51. 9</a:t>
              </a:r>
              <a:r>
                <a:rPr lang="ko-KR" altLang="en-US" sz="1100" b="1" dirty="0">
                  <a:solidFill>
                    <a:schemeClr val="tx1"/>
                  </a:solidFill>
                  <a:latin typeface="한양신명조"/>
                  <a:ea typeface="굴림" pitchFamily="50" charset="-127"/>
                </a:rPr>
                <a:t>월</a:t>
              </a:r>
              <a:r>
                <a:rPr lang="en-US" altLang="ko-KR" sz="1100" b="1" dirty="0">
                  <a:solidFill>
                    <a:schemeClr val="tx1"/>
                  </a:solidFill>
                  <a:latin typeface="한양신명조"/>
                  <a:ea typeface="굴림" pitchFamily="50" charset="-127"/>
                </a:rPr>
                <a:t>)</a:t>
              </a:r>
              <a:endParaRPr lang="ko-KR" altLang="en-US" sz="1100" b="1" dirty="0">
                <a:solidFill>
                  <a:schemeClr val="tx1"/>
                </a:solidFill>
                <a:latin typeface="한양신명조"/>
                <a:ea typeface="굴림" pitchFamily="50" charset="-127"/>
              </a:endParaRPr>
            </a:p>
          </p:txBody>
        </p:sp>
        <p:sp>
          <p:nvSpPr>
            <p:cNvPr id="32" name="모서리가 둥근 직사각형 31"/>
            <p:cNvSpPr/>
            <p:nvPr/>
          </p:nvSpPr>
          <p:spPr bwMode="auto">
            <a:xfrm>
              <a:off x="1973781" y="1835355"/>
              <a:ext cx="2592171" cy="214874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533400" indent="-533400" eaLnBrk="1" latinLnBrk="1" hangingPunct="1">
                <a:spcBef>
                  <a:spcPct val="20000"/>
                </a:spcBef>
                <a:defRPr/>
              </a:pPr>
              <a:r>
                <a:rPr lang="ko-KR" altLang="en-US" sz="900" dirty="0">
                  <a:solidFill>
                    <a:schemeClr val="tx1"/>
                  </a:solidFill>
                  <a:latin typeface="한양신명조"/>
                  <a:ea typeface="굴림" pitchFamily="50" charset="-127"/>
                </a:rPr>
                <a:t>최저가낙찰제 도입</a:t>
              </a:r>
              <a:r>
                <a:rPr lang="en-US" altLang="ko-KR" sz="900" dirty="0">
                  <a:solidFill>
                    <a:schemeClr val="tx1"/>
                  </a:solidFill>
                  <a:latin typeface="한양신명조"/>
                  <a:ea typeface="굴림" pitchFamily="50" charset="-127"/>
                </a:rPr>
                <a:t>(’61. 3</a:t>
              </a:r>
              <a:r>
                <a:rPr lang="ko-KR" altLang="en-US" sz="900" dirty="0">
                  <a:solidFill>
                    <a:schemeClr val="tx1"/>
                  </a:solidFill>
                  <a:latin typeface="한양신명조"/>
                  <a:ea typeface="굴림" pitchFamily="50" charset="-127"/>
                </a:rPr>
                <a:t>월</a:t>
              </a:r>
              <a:r>
                <a:rPr lang="en-US" altLang="ko-KR" sz="900" dirty="0">
                  <a:solidFill>
                    <a:schemeClr val="tx1"/>
                  </a:solidFill>
                  <a:latin typeface="한양신명조"/>
                  <a:ea typeface="굴림" pitchFamily="50" charset="-127"/>
                </a:rPr>
                <a:t>)</a:t>
              </a:r>
              <a:endParaRPr lang="ko-KR" altLang="en-US" sz="900" dirty="0">
                <a:solidFill>
                  <a:schemeClr val="tx1"/>
                </a:solidFill>
                <a:latin typeface="한양신명조"/>
                <a:ea typeface="굴림" pitchFamily="50" charset="-127"/>
              </a:endParaRPr>
            </a:p>
          </p:txBody>
        </p:sp>
        <p:sp>
          <p:nvSpPr>
            <p:cNvPr id="33" name="모서리가 둥근 직사각형 32"/>
            <p:cNvSpPr/>
            <p:nvPr/>
          </p:nvSpPr>
          <p:spPr bwMode="auto">
            <a:xfrm>
              <a:off x="5862037" y="1796118"/>
              <a:ext cx="2159624" cy="224216"/>
            </a:xfrm>
            <a:prstGeom prst="roundRect">
              <a:avLst/>
            </a:prstGeom>
            <a:ln>
              <a:solidFill>
                <a:srgbClr val="666699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533400" indent="-533400" eaLnBrk="1" latinLnBrk="1" hangingPunct="1">
                <a:spcBef>
                  <a:spcPct val="20000"/>
                </a:spcBef>
                <a:defRPr/>
              </a:pPr>
              <a:r>
                <a:rPr lang="ko-KR" altLang="en-US" sz="900" dirty="0">
                  <a:solidFill>
                    <a:srgbClr val="000000"/>
                  </a:solidFill>
                  <a:latin typeface="한양신명조"/>
                  <a:ea typeface="굴림" pitchFamily="50" charset="-127"/>
                </a:rPr>
                <a:t>부대입찰제 도입</a:t>
              </a:r>
              <a:r>
                <a:rPr lang="en-US" altLang="ko-KR" sz="900" dirty="0">
                  <a:solidFill>
                    <a:srgbClr val="000000"/>
                  </a:solidFill>
                  <a:latin typeface="한양신명조"/>
                  <a:ea typeface="굴림" pitchFamily="50" charset="-127"/>
                </a:rPr>
                <a:t>(’60. 9</a:t>
              </a:r>
              <a:r>
                <a:rPr lang="ko-KR" altLang="en-US" sz="900" dirty="0">
                  <a:solidFill>
                    <a:srgbClr val="000000"/>
                  </a:solidFill>
                  <a:latin typeface="한양신명조"/>
                  <a:ea typeface="굴림" pitchFamily="50" charset="-127"/>
                </a:rPr>
                <a:t>월</a:t>
              </a:r>
              <a:r>
                <a:rPr lang="en-US" altLang="ko-KR" sz="900" dirty="0">
                  <a:solidFill>
                    <a:srgbClr val="000000"/>
                  </a:solidFill>
                  <a:latin typeface="한양신명조"/>
                  <a:ea typeface="굴림" pitchFamily="50" charset="-127"/>
                </a:rPr>
                <a:t>)</a:t>
              </a:r>
              <a:endParaRPr lang="ko-KR" altLang="en-US" sz="900" dirty="0">
                <a:solidFill>
                  <a:srgbClr val="000000"/>
                </a:solidFill>
                <a:latin typeface="한양신명조"/>
                <a:ea typeface="굴림" pitchFamily="50" charset="-127"/>
              </a:endParaRPr>
            </a:p>
          </p:txBody>
        </p:sp>
        <p:sp>
          <p:nvSpPr>
            <p:cNvPr id="34" name="모서리가 둥근 직사각형 33"/>
            <p:cNvSpPr/>
            <p:nvPr/>
          </p:nvSpPr>
          <p:spPr bwMode="auto">
            <a:xfrm>
              <a:off x="2190054" y="2661216"/>
              <a:ext cx="2375898" cy="216742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533400" indent="-533400" eaLnBrk="1" latinLnBrk="1" hangingPunct="1">
                <a:spcBef>
                  <a:spcPct val="20000"/>
                </a:spcBef>
                <a:defRPr/>
              </a:pPr>
              <a:r>
                <a:rPr lang="ko-KR" altLang="en-US" sz="900" spc="-150" dirty="0" err="1">
                  <a:solidFill>
                    <a:schemeClr val="tx1"/>
                  </a:solidFill>
                  <a:latin typeface="한양신명조"/>
                  <a:ea typeface="굴림" pitchFamily="50" charset="-127"/>
                </a:rPr>
                <a:t>저가심의제</a:t>
              </a:r>
              <a:r>
                <a:rPr lang="ko-KR" altLang="en-US" sz="900" spc="-150" dirty="0">
                  <a:solidFill>
                    <a:schemeClr val="tx1"/>
                  </a:solidFill>
                  <a:latin typeface="한양신명조"/>
                  <a:ea typeface="굴림" pitchFamily="50" charset="-127"/>
                </a:rPr>
                <a:t>  도입</a:t>
              </a:r>
              <a:r>
                <a:rPr lang="en-US" altLang="ko-KR" sz="900" spc="-150" dirty="0">
                  <a:solidFill>
                    <a:schemeClr val="tx1"/>
                  </a:solidFill>
                  <a:latin typeface="한양신명조"/>
                  <a:ea typeface="굴림" pitchFamily="50" charset="-127"/>
                </a:rPr>
                <a:t>(’83. 7</a:t>
              </a:r>
              <a:r>
                <a:rPr lang="ko-KR" altLang="en-US" sz="900" spc="-150" dirty="0">
                  <a:solidFill>
                    <a:schemeClr val="tx1"/>
                  </a:solidFill>
                  <a:latin typeface="한양신명조"/>
                  <a:ea typeface="굴림" pitchFamily="50" charset="-127"/>
                </a:rPr>
                <a:t>월</a:t>
              </a:r>
              <a:r>
                <a:rPr lang="en-US" altLang="ko-KR" sz="900" spc="-150" dirty="0">
                  <a:solidFill>
                    <a:schemeClr val="tx1"/>
                  </a:solidFill>
                  <a:latin typeface="한양신명조"/>
                  <a:ea typeface="굴림" pitchFamily="50" charset="-127"/>
                </a:rPr>
                <a:t>)-30</a:t>
              </a:r>
              <a:r>
                <a:rPr lang="ko-KR" altLang="en-US" sz="900" spc="-150" dirty="0" err="1">
                  <a:solidFill>
                    <a:schemeClr val="tx1"/>
                  </a:solidFill>
                  <a:latin typeface="한양신명조"/>
                  <a:ea typeface="굴림" pitchFamily="50" charset="-127"/>
                </a:rPr>
                <a:t>억미만</a:t>
              </a:r>
              <a:r>
                <a:rPr lang="ko-KR" altLang="en-US" sz="900" spc="-150" dirty="0">
                  <a:solidFill>
                    <a:schemeClr val="tx1"/>
                  </a:solidFill>
                  <a:latin typeface="한양신명조"/>
                  <a:ea typeface="굴림" pitchFamily="50" charset="-127"/>
                </a:rPr>
                <a:t> 제한적 평균가</a:t>
              </a:r>
            </a:p>
          </p:txBody>
        </p:sp>
        <p:sp>
          <p:nvSpPr>
            <p:cNvPr id="35" name="모서리가 둥근 직사각형 34"/>
            <p:cNvSpPr/>
            <p:nvPr/>
          </p:nvSpPr>
          <p:spPr bwMode="auto">
            <a:xfrm>
              <a:off x="5868261" y="2156731"/>
              <a:ext cx="2156512" cy="216742"/>
            </a:xfrm>
            <a:prstGeom prst="roundRect">
              <a:avLst/>
            </a:prstGeom>
            <a:ln>
              <a:solidFill>
                <a:srgbClr val="666699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533400" indent="-533400" eaLnBrk="1" latinLnBrk="1" hangingPunct="1">
                <a:spcBef>
                  <a:spcPct val="20000"/>
                </a:spcBef>
                <a:defRPr/>
              </a:pPr>
              <a:r>
                <a:rPr lang="ko-KR" altLang="en-US" sz="900" b="1" dirty="0" err="1">
                  <a:solidFill>
                    <a:srgbClr val="000000"/>
                  </a:solidFill>
                  <a:latin typeface="한양신명조"/>
                  <a:ea typeface="굴림" pitchFamily="50" charset="-127"/>
                </a:rPr>
                <a:t>제한적평균가낙찰제</a:t>
              </a:r>
              <a:r>
                <a:rPr lang="ko-KR" altLang="en-US" sz="900" dirty="0">
                  <a:solidFill>
                    <a:srgbClr val="000000"/>
                  </a:solidFill>
                  <a:latin typeface="한양신명조"/>
                  <a:ea typeface="굴림" pitchFamily="50" charset="-127"/>
                </a:rPr>
                <a:t> 도입</a:t>
              </a:r>
              <a:r>
                <a:rPr lang="en-US" altLang="ko-KR" sz="900" dirty="0">
                  <a:solidFill>
                    <a:srgbClr val="000000"/>
                  </a:solidFill>
                  <a:latin typeface="한양신명조"/>
                  <a:ea typeface="굴림" pitchFamily="50" charset="-127"/>
                </a:rPr>
                <a:t>(’72. 1</a:t>
              </a:r>
              <a:r>
                <a:rPr lang="ko-KR" altLang="en-US" sz="900" dirty="0">
                  <a:solidFill>
                    <a:srgbClr val="000000"/>
                  </a:solidFill>
                  <a:latin typeface="한양신명조"/>
                  <a:ea typeface="굴림" pitchFamily="50" charset="-127"/>
                </a:rPr>
                <a:t>월</a:t>
              </a:r>
              <a:r>
                <a:rPr lang="en-US" altLang="ko-KR" sz="900" dirty="0">
                  <a:solidFill>
                    <a:srgbClr val="000000"/>
                  </a:solidFill>
                  <a:latin typeface="한양신명조"/>
                  <a:ea typeface="굴림" pitchFamily="50" charset="-127"/>
                </a:rPr>
                <a:t>)</a:t>
              </a:r>
              <a:endParaRPr lang="ko-KR" altLang="en-US" sz="900" dirty="0">
                <a:solidFill>
                  <a:srgbClr val="000000"/>
                </a:solidFill>
                <a:latin typeface="한양신명조"/>
                <a:ea typeface="굴림" pitchFamily="50" charset="-127"/>
              </a:endParaRPr>
            </a:p>
          </p:txBody>
        </p:sp>
        <p:sp>
          <p:nvSpPr>
            <p:cNvPr id="36" name="모서리가 둥근 직사각형 35"/>
            <p:cNvSpPr/>
            <p:nvPr/>
          </p:nvSpPr>
          <p:spPr bwMode="auto">
            <a:xfrm>
              <a:off x="5862037" y="2429527"/>
              <a:ext cx="2592171" cy="231689"/>
            </a:xfrm>
            <a:prstGeom prst="roundRect">
              <a:avLst/>
            </a:prstGeom>
            <a:solidFill>
              <a:srgbClr val="86D0C7"/>
            </a:solidFill>
            <a:ln>
              <a:headEnd type="none" w="med" len="med"/>
              <a:tailEnd type="none" w="med" len="med"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533400" indent="-533400" eaLnBrk="1" latinLnBrk="1" hangingPunct="1">
                <a:spcBef>
                  <a:spcPct val="20000"/>
                </a:spcBef>
                <a:defRPr/>
              </a:pPr>
              <a:r>
                <a:rPr lang="en-US" altLang="ko-KR" sz="900" b="1" dirty="0">
                  <a:solidFill>
                    <a:srgbClr val="000000"/>
                  </a:solidFill>
                  <a:latin typeface="한양신명조"/>
                  <a:ea typeface="굴림" pitchFamily="50" charset="-127"/>
                </a:rPr>
                <a:t>T/K</a:t>
              </a:r>
              <a:r>
                <a:rPr lang="ko-KR" altLang="en-US" sz="900" b="1" dirty="0">
                  <a:solidFill>
                    <a:srgbClr val="000000"/>
                  </a:solidFill>
                  <a:latin typeface="한양신명조"/>
                  <a:ea typeface="굴림" pitchFamily="50" charset="-127"/>
                </a:rPr>
                <a:t>제도 도입</a:t>
              </a:r>
              <a:r>
                <a:rPr lang="en-US" altLang="ko-KR" sz="900" dirty="0">
                  <a:solidFill>
                    <a:srgbClr val="000000"/>
                  </a:solidFill>
                  <a:latin typeface="한양신명조"/>
                  <a:ea typeface="굴림" pitchFamily="50" charset="-127"/>
                </a:rPr>
                <a:t>(’75. 4</a:t>
              </a:r>
              <a:r>
                <a:rPr lang="ko-KR" altLang="en-US" sz="900" dirty="0">
                  <a:solidFill>
                    <a:srgbClr val="000000"/>
                  </a:solidFill>
                  <a:latin typeface="한양신명조"/>
                  <a:ea typeface="굴림" pitchFamily="50" charset="-127"/>
                </a:rPr>
                <a:t>월</a:t>
              </a:r>
              <a:r>
                <a:rPr lang="en-US" altLang="ko-KR" sz="900" dirty="0">
                  <a:solidFill>
                    <a:srgbClr val="000000"/>
                  </a:solidFill>
                  <a:latin typeface="한양신명조"/>
                  <a:ea typeface="굴림" pitchFamily="50" charset="-127"/>
                </a:rPr>
                <a:t>)-</a:t>
              </a:r>
              <a:r>
                <a:rPr lang="ko-KR" altLang="en-US" sz="900" dirty="0">
                  <a:solidFill>
                    <a:srgbClr val="000000"/>
                  </a:solidFill>
                  <a:latin typeface="한양신명조"/>
                  <a:ea typeface="굴림" pitchFamily="50" charset="-127"/>
                </a:rPr>
                <a:t>기준적합최저가</a:t>
              </a:r>
            </a:p>
          </p:txBody>
        </p:sp>
        <p:sp>
          <p:nvSpPr>
            <p:cNvPr id="40" name="모서리가 둥근 직사각형 39"/>
            <p:cNvSpPr/>
            <p:nvPr/>
          </p:nvSpPr>
          <p:spPr bwMode="auto">
            <a:xfrm>
              <a:off x="5863593" y="2698585"/>
              <a:ext cx="2158068" cy="386773"/>
            </a:xfrm>
            <a:prstGeom prst="roundRect">
              <a:avLst/>
            </a:prstGeom>
            <a:ln>
              <a:solidFill>
                <a:srgbClr val="666699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533400" indent="-533400" eaLnBrk="1" latinLnBrk="1" hangingPunct="1">
                <a:spcBef>
                  <a:spcPct val="20000"/>
                </a:spcBef>
                <a:defRPr/>
              </a:pPr>
              <a:r>
                <a:rPr lang="ko-KR" altLang="en-US" sz="900" dirty="0">
                  <a:solidFill>
                    <a:srgbClr val="000000"/>
                  </a:solidFill>
                  <a:latin typeface="한양신명조"/>
                  <a:ea typeface="굴림" pitchFamily="50" charset="-127"/>
                </a:rPr>
                <a:t>도급하한제도 도입</a:t>
              </a:r>
              <a:r>
                <a:rPr lang="en-US" altLang="ko-KR" sz="900" dirty="0">
                  <a:solidFill>
                    <a:srgbClr val="000000"/>
                  </a:solidFill>
                  <a:latin typeface="한양신명조"/>
                  <a:ea typeface="굴림" pitchFamily="50" charset="-127"/>
                </a:rPr>
                <a:t>(’80. 1</a:t>
              </a:r>
              <a:r>
                <a:rPr lang="ko-KR" altLang="en-US" sz="900" dirty="0">
                  <a:solidFill>
                    <a:srgbClr val="000000"/>
                  </a:solidFill>
                  <a:latin typeface="한양신명조"/>
                  <a:ea typeface="굴림" pitchFamily="50" charset="-127"/>
                </a:rPr>
                <a:t>월</a:t>
              </a:r>
              <a:r>
                <a:rPr lang="en-US" altLang="ko-KR" sz="900" dirty="0">
                  <a:solidFill>
                    <a:srgbClr val="000000"/>
                  </a:solidFill>
                  <a:latin typeface="한양신명조"/>
                  <a:ea typeface="굴림" pitchFamily="50" charset="-127"/>
                </a:rPr>
                <a:t>)</a:t>
              </a:r>
            </a:p>
            <a:p>
              <a:pPr marL="533400" indent="-533400" eaLnBrk="1" latinLnBrk="1" hangingPunct="1">
                <a:spcBef>
                  <a:spcPct val="20000"/>
                </a:spcBef>
                <a:defRPr/>
              </a:pPr>
              <a:r>
                <a:rPr lang="ko-KR" altLang="en-US" sz="900" dirty="0">
                  <a:solidFill>
                    <a:srgbClr val="000000"/>
                  </a:solidFill>
                  <a:latin typeface="한양신명조"/>
                  <a:ea typeface="굴림" pitchFamily="50" charset="-127"/>
                </a:rPr>
                <a:t>지역제한 입찰제도 도입</a:t>
              </a:r>
              <a:r>
                <a:rPr lang="en-US" altLang="ko-KR" sz="900" dirty="0">
                  <a:solidFill>
                    <a:srgbClr val="000000"/>
                  </a:solidFill>
                  <a:latin typeface="한양신명조"/>
                  <a:ea typeface="굴림" pitchFamily="50" charset="-127"/>
                </a:rPr>
                <a:t>(’80. 12</a:t>
              </a:r>
              <a:r>
                <a:rPr lang="ko-KR" altLang="en-US" sz="900" dirty="0">
                  <a:solidFill>
                    <a:srgbClr val="000000"/>
                  </a:solidFill>
                  <a:latin typeface="한양신명조"/>
                  <a:ea typeface="굴림" pitchFamily="50" charset="-127"/>
                </a:rPr>
                <a:t>월</a:t>
              </a:r>
              <a:r>
                <a:rPr lang="en-US" altLang="ko-KR" sz="900" dirty="0">
                  <a:solidFill>
                    <a:srgbClr val="000000"/>
                  </a:solidFill>
                  <a:latin typeface="한양신명조"/>
                  <a:ea typeface="굴림" pitchFamily="50" charset="-127"/>
                </a:rPr>
                <a:t>)</a:t>
              </a:r>
              <a:endParaRPr lang="ko-KR" altLang="en-US" sz="900" dirty="0">
                <a:solidFill>
                  <a:srgbClr val="000000"/>
                </a:solidFill>
                <a:latin typeface="한양신명조"/>
                <a:ea typeface="굴림" pitchFamily="50" charset="-127"/>
              </a:endParaRPr>
            </a:p>
          </p:txBody>
        </p:sp>
        <p:sp>
          <p:nvSpPr>
            <p:cNvPr id="41" name="모서리가 둥근 직사각형 40"/>
            <p:cNvSpPr/>
            <p:nvPr/>
          </p:nvSpPr>
          <p:spPr bwMode="auto">
            <a:xfrm>
              <a:off x="2190054" y="2913459"/>
              <a:ext cx="2375898" cy="214873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533400" indent="-533400" eaLnBrk="1" latinLnBrk="1" hangingPunct="1">
                <a:spcBef>
                  <a:spcPct val="20000"/>
                </a:spcBef>
                <a:defRPr/>
              </a:pPr>
              <a:r>
                <a:rPr lang="ko-KR" altLang="en-US" sz="900" spc="-150" dirty="0" err="1">
                  <a:solidFill>
                    <a:schemeClr val="tx1"/>
                  </a:solidFill>
                  <a:latin typeface="한양신명조"/>
                  <a:ea typeface="굴림" pitchFamily="50" charset="-127"/>
                </a:rPr>
                <a:t>저가심의제</a:t>
              </a:r>
              <a:r>
                <a:rPr lang="ko-KR" altLang="en-US" sz="900" spc="-150" dirty="0">
                  <a:solidFill>
                    <a:schemeClr val="tx1"/>
                  </a:solidFill>
                  <a:latin typeface="한양신명조"/>
                  <a:ea typeface="굴림" pitchFamily="50" charset="-127"/>
                </a:rPr>
                <a:t>  변경</a:t>
              </a:r>
              <a:r>
                <a:rPr lang="en-US" altLang="ko-KR" sz="900" spc="-150" dirty="0">
                  <a:solidFill>
                    <a:schemeClr val="tx1"/>
                  </a:solidFill>
                  <a:latin typeface="한양신명조"/>
                  <a:ea typeface="굴림" pitchFamily="50" charset="-127"/>
                </a:rPr>
                <a:t>(’84. 4</a:t>
              </a:r>
              <a:r>
                <a:rPr lang="ko-KR" altLang="en-US" sz="900" spc="-150" dirty="0">
                  <a:solidFill>
                    <a:schemeClr val="tx1"/>
                  </a:solidFill>
                  <a:latin typeface="한양신명조"/>
                  <a:ea typeface="굴림" pitchFamily="50" charset="-127"/>
                </a:rPr>
                <a:t>월</a:t>
              </a:r>
              <a:r>
                <a:rPr lang="en-US" altLang="ko-KR" sz="900" spc="-150" dirty="0">
                  <a:solidFill>
                    <a:schemeClr val="tx1"/>
                  </a:solidFill>
                  <a:latin typeface="한양신명조"/>
                  <a:ea typeface="굴림" pitchFamily="50" charset="-127"/>
                </a:rPr>
                <a:t>)-20</a:t>
              </a:r>
              <a:r>
                <a:rPr lang="ko-KR" altLang="en-US" sz="900" spc="-150" dirty="0" err="1">
                  <a:solidFill>
                    <a:schemeClr val="tx1"/>
                  </a:solidFill>
                  <a:latin typeface="한양신명조"/>
                  <a:ea typeface="굴림" pitchFamily="50" charset="-127"/>
                </a:rPr>
                <a:t>억미만</a:t>
              </a:r>
              <a:r>
                <a:rPr lang="ko-KR" altLang="en-US" sz="900" spc="-150" dirty="0">
                  <a:solidFill>
                    <a:schemeClr val="tx1"/>
                  </a:solidFill>
                  <a:latin typeface="한양신명조"/>
                  <a:ea typeface="굴림" pitchFamily="50" charset="-127"/>
                </a:rPr>
                <a:t> 제한적 평균가</a:t>
              </a:r>
            </a:p>
          </p:txBody>
        </p:sp>
        <p:sp>
          <p:nvSpPr>
            <p:cNvPr id="42" name="모서리가 둥근 직사각형 41"/>
            <p:cNvSpPr/>
            <p:nvPr/>
          </p:nvSpPr>
          <p:spPr bwMode="auto">
            <a:xfrm>
              <a:off x="2190054" y="3176912"/>
              <a:ext cx="2375898" cy="216742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533400" indent="-533400" eaLnBrk="1" latinLnBrk="1" hangingPunct="1">
                <a:spcBef>
                  <a:spcPct val="20000"/>
                </a:spcBef>
                <a:defRPr/>
              </a:pPr>
              <a:r>
                <a:rPr lang="ko-KR" altLang="en-US" sz="900" spc="-150" dirty="0" err="1">
                  <a:solidFill>
                    <a:schemeClr val="tx1"/>
                  </a:solidFill>
                  <a:latin typeface="한양신명조"/>
                  <a:ea typeface="굴림" pitchFamily="50" charset="-127"/>
                </a:rPr>
                <a:t>저가심의제</a:t>
              </a:r>
              <a:r>
                <a:rPr lang="ko-KR" altLang="en-US" sz="900" spc="-150" dirty="0">
                  <a:solidFill>
                    <a:schemeClr val="tx1"/>
                  </a:solidFill>
                  <a:latin typeface="한양신명조"/>
                  <a:ea typeface="굴림" pitchFamily="50" charset="-127"/>
                </a:rPr>
                <a:t>  변경</a:t>
              </a:r>
              <a:r>
                <a:rPr lang="en-US" altLang="ko-KR" sz="900" spc="-150" dirty="0">
                  <a:solidFill>
                    <a:schemeClr val="tx1"/>
                  </a:solidFill>
                  <a:latin typeface="한양신명조"/>
                  <a:ea typeface="굴림" pitchFamily="50" charset="-127"/>
                </a:rPr>
                <a:t>(’85. 4</a:t>
              </a:r>
              <a:r>
                <a:rPr lang="ko-KR" altLang="en-US" sz="900" spc="-150" dirty="0">
                  <a:solidFill>
                    <a:schemeClr val="tx1"/>
                  </a:solidFill>
                  <a:latin typeface="한양신명조"/>
                  <a:ea typeface="굴림" pitchFamily="50" charset="-127"/>
                </a:rPr>
                <a:t>월</a:t>
              </a:r>
              <a:r>
                <a:rPr lang="en-US" altLang="ko-KR" sz="900" spc="-150" dirty="0">
                  <a:solidFill>
                    <a:schemeClr val="tx1"/>
                  </a:solidFill>
                  <a:latin typeface="한양신명조"/>
                  <a:ea typeface="굴림" pitchFamily="50" charset="-127"/>
                </a:rPr>
                <a:t>)-10</a:t>
              </a:r>
              <a:r>
                <a:rPr lang="ko-KR" altLang="en-US" sz="900" spc="-150" dirty="0" err="1">
                  <a:solidFill>
                    <a:schemeClr val="tx1"/>
                  </a:solidFill>
                  <a:latin typeface="한양신명조"/>
                  <a:ea typeface="굴림" pitchFamily="50" charset="-127"/>
                </a:rPr>
                <a:t>억미만</a:t>
              </a:r>
              <a:r>
                <a:rPr lang="ko-KR" altLang="en-US" sz="900" spc="-150" dirty="0">
                  <a:solidFill>
                    <a:schemeClr val="tx1"/>
                  </a:solidFill>
                  <a:latin typeface="한양신명조"/>
                  <a:ea typeface="굴림" pitchFamily="50" charset="-127"/>
                </a:rPr>
                <a:t> 제한적 평균가</a:t>
              </a:r>
            </a:p>
          </p:txBody>
        </p:sp>
        <p:sp>
          <p:nvSpPr>
            <p:cNvPr id="43" name="모서리가 둥근 직사각형 42"/>
            <p:cNvSpPr/>
            <p:nvPr/>
          </p:nvSpPr>
          <p:spPr bwMode="auto">
            <a:xfrm>
              <a:off x="5863593" y="3120858"/>
              <a:ext cx="2590615" cy="196189"/>
            </a:xfrm>
            <a:prstGeom prst="roundRect">
              <a:avLst/>
            </a:prstGeom>
            <a:solidFill>
              <a:srgbClr val="86D0C7"/>
            </a:solidFill>
            <a:ln>
              <a:headEnd type="none" w="med" len="med"/>
              <a:tailEnd type="none" w="med" len="med"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533400" indent="-533400" eaLnBrk="1" latinLnBrk="1" hangingPunct="1">
                <a:spcBef>
                  <a:spcPct val="20000"/>
                </a:spcBef>
                <a:defRPr/>
              </a:pPr>
              <a:r>
                <a:rPr lang="en-US" altLang="ko-KR" sz="900" dirty="0">
                  <a:solidFill>
                    <a:srgbClr val="000000"/>
                  </a:solidFill>
                  <a:latin typeface="한양신명조"/>
                  <a:ea typeface="굴림" pitchFamily="50" charset="-127"/>
                </a:rPr>
                <a:t>T/K </a:t>
              </a:r>
              <a:r>
                <a:rPr lang="ko-KR" altLang="en-US" sz="900" dirty="0">
                  <a:solidFill>
                    <a:srgbClr val="000000"/>
                  </a:solidFill>
                  <a:latin typeface="한양신명조"/>
                  <a:ea typeface="굴림" pitchFamily="50" charset="-127"/>
                </a:rPr>
                <a:t>낙찰제 변경</a:t>
              </a:r>
              <a:r>
                <a:rPr lang="en-US" altLang="ko-KR" sz="900" dirty="0">
                  <a:solidFill>
                    <a:srgbClr val="000000"/>
                  </a:solidFill>
                  <a:latin typeface="한양신명조"/>
                  <a:ea typeface="굴림" pitchFamily="50" charset="-127"/>
                </a:rPr>
                <a:t>(’83. 6</a:t>
              </a:r>
              <a:r>
                <a:rPr lang="ko-KR" altLang="en-US" sz="900" dirty="0">
                  <a:solidFill>
                    <a:srgbClr val="000000"/>
                  </a:solidFill>
                  <a:latin typeface="한양신명조"/>
                  <a:ea typeface="굴림" pitchFamily="50" charset="-127"/>
                </a:rPr>
                <a:t>월</a:t>
              </a:r>
              <a:r>
                <a:rPr lang="en-US" altLang="ko-KR" sz="900" dirty="0">
                  <a:solidFill>
                    <a:srgbClr val="000000"/>
                  </a:solidFill>
                  <a:latin typeface="한양신명조"/>
                  <a:ea typeface="굴림" pitchFamily="50" charset="-127"/>
                </a:rPr>
                <a:t>)- </a:t>
              </a:r>
              <a:r>
                <a:rPr lang="ko-KR" altLang="en-US" sz="900" dirty="0">
                  <a:solidFill>
                    <a:srgbClr val="000000"/>
                  </a:solidFill>
                  <a:latin typeface="한양신명조"/>
                  <a:ea typeface="굴림" pitchFamily="50" charset="-127"/>
                </a:rPr>
                <a:t>가격조정최저가</a:t>
              </a:r>
            </a:p>
          </p:txBody>
        </p:sp>
        <p:sp>
          <p:nvSpPr>
            <p:cNvPr id="44" name="모서리가 둥근 직사각형 43"/>
            <p:cNvSpPr/>
            <p:nvPr/>
          </p:nvSpPr>
          <p:spPr bwMode="auto">
            <a:xfrm>
              <a:off x="2190054" y="3453445"/>
              <a:ext cx="2380565" cy="216742"/>
            </a:xfrm>
            <a:prstGeom prst="roundRect">
              <a:avLst/>
            </a:prstGeom>
            <a:ln>
              <a:solidFill>
                <a:schemeClr val="accent4">
                  <a:lumMod val="75000"/>
                </a:schemeClr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533400" indent="-533400" eaLnBrk="1" latinLnBrk="1" hangingPunct="1">
                <a:spcBef>
                  <a:spcPct val="20000"/>
                </a:spcBef>
                <a:defRPr/>
              </a:pPr>
              <a:r>
                <a:rPr lang="ko-KR" altLang="en-US" sz="900" dirty="0">
                  <a:solidFill>
                    <a:srgbClr val="000000"/>
                  </a:solidFill>
                  <a:latin typeface="한양신명조"/>
                  <a:ea typeface="굴림" pitchFamily="50" charset="-127"/>
                </a:rPr>
                <a:t>완전 </a:t>
              </a:r>
              <a:r>
                <a:rPr lang="ko-KR" altLang="en-US" sz="900" dirty="0" err="1">
                  <a:solidFill>
                    <a:srgbClr val="000000"/>
                  </a:solidFill>
                  <a:latin typeface="한양신명조"/>
                  <a:ea typeface="굴림" pitchFamily="50" charset="-127"/>
                </a:rPr>
                <a:t>저가심의제</a:t>
              </a:r>
              <a:r>
                <a:rPr lang="ko-KR" altLang="en-US" sz="900" dirty="0">
                  <a:solidFill>
                    <a:srgbClr val="000000"/>
                  </a:solidFill>
                  <a:latin typeface="한양신명조"/>
                  <a:ea typeface="굴림" pitchFamily="50" charset="-127"/>
                </a:rPr>
                <a:t> 도입</a:t>
              </a:r>
              <a:r>
                <a:rPr lang="en-US" altLang="ko-KR" sz="900" dirty="0">
                  <a:solidFill>
                    <a:srgbClr val="000000"/>
                  </a:solidFill>
                  <a:latin typeface="한양신명조"/>
                  <a:ea typeface="굴림" pitchFamily="50" charset="-127"/>
                </a:rPr>
                <a:t>(’90. 4</a:t>
              </a:r>
              <a:r>
                <a:rPr lang="ko-KR" altLang="en-US" sz="900" dirty="0">
                  <a:solidFill>
                    <a:srgbClr val="000000"/>
                  </a:solidFill>
                  <a:latin typeface="한양신명조"/>
                  <a:ea typeface="굴림" pitchFamily="50" charset="-127"/>
                </a:rPr>
                <a:t>월</a:t>
              </a:r>
              <a:r>
                <a:rPr lang="en-US" altLang="ko-KR" sz="900" dirty="0">
                  <a:solidFill>
                    <a:srgbClr val="000000"/>
                  </a:solidFill>
                  <a:latin typeface="한양신명조"/>
                  <a:ea typeface="굴림" pitchFamily="50" charset="-127"/>
                </a:rPr>
                <a:t>)</a:t>
              </a:r>
              <a:endParaRPr lang="ko-KR" altLang="en-US" sz="900" dirty="0">
                <a:solidFill>
                  <a:srgbClr val="000000"/>
                </a:solidFill>
                <a:latin typeface="한양신명조"/>
                <a:ea typeface="굴림" pitchFamily="50" charset="-127"/>
              </a:endParaRPr>
            </a:p>
          </p:txBody>
        </p:sp>
        <p:sp>
          <p:nvSpPr>
            <p:cNvPr id="45" name="모서리가 둥근 직사각형 44"/>
            <p:cNvSpPr/>
            <p:nvPr/>
          </p:nvSpPr>
          <p:spPr bwMode="auto">
            <a:xfrm>
              <a:off x="5862037" y="3640291"/>
              <a:ext cx="2159624" cy="190583"/>
            </a:xfrm>
            <a:prstGeom prst="roundRect">
              <a:avLst/>
            </a:prstGeom>
            <a:ln>
              <a:solidFill>
                <a:srgbClr val="666699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533400" indent="-533400" eaLnBrk="1" latinLnBrk="1" hangingPunct="1">
                <a:spcBef>
                  <a:spcPct val="20000"/>
                </a:spcBef>
                <a:defRPr/>
              </a:pPr>
              <a:r>
                <a:rPr lang="ko-KR" altLang="en-US" sz="900" dirty="0">
                  <a:solidFill>
                    <a:srgbClr val="000000"/>
                  </a:solidFill>
                  <a:latin typeface="한양신명조"/>
                  <a:ea typeface="굴림" pitchFamily="50" charset="-127"/>
                </a:rPr>
                <a:t>부대입찰제 도입</a:t>
              </a:r>
              <a:r>
                <a:rPr lang="en-US" altLang="ko-KR" sz="900" dirty="0">
                  <a:solidFill>
                    <a:srgbClr val="000000"/>
                  </a:solidFill>
                  <a:latin typeface="한양신명조"/>
                  <a:ea typeface="굴림" pitchFamily="50" charset="-127"/>
                </a:rPr>
                <a:t>(’93. 8</a:t>
              </a:r>
              <a:r>
                <a:rPr lang="ko-KR" altLang="en-US" sz="900" dirty="0">
                  <a:solidFill>
                    <a:srgbClr val="000000"/>
                  </a:solidFill>
                  <a:latin typeface="한양신명조"/>
                  <a:ea typeface="굴림" pitchFamily="50" charset="-127"/>
                </a:rPr>
                <a:t>월</a:t>
              </a:r>
              <a:r>
                <a:rPr lang="en-US" altLang="ko-KR" sz="900" dirty="0">
                  <a:solidFill>
                    <a:srgbClr val="000000"/>
                  </a:solidFill>
                  <a:latin typeface="한양신명조"/>
                  <a:ea typeface="굴림" pitchFamily="50" charset="-127"/>
                </a:rPr>
                <a:t>)</a:t>
              </a:r>
              <a:endParaRPr lang="ko-KR" altLang="en-US" sz="900" dirty="0">
                <a:solidFill>
                  <a:srgbClr val="000000"/>
                </a:solidFill>
                <a:latin typeface="한양신명조"/>
                <a:ea typeface="굴림" pitchFamily="50" charset="-127"/>
              </a:endParaRPr>
            </a:p>
          </p:txBody>
        </p:sp>
        <p:sp>
          <p:nvSpPr>
            <p:cNvPr id="49" name="모서리가 둥근 직사각형 48"/>
            <p:cNvSpPr/>
            <p:nvPr/>
          </p:nvSpPr>
          <p:spPr bwMode="auto">
            <a:xfrm>
              <a:off x="1973781" y="3724373"/>
              <a:ext cx="2592171" cy="226084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533400" indent="-533400" eaLnBrk="1" latinLnBrk="1" hangingPunct="1">
                <a:spcBef>
                  <a:spcPct val="20000"/>
                </a:spcBef>
                <a:defRPr/>
              </a:pPr>
              <a:r>
                <a:rPr lang="ko-KR" altLang="en-US" sz="900" spc="-150" dirty="0">
                  <a:solidFill>
                    <a:schemeClr val="tx1"/>
                  </a:solidFill>
                  <a:latin typeface="한양신명조"/>
                  <a:ea typeface="굴림" pitchFamily="50" charset="-127"/>
                </a:rPr>
                <a:t>최저가낙찰제 도입</a:t>
              </a:r>
              <a:r>
                <a:rPr lang="en-US" altLang="ko-KR" sz="900" spc="-150" dirty="0">
                  <a:solidFill>
                    <a:schemeClr val="tx1"/>
                  </a:solidFill>
                  <a:latin typeface="한양신명조"/>
                  <a:ea typeface="굴림" pitchFamily="50" charset="-127"/>
                </a:rPr>
                <a:t> (’93 . 2</a:t>
              </a:r>
              <a:r>
                <a:rPr lang="ko-KR" altLang="en-US" sz="900" spc="-150" dirty="0">
                  <a:solidFill>
                    <a:schemeClr val="tx1"/>
                  </a:solidFill>
                  <a:latin typeface="한양신명조"/>
                  <a:ea typeface="굴림" pitchFamily="50" charset="-127"/>
                </a:rPr>
                <a:t>월</a:t>
              </a:r>
              <a:r>
                <a:rPr lang="en-US" altLang="ko-KR" sz="900" spc="-150" dirty="0">
                  <a:solidFill>
                    <a:schemeClr val="tx1"/>
                  </a:solidFill>
                  <a:latin typeface="한양신명조"/>
                  <a:ea typeface="굴림" pitchFamily="50" charset="-127"/>
                </a:rPr>
                <a:t>) -20</a:t>
              </a:r>
              <a:r>
                <a:rPr lang="ko-KR" altLang="en-US" sz="900" spc="-150" dirty="0" err="1">
                  <a:solidFill>
                    <a:schemeClr val="tx1"/>
                  </a:solidFill>
                  <a:latin typeface="한양신명조"/>
                  <a:ea typeface="굴림" pitchFamily="50" charset="-127"/>
                </a:rPr>
                <a:t>억미만</a:t>
              </a:r>
              <a:r>
                <a:rPr lang="ko-KR" altLang="en-US" sz="900" spc="-150" dirty="0">
                  <a:solidFill>
                    <a:schemeClr val="tx1"/>
                  </a:solidFill>
                  <a:latin typeface="한양신명조"/>
                  <a:ea typeface="굴림" pitchFamily="50" charset="-127"/>
                </a:rPr>
                <a:t> </a:t>
              </a:r>
              <a:r>
                <a:rPr lang="ko-KR" altLang="en-US" sz="900" b="1" spc="-150" dirty="0">
                  <a:solidFill>
                    <a:schemeClr val="tx1"/>
                  </a:solidFill>
                  <a:latin typeface="한양신명조"/>
                  <a:ea typeface="굴림" pitchFamily="50" charset="-127"/>
                </a:rPr>
                <a:t>제한적 최저가</a:t>
              </a:r>
            </a:p>
          </p:txBody>
        </p:sp>
        <p:sp>
          <p:nvSpPr>
            <p:cNvPr id="50" name="모서리가 둥근 직사각형 49"/>
            <p:cNvSpPr/>
            <p:nvPr/>
          </p:nvSpPr>
          <p:spPr bwMode="auto">
            <a:xfrm>
              <a:off x="5862037" y="3380575"/>
              <a:ext cx="2159624" cy="216742"/>
            </a:xfrm>
            <a:prstGeom prst="roundRect">
              <a:avLst/>
            </a:prstGeom>
            <a:ln>
              <a:solidFill>
                <a:srgbClr val="666699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533400" indent="-533400" eaLnBrk="1" latinLnBrk="1" hangingPunct="1">
                <a:spcBef>
                  <a:spcPct val="20000"/>
                </a:spcBef>
                <a:defRPr/>
              </a:pPr>
              <a:r>
                <a:rPr lang="ko-KR" altLang="en-US" sz="900" dirty="0">
                  <a:solidFill>
                    <a:schemeClr val="tx1"/>
                  </a:solidFill>
                  <a:latin typeface="한양신명조"/>
                  <a:ea typeface="굴림" pitchFamily="50" charset="-127"/>
                </a:rPr>
                <a:t>지역의무공동도급제도 도입</a:t>
              </a:r>
              <a:r>
                <a:rPr lang="en-US" altLang="ko-KR" sz="900" dirty="0">
                  <a:solidFill>
                    <a:schemeClr val="tx1"/>
                  </a:solidFill>
                  <a:latin typeface="한양신명조"/>
                  <a:ea typeface="굴림" pitchFamily="50" charset="-127"/>
                </a:rPr>
                <a:t> (’93. 2</a:t>
              </a:r>
              <a:r>
                <a:rPr lang="ko-KR" altLang="en-US" sz="900" dirty="0">
                  <a:solidFill>
                    <a:schemeClr val="tx1"/>
                  </a:solidFill>
                  <a:latin typeface="한양신명조"/>
                  <a:ea typeface="굴림" pitchFamily="50" charset="-127"/>
                </a:rPr>
                <a:t>월</a:t>
              </a:r>
              <a:r>
                <a:rPr lang="en-US" altLang="ko-KR" sz="900" dirty="0">
                  <a:solidFill>
                    <a:schemeClr val="tx1"/>
                  </a:solidFill>
                  <a:latin typeface="한양신명조"/>
                  <a:ea typeface="굴림" pitchFamily="50" charset="-127"/>
                </a:rPr>
                <a:t>) </a:t>
              </a:r>
              <a:endParaRPr lang="ko-KR" altLang="en-US" sz="900" dirty="0">
                <a:solidFill>
                  <a:schemeClr val="tx1"/>
                </a:solidFill>
                <a:latin typeface="한양신명조"/>
                <a:ea typeface="굴림" pitchFamily="50" charset="-127"/>
              </a:endParaRPr>
            </a:p>
          </p:txBody>
        </p:sp>
        <p:sp>
          <p:nvSpPr>
            <p:cNvPr id="51" name="모서리가 둥근 직사각형 50"/>
            <p:cNvSpPr/>
            <p:nvPr/>
          </p:nvSpPr>
          <p:spPr bwMode="auto">
            <a:xfrm>
              <a:off x="5862037" y="4105539"/>
              <a:ext cx="2592171" cy="173767"/>
            </a:xfrm>
            <a:prstGeom prst="roundRect">
              <a:avLst/>
            </a:prstGeom>
            <a:solidFill>
              <a:srgbClr val="86D0C7"/>
            </a:solidFill>
            <a:ln>
              <a:headEnd type="none" w="med" len="med"/>
              <a:tailEnd type="none" w="med" len="med"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533400" indent="-533400" eaLnBrk="1" latinLnBrk="1" hangingPunct="1">
                <a:spcBef>
                  <a:spcPct val="20000"/>
                </a:spcBef>
                <a:defRPr/>
              </a:pPr>
              <a:r>
                <a:rPr lang="en-US" altLang="ko-KR" sz="900" dirty="0">
                  <a:solidFill>
                    <a:schemeClr val="tx1"/>
                  </a:solidFill>
                  <a:latin typeface="한양신명조"/>
                  <a:ea typeface="굴림" pitchFamily="50" charset="-127"/>
                </a:rPr>
                <a:t>T/K </a:t>
              </a:r>
              <a:r>
                <a:rPr lang="ko-KR" altLang="en-US" sz="900" dirty="0">
                  <a:solidFill>
                    <a:schemeClr val="tx1"/>
                  </a:solidFill>
                  <a:latin typeface="한양신명조"/>
                  <a:ea typeface="굴림" pitchFamily="50" charset="-127"/>
                </a:rPr>
                <a:t>낙찰제 변경</a:t>
              </a:r>
              <a:r>
                <a:rPr lang="en-US" altLang="ko-KR" sz="900" dirty="0">
                  <a:solidFill>
                    <a:schemeClr val="tx1"/>
                  </a:solidFill>
                  <a:latin typeface="한양신명조"/>
                  <a:ea typeface="굴림" pitchFamily="50" charset="-127"/>
                </a:rPr>
                <a:t>(’95. 7</a:t>
              </a:r>
              <a:r>
                <a:rPr lang="ko-KR" altLang="en-US" sz="900" dirty="0">
                  <a:solidFill>
                    <a:schemeClr val="tx1"/>
                  </a:solidFill>
                  <a:latin typeface="한양신명조"/>
                  <a:ea typeface="굴림" pitchFamily="50" charset="-127"/>
                </a:rPr>
                <a:t>월</a:t>
              </a:r>
              <a:r>
                <a:rPr lang="en-US" altLang="ko-KR" sz="900" dirty="0">
                  <a:solidFill>
                    <a:schemeClr val="tx1"/>
                  </a:solidFill>
                  <a:latin typeface="한양신명조"/>
                  <a:ea typeface="굴림" pitchFamily="50" charset="-127"/>
                </a:rPr>
                <a:t>) –</a:t>
              </a:r>
              <a:r>
                <a:rPr lang="ko-KR" altLang="en-US" sz="900" dirty="0">
                  <a:solidFill>
                    <a:schemeClr val="tx1"/>
                  </a:solidFill>
                  <a:latin typeface="한양신명조"/>
                  <a:ea typeface="굴림" pitchFamily="50" charset="-127"/>
                </a:rPr>
                <a:t>가중치 방식</a:t>
              </a:r>
            </a:p>
          </p:txBody>
        </p:sp>
        <p:sp>
          <p:nvSpPr>
            <p:cNvPr id="52" name="모서리가 둥근 직사각형 51"/>
            <p:cNvSpPr/>
            <p:nvPr/>
          </p:nvSpPr>
          <p:spPr bwMode="auto">
            <a:xfrm>
              <a:off x="5863593" y="3870113"/>
              <a:ext cx="2374342" cy="196188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533400" indent="-533400" eaLnBrk="1" latinLnBrk="1" hangingPunct="1">
                <a:spcBef>
                  <a:spcPct val="20000"/>
                </a:spcBef>
                <a:defRPr/>
              </a:pPr>
              <a:r>
                <a:rPr lang="ko-KR" altLang="en-US" sz="900" b="1" spc="-150" dirty="0">
                  <a:solidFill>
                    <a:srgbClr val="000000"/>
                  </a:solidFill>
                  <a:latin typeface="한양신명조"/>
                  <a:ea typeface="굴림" pitchFamily="50" charset="-127"/>
                </a:rPr>
                <a:t>적격심사제  도입</a:t>
              </a:r>
              <a:r>
                <a:rPr lang="en-US" altLang="ko-KR" sz="900" b="1" spc="-150" dirty="0">
                  <a:solidFill>
                    <a:srgbClr val="000000"/>
                  </a:solidFill>
                  <a:latin typeface="한양신명조"/>
                  <a:ea typeface="굴림" pitchFamily="50" charset="-127"/>
                </a:rPr>
                <a:t>(</a:t>
              </a:r>
              <a:r>
                <a:rPr lang="en-US" altLang="ko-KR" sz="900" spc="-150" dirty="0">
                  <a:solidFill>
                    <a:srgbClr val="000000"/>
                  </a:solidFill>
                  <a:latin typeface="한양신명조"/>
                  <a:ea typeface="굴림" pitchFamily="50" charset="-127"/>
                </a:rPr>
                <a:t>’95. 7</a:t>
              </a:r>
              <a:r>
                <a:rPr lang="ko-KR" altLang="en-US" sz="900" spc="-150" dirty="0">
                  <a:solidFill>
                    <a:srgbClr val="000000"/>
                  </a:solidFill>
                  <a:latin typeface="한양신명조"/>
                  <a:ea typeface="굴림" pitchFamily="50" charset="-127"/>
                </a:rPr>
                <a:t>월</a:t>
              </a:r>
              <a:r>
                <a:rPr lang="en-US" altLang="ko-KR" sz="900" spc="-150" dirty="0">
                  <a:solidFill>
                    <a:srgbClr val="000000"/>
                  </a:solidFill>
                  <a:latin typeface="한양신명조"/>
                  <a:ea typeface="굴림" pitchFamily="50" charset="-127"/>
                </a:rPr>
                <a:t>)- 100</a:t>
              </a:r>
              <a:r>
                <a:rPr lang="ko-KR" altLang="en-US" sz="900" spc="-150" dirty="0" err="1">
                  <a:solidFill>
                    <a:srgbClr val="000000"/>
                  </a:solidFill>
                  <a:latin typeface="한양신명조"/>
                  <a:ea typeface="굴림" pitchFamily="50" charset="-127"/>
                </a:rPr>
                <a:t>억미만</a:t>
              </a:r>
              <a:r>
                <a:rPr lang="ko-KR" altLang="en-US" sz="900" spc="-150" dirty="0">
                  <a:solidFill>
                    <a:srgbClr val="000000"/>
                  </a:solidFill>
                  <a:latin typeface="한양신명조"/>
                  <a:ea typeface="굴림" pitchFamily="50" charset="-127"/>
                </a:rPr>
                <a:t> </a:t>
              </a:r>
              <a:r>
                <a:rPr lang="ko-KR" altLang="en-US" sz="900" spc="-150" dirty="0" err="1">
                  <a:solidFill>
                    <a:srgbClr val="000000"/>
                  </a:solidFill>
                  <a:latin typeface="한양신명조"/>
                  <a:ea typeface="굴림" pitchFamily="50" charset="-127"/>
                </a:rPr>
                <a:t>제한적최저가</a:t>
              </a:r>
              <a:endParaRPr lang="ko-KR" altLang="en-US" sz="900" dirty="0">
                <a:solidFill>
                  <a:srgbClr val="000000"/>
                </a:solidFill>
                <a:latin typeface="한양신명조"/>
                <a:ea typeface="굴림" pitchFamily="50" charset="-127"/>
              </a:endParaRPr>
            </a:p>
          </p:txBody>
        </p:sp>
        <p:sp>
          <p:nvSpPr>
            <p:cNvPr id="53" name="모서리가 둥근 직사각형 52"/>
            <p:cNvSpPr/>
            <p:nvPr/>
          </p:nvSpPr>
          <p:spPr bwMode="auto">
            <a:xfrm>
              <a:off x="5860482" y="4331623"/>
              <a:ext cx="2374342" cy="196189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533400" indent="-533400" eaLnBrk="1" latinLnBrk="1" hangingPunct="1">
                <a:spcBef>
                  <a:spcPct val="20000"/>
                </a:spcBef>
                <a:defRPr/>
              </a:pPr>
              <a:r>
                <a:rPr lang="ko-KR" altLang="en-US" sz="900" spc="-150" dirty="0">
                  <a:solidFill>
                    <a:srgbClr val="000000"/>
                  </a:solidFill>
                  <a:latin typeface="한양신명조"/>
                  <a:ea typeface="굴림" pitchFamily="50" charset="-127"/>
                </a:rPr>
                <a:t>적격심사제  변경</a:t>
              </a:r>
              <a:r>
                <a:rPr lang="en-US" altLang="ko-KR" sz="900" spc="-150" dirty="0">
                  <a:solidFill>
                    <a:srgbClr val="000000"/>
                  </a:solidFill>
                  <a:latin typeface="한양신명조"/>
                  <a:ea typeface="굴림" pitchFamily="50" charset="-127"/>
                </a:rPr>
                <a:t>(’97. 1</a:t>
              </a:r>
              <a:r>
                <a:rPr lang="ko-KR" altLang="en-US" sz="900" spc="-150" dirty="0">
                  <a:solidFill>
                    <a:srgbClr val="000000"/>
                  </a:solidFill>
                  <a:latin typeface="한양신명조"/>
                  <a:ea typeface="굴림" pitchFamily="50" charset="-127"/>
                </a:rPr>
                <a:t>월</a:t>
              </a:r>
              <a:r>
                <a:rPr lang="en-US" altLang="ko-KR" sz="900" spc="-150" dirty="0">
                  <a:solidFill>
                    <a:srgbClr val="000000"/>
                  </a:solidFill>
                  <a:latin typeface="한양신명조"/>
                  <a:ea typeface="굴림" pitchFamily="50" charset="-127"/>
                </a:rPr>
                <a:t>)- 58.3</a:t>
              </a:r>
              <a:r>
                <a:rPr lang="ko-KR" altLang="en-US" sz="900" spc="-150" dirty="0" err="1">
                  <a:solidFill>
                    <a:srgbClr val="000000"/>
                  </a:solidFill>
                  <a:latin typeface="한양신명조"/>
                  <a:ea typeface="굴림" pitchFamily="50" charset="-127"/>
                </a:rPr>
                <a:t>억미만</a:t>
              </a:r>
              <a:r>
                <a:rPr lang="ko-KR" altLang="en-US" sz="900" spc="-150" dirty="0">
                  <a:solidFill>
                    <a:srgbClr val="000000"/>
                  </a:solidFill>
                  <a:latin typeface="한양신명조"/>
                  <a:ea typeface="굴림" pitchFamily="50" charset="-127"/>
                </a:rPr>
                <a:t> </a:t>
              </a:r>
              <a:r>
                <a:rPr lang="ko-KR" altLang="en-US" sz="900" spc="-150" dirty="0" err="1">
                  <a:solidFill>
                    <a:srgbClr val="000000"/>
                  </a:solidFill>
                  <a:latin typeface="한양신명조"/>
                  <a:ea typeface="굴림" pitchFamily="50" charset="-127"/>
                </a:rPr>
                <a:t>제한적최저가</a:t>
              </a:r>
              <a:endParaRPr lang="ko-KR" altLang="en-US" sz="900" dirty="0">
                <a:solidFill>
                  <a:srgbClr val="000000"/>
                </a:solidFill>
                <a:latin typeface="한양신명조"/>
                <a:ea typeface="굴림" pitchFamily="50" charset="-127"/>
              </a:endParaRPr>
            </a:p>
          </p:txBody>
        </p:sp>
        <p:sp>
          <p:nvSpPr>
            <p:cNvPr id="54" name="모서리가 둥근 직사각형 53"/>
            <p:cNvSpPr/>
            <p:nvPr/>
          </p:nvSpPr>
          <p:spPr bwMode="auto">
            <a:xfrm>
              <a:off x="5862037" y="4561444"/>
              <a:ext cx="2374342" cy="198057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533400" indent="-533400" eaLnBrk="1" latinLnBrk="1" hangingPunct="1">
                <a:spcBef>
                  <a:spcPct val="20000"/>
                </a:spcBef>
                <a:defRPr/>
              </a:pPr>
              <a:r>
                <a:rPr lang="ko-KR" altLang="en-US" sz="900" spc="-150" dirty="0">
                  <a:solidFill>
                    <a:srgbClr val="000000"/>
                  </a:solidFill>
                  <a:latin typeface="한양신명조"/>
                  <a:ea typeface="굴림" pitchFamily="50" charset="-127"/>
                </a:rPr>
                <a:t>적격심사제  변경</a:t>
              </a:r>
              <a:r>
                <a:rPr lang="en-US" altLang="ko-KR" sz="900" spc="-150" dirty="0">
                  <a:solidFill>
                    <a:srgbClr val="000000"/>
                  </a:solidFill>
                  <a:latin typeface="한양신명조"/>
                  <a:ea typeface="굴림" pitchFamily="50" charset="-127"/>
                </a:rPr>
                <a:t>(’99. 2</a:t>
              </a:r>
              <a:r>
                <a:rPr lang="ko-KR" altLang="en-US" sz="900" spc="-150" dirty="0">
                  <a:solidFill>
                    <a:srgbClr val="000000"/>
                  </a:solidFill>
                  <a:latin typeface="한양신명조"/>
                  <a:ea typeface="굴림" pitchFamily="50" charset="-127"/>
                </a:rPr>
                <a:t>월</a:t>
              </a:r>
              <a:r>
                <a:rPr lang="en-US" altLang="ko-KR" sz="900" spc="-150" dirty="0">
                  <a:solidFill>
                    <a:srgbClr val="000000"/>
                  </a:solidFill>
                  <a:latin typeface="한양신명조"/>
                  <a:ea typeface="굴림" pitchFamily="50" charset="-127"/>
                </a:rPr>
                <a:t>)- 30</a:t>
              </a:r>
              <a:r>
                <a:rPr lang="ko-KR" altLang="en-US" sz="900" spc="-150" dirty="0" err="1">
                  <a:solidFill>
                    <a:srgbClr val="000000"/>
                  </a:solidFill>
                  <a:latin typeface="한양신명조"/>
                  <a:ea typeface="굴림" pitchFamily="50" charset="-127"/>
                </a:rPr>
                <a:t>억미만</a:t>
              </a:r>
              <a:r>
                <a:rPr lang="ko-KR" altLang="en-US" sz="900" spc="-150" dirty="0">
                  <a:solidFill>
                    <a:srgbClr val="000000"/>
                  </a:solidFill>
                  <a:latin typeface="한양신명조"/>
                  <a:ea typeface="굴림" pitchFamily="50" charset="-127"/>
                </a:rPr>
                <a:t> </a:t>
              </a:r>
              <a:r>
                <a:rPr lang="ko-KR" altLang="en-US" sz="900" spc="-150" dirty="0" err="1">
                  <a:solidFill>
                    <a:srgbClr val="000000"/>
                  </a:solidFill>
                  <a:latin typeface="한양신명조"/>
                  <a:ea typeface="굴림" pitchFamily="50" charset="-127"/>
                </a:rPr>
                <a:t>제한적최저가</a:t>
              </a:r>
              <a:endParaRPr lang="ko-KR" altLang="en-US" sz="900" dirty="0">
                <a:solidFill>
                  <a:srgbClr val="000000"/>
                </a:solidFill>
                <a:latin typeface="한양신명조"/>
                <a:ea typeface="굴림" pitchFamily="50" charset="-127"/>
              </a:endParaRPr>
            </a:p>
          </p:txBody>
        </p:sp>
        <p:sp>
          <p:nvSpPr>
            <p:cNvPr id="55" name="모서리가 둥근 직사각형 54"/>
            <p:cNvSpPr/>
            <p:nvPr/>
          </p:nvSpPr>
          <p:spPr bwMode="auto">
            <a:xfrm>
              <a:off x="1973781" y="4724000"/>
              <a:ext cx="2592171" cy="186846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533400" indent="-533400" eaLnBrk="1" latinLnBrk="1" hangingPunct="1">
                <a:spcBef>
                  <a:spcPct val="20000"/>
                </a:spcBef>
                <a:defRPr/>
              </a:pPr>
              <a:r>
                <a:rPr lang="ko-KR" altLang="en-US" sz="900" b="1" dirty="0">
                  <a:solidFill>
                    <a:schemeClr val="tx1"/>
                  </a:solidFill>
                  <a:latin typeface="한양신명조"/>
                  <a:ea typeface="굴림" pitchFamily="50" charset="-127"/>
                </a:rPr>
                <a:t>최저가낙찰제 도입</a:t>
              </a:r>
              <a:r>
                <a:rPr lang="en-US" altLang="ko-KR" sz="900" dirty="0">
                  <a:solidFill>
                    <a:schemeClr val="tx1"/>
                  </a:solidFill>
                  <a:latin typeface="한양신명조"/>
                  <a:ea typeface="굴림" pitchFamily="50" charset="-127"/>
                </a:rPr>
                <a:t>(’01.1</a:t>
              </a:r>
              <a:r>
                <a:rPr lang="ko-KR" altLang="en-US" sz="900" dirty="0">
                  <a:solidFill>
                    <a:schemeClr val="tx1"/>
                  </a:solidFill>
                  <a:latin typeface="한양신명조"/>
                  <a:ea typeface="굴림" pitchFamily="50" charset="-127"/>
                </a:rPr>
                <a:t>월</a:t>
              </a:r>
              <a:r>
                <a:rPr lang="en-US" altLang="ko-KR" sz="900" dirty="0">
                  <a:solidFill>
                    <a:schemeClr val="tx1"/>
                  </a:solidFill>
                  <a:latin typeface="한양신명조"/>
                  <a:ea typeface="굴림" pitchFamily="50" charset="-127"/>
                </a:rPr>
                <a:t>)–1000</a:t>
              </a:r>
              <a:r>
                <a:rPr lang="ko-KR" altLang="en-US" sz="900" dirty="0" err="1">
                  <a:solidFill>
                    <a:schemeClr val="tx1"/>
                  </a:solidFill>
                  <a:latin typeface="한양신명조"/>
                  <a:ea typeface="굴림" pitchFamily="50" charset="-127"/>
                </a:rPr>
                <a:t>억이상</a:t>
              </a:r>
              <a:r>
                <a:rPr lang="ko-KR" altLang="en-US" sz="900" dirty="0">
                  <a:solidFill>
                    <a:schemeClr val="tx1"/>
                  </a:solidFill>
                  <a:latin typeface="한양신명조"/>
                  <a:ea typeface="굴림" pitchFamily="50" charset="-127"/>
                </a:rPr>
                <a:t> </a:t>
              </a:r>
              <a:r>
                <a:rPr lang="en-US" altLang="ko-KR" sz="900" dirty="0">
                  <a:solidFill>
                    <a:schemeClr val="tx1"/>
                  </a:solidFill>
                  <a:latin typeface="한양신명조"/>
                  <a:ea typeface="굴림" pitchFamily="50" charset="-127"/>
                </a:rPr>
                <a:t>PQ</a:t>
              </a:r>
              <a:endParaRPr lang="ko-KR" altLang="en-US" sz="900" dirty="0">
                <a:solidFill>
                  <a:schemeClr val="tx1"/>
                </a:solidFill>
                <a:latin typeface="한양신명조"/>
                <a:ea typeface="굴림" pitchFamily="50" charset="-127"/>
              </a:endParaRPr>
            </a:p>
          </p:txBody>
        </p:sp>
        <p:sp>
          <p:nvSpPr>
            <p:cNvPr id="56" name="모서리가 둥근 직사각형 55"/>
            <p:cNvSpPr/>
            <p:nvPr/>
          </p:nvSpPr>
          <p:spPr bwMode="auto">
            <a:xfrm>
              <a:off x="1973781" y="4966900"/>
              <a:ext cx="2592171" cy="334456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533400" indent="-533400" eaLnBrk="1" latinLnBrk="1" hangingPunct="1">
                <a:spcBef>
                  <a:spcPct val="20000"/>
                </a:spcBef>
                <a:defRPr/>
              </a:pPr>
              <a:r>
                <a:rPr lang="ko-KR" altLang="en-US" sz="900" dirty="0">
                  <a:solidFill>
                    <a:schemeClr val="tx1"/>
                  </a:solidFill>
                  <a:latin typeface="한양신명조"/>
                  <a:ea typeface="굴림" pitchFamily="50" charset="-127"/>
                </a:rPr>
                <a:t>최저가낙찰제 변경</a:t>
              </a:r>
              <a:r>
                <a:rPr lang="en-US" altLang="ko-KR" sz="900" dirty="0">
                  <a:solidFill>
                    <a:schemeClr val="tx1"/>
                  </a:solidFill>
                  <a:latin typeface="한양신명조"/>
                  <a:ea typeface="굴림" pitchFamily="50" charset="-127"/>
                </a:rPr>
                <a:t>(’03.12</a:t>
              </a:r>
              <a:r>
                <a:rPr lang="ko-KR" altLang="en-US" sz="900" dirty="0">
                  <a:solidFill>
                    <a:schemeClr val="tx1"/>
                  </a:solidFill>
                  <a:latin typeface="한양신명조"/>
                  <a:ea typeface="굴림" pitchFamily="50" charset="-127"/>
                </a:rPr>
                <a:t>월</a:t>
              </a:r>
              <a:r>
                <a:rPr lang="en-US" altLang="ko-KR" sz="900" dirty="0">
                  <a:solidFill>
                    <a:schemeClr val="tx1"/>
                  </a:solidFill>
                  <a:latin typeface="한양신명조"/>
                  <a:ea typeface="굴림" pitchFamily="50" charset="-127"/>
                </a:rPr>
                <a:t>)–500</a:t>
              </a:r>
              <a:r>
                <a:rPr lang="ko-KR" altLang="en-US" sz="900" dirty="0" err="1">
                  <a:solidFill>
                    <a:schemeClr val="tx1"/>
                  </a:solidFill>
                  <a:latin typeface="한양신명조"/>
                  <a:ea typeface="굴림" pitchFamily="50" charset="-127"/>
                </a:rPr>
                <a:t>억이상</a:t>
              </a:r>
              <a:r>
                <a:rPr lang="ko-KR" altLang="en-US" sz="900" dirty="0">
                  <a:solidFill>
                    <a:schemeClr val="tx1"/>
                  </a:solidFill>
                  <a:latin typeface="한양신명조"/>
                  <a:ea typeface="굴림" pitchFamily="50" charset="-127"/>
                </a:rPr>
                <a:t> </a:t>
              </a:r>
              <a:r>
                <a:rPr lang="en-US" altLang="ko-KR" sz="900" dirty="0">
                  <a:solidFill>
                    <a:schemeClr val="tx1"/>
                  </a:solidFill>
                  <a:latin typeface="한양신명조"/>
                  <a:ea typeface="굴림" pitchFamily="50" charset="-127"/>
                </a:rPr>
                <a:t>PQ, </a:t>
              </a:r>
              <a:r>
                <a:rPr lang="ko-KR" altLang="en-US" sz="900" dirty="0" err="1">
                  <a:solidFill>
                    <a:schemeClr val="tx1"/>
                  </a:solidFill>
                  <a:latin typeface="한양신명조"/>
                  <a:ea typeface="굴림" pitchFamily="50" charset="-127"/>
                </a:rPr>
                <a:t>저가심의제</a:t>
              </a:r>
              <a:r>
                <a:rPr lang="en-US" altLang="ko-KR" sz="900" dirty="0">
                  <a:solidFill>
                    <a:schemeClr val="tx1"/>
                  </a:solidFill>
                  <a:latin typeface="한양신명조"/>
                  <a:ea typeface="굴림" pitchFamily="50" charset="-127"/>
                </a:rPr>
                <a:t> </a:t>
              </a:r>
              <a:r>
                <a:rPr lang="ko-KR" altLang="en-US" sz="900" dirty="0">
                  <a:solidFill>
                    <a:schemeClr val="tx1"/>
                  </a:solidFill>
                  <a:latin typeface="한양신명조"/>
                  <a:ea typeface="굴림" pitchFamily="50" charset="-127"/>
                </a:rPr>
                <a:t>도입</a:t>
              </a:r>
            </a:p>
          </p:txBody>
        </p:sp>
        <p:sp>
          <p:nvSpPr>
            <p:cNvPr id="59" name="모서리가 둥근 직사각형 58"/>
            <p:cNvSpPr/>
            <p:nvPr/>
          </p:nvSpPr>
          <p:spPr bwMode="auto">
            <a:xfrm>
              <a:off x="1973781" y="5363015"/>
              <a:ext cx="2592171" cy="358745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533400" indent="-533400" eaLnBrk="1" latinLnBrk="1" hangingPunct="1">
                <a:spcBef>
                  <a:spcPct val="20000"/>
                </a:spcBef>
                <a:defRPr/>
              </a:pPr>
              <a:r>
                <a:rPr lang="ko-KR" altLang="en-US" sz="900" dirty="0">
                  <a:solidFill>
                    <a:schemeClr val="tx1"/>
                  </a:solidFill>
                  <a:latin typeface="한양신명조"/>
                  <a:ea typeface="굴림" pitchFamily="50" charset="-127"/>
                </a:rPr>
                <a:t>최저가낙찰제 변경</a:t>
              </a:r>
              <a:r>
                <a:rPr lang="en-US" altLang="ko-KR" sz="900" dirty="0">
                  <a:solidFill>
                    <a:schemeClr val="tx1"/>
                  </a:solidFill>
                  <a:latin typeface="한양신명조"/>
                  <a:ea typeface="굴림" pitchFamily="50" charset="-127"/>
                </a:rPr>
                <a:t>(’06.5</a:t>
              </a:r>
              <a:r>
                <a:rPr lang="ko-KR" altLang="en-US" sz="900" dirty="0">
                  <a:solidFill>
                    <a:schemeClr val="tx1"/>
                  </a:solidFill>
                  <a:latin typeface="한양신명조"/>
                  <a:ea typeface="굴림" pitchFamily="50" charset="-127"/>
                </a:rPr>
                <a:t>월</a:t>
              </a:r>
              <a:r>
                <a:rPr lang="en-US" altLang="ko-KR" sz="900" dirty="0">
                  <a:solidFill>
                    <a:schemeClr val="tx1"/>
                  </a:solidFill>
                  <a:latin typeface="한양신명조"/>
                  <a:ea typeface="굴림" pitchFamily="50" charset="-127"/>
                </a:rPr>
                <a:t>)–300</a:t>
              </a:r>
              <a:r>
                <a:rPr lang="ko-KR" altLang="en-US" sz="900" dirty="0" err="1">
                  <a:solidFill>
                    <a:schemeClr val="tx1"/>
                  </a:solidFill>
                  <a:latin typeface="한양신명조"/>
                  <a:ea typeface="굴림" pitchFamily="50" charset="-127"/>
                </a:rPr>
                <a:t>억이상</a:t>
              </a:r>
              <a:r>
                <a:rPr lang="ko-KR" altLang="en-US" sz="900" dirty="0">
                  <a:solidFill>
                    <a:schemeClr val="tx1"/>
                  </a:solidFill>
                  <a:latin typeface="한양신명조"/>
                  <a:ea typeface="굴림" pitchFamily="50" charset="-127"/>
                </a:rPr>
                <a:t> </a:t>
              </a:r>
              <a:r>
                <a:rPr lang="ko-KR" altLang="en-US" sz="900" dirty="0" err="1">
                  <a:solidFill>
                    <a:schemeClr val="tx1"/>
                  </a:solidFill>
                  <a:latin typeface="한양신명조"/>
                  <a:ea typeface="굴림" pitchFamily="50" charset="-127"/>
                </a:rPr>
                <a:t>모든공사</a:t>
              </a:r>
              <a:r>
                <a:rPr lang="en-US" altLang="ko-KR" sz="900" dirty="0">
                  <a:solidFill>
                    <a:schemeClr val="tx1"/>
                  </a:solidFill>
                  <a:latin typeface="한양신명조"/>
                  <a:ea typeface="굴림" pitchFamily="50" charset="-127"/>
                </a:rPr>
                <a:t>, 2</a:t>
              </a:r>
              <a:r>
                <a:rPr lang="ko-KR" altLang="en-US" sz="900" dirty="0">
                  <a:solidFill>
                    <a:schemeClr val="tx1"/>
                  </a:solidFill>
                  <a:latin typeface="한양신명조"/>
                  <a:ea typeface="굴림" pitchFamily="50" charset="-127"/>
                </a:rPr>
                <a:t>단계 저가심의</a:t>
              </a:r>
              <a:r>
                <a:rPr lang="en-US" altLang="ko-KR" sz="900" dirty="0">
                  <a:solidFill>
                    <a:schemeClr val="tx1"/>
                  </a:solidFill>
                  <a:latin typeface="한양신명조"/>
                  <a:ea typeface="굴림" pitchFamily="50" charset="-127"/>
                </a:rPr>
                <a:t> </a:t>
              </a:r>
              <a:r>
                <a:rPr lang="ko-KR" altLang="en-US" sz="900" dirty="0">
                  <a:solidFill>
                    <a:schemeClr val="tx1"/>
                  </a:solidFill>
                  <a:latin typeface="한양신명조"/>
                  <a:ea typeface="굴림" pitchFamily="50" charset="-127"/>
                </a:rPr>
                <a:t>도입</a:t>
              </a:r>
            </a:p>
          </p:txBody>
        </p:sp>
        <p:sp>
          <p:nvSpPr>
            <p:cNvPr id="60" name="모서리가 둥근 직사각형 59"/>
            <p:cNvSpPr/>
            <p:nvPr/>
          </p:nvSpPr>
          <p:spPr bwMode="auto">
            <a:xfrm>
              <a:off x="5868261" y="4823029"/>
              <a:ext cx="2153400" cy="214873"/>
            </a:xfrm>
            <a:prstGeom prst="roundRect">
              <a:avLst/>
            </a:prstGeom>
            <a:ln>
              <a:solidFill>
                <a:srgbClr val="666699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533400" indent="-533400" eaLnBrk="1" latinLnBrk="1" hangingPunct="1">
                <a:spcBef>
                  <a:spcPct val="20000"/>
                </a:spcBef>
                <a:defRPr/>
              </a:pPr>
              <a:r>
                <a:rPr lang="ko-KR" altLang="en-US" sz="900" dirty="0">
                  <a:solidFill>
                    <a:srgbClr val="000000"/>
                  </a:solidFill>
                  <a:latin typeface="한양신명조"/>
                  <a:ea typeface="굴림" pitchFamily="50" charset="-127"/>
                </a:rPr>
                <a:t>실적공사비제도 도입</a:t>
              </a:r>
              <a:r>
                <a:rPr lang="en-US" altLang="ko-KR" sz="900" dirty="0">
                  <a:solidFill>
                    <a:srgbClr val="000000"/>
                  </a:solidFill>
                  <a:latin typeface="한양신명조"/>
                  <a:ea typeface="굴림" pitchFamily="50" charset="-127"/>
                </a:rPr>
                <a:t>(’04. 1</a:t>
              </a:r>
              <a:r>
                <a:rPr lang="ko-KR" altLang="en-US" sz="900" dirty="0">
                  <a:solidFill>
                    <a:srgbClr val="000000"/>
                  </a:solidFill>
                  <a:latin typeface="한양신명조"/>
                  <a:ea typeface="굴림" pitchFamily="50" charset="-127"/>
                </a:rPr>
                <a:t>월</a:t>
              </a:r>
              <a:r>
                <a:rPr lang="en-US" altLang="ko-KR" sz="900" dirty="0">
                  <a:solidFill>
                    <a:srgbClr val="000000"/>
                  </a:solidFill>
                  <a:latin typeface="한양신명조"/>
                  <a:ea typeface="굴림" pitchFamily="50" charset="-127"/>
                </a:rPr>
                <a:t>)</a:t>
              </a:r>
              <a:endParaRPr lang="ko-KR" altLang="en-US" sz="900" dirty="0">
                <a:solidFill>
                  <a:srgbClr val="000000"/>
                </a:solidFill>
                <a:latin typeface="한양신명조"/>
                <a:ea typeface="굴림" pitchFamily="50" charset="-127"/>
              </a:endParaRPr>
            </a:p>
          </p:txBody>
        </p:sp>
        <p:sp>
          <p:nvSpPr>
            <p:cNvPr id="63" name="모서리가 둥근 직사각형 62"/>
            <p:cNvSpPr/>
            <p:nvPr/>
          </p:nvSpPr>
          <p:spPr bwMode="auto">
            <a:xfrm>
              <a:off x="5868261" y="5071534"/>
              <a:ext cx="2592171" cy="360614"/>
            </a:xfrm>
            <a:prstGeom prst="roundRect">
              <a:avLst/>
            </a:prstGeom>
            <a:solidFill>
              <a:srgbClr val="86D0C7"/>
            </a:solidFill>
            <a:ln>
              <a:headEnd type="none" w="med" len="med"/>
              <a:tailEnd type="none" w="med" len="med"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533400" indent="-533400" algn="just" eaLnBrk="1" latinLnBrk="1" hangingPunct="1">
                <a:spcBef>
                  <a:spcPct val="20000"/>
                </a:spcBef>
                <a:defRPr/>
              </a:pPr>
              <a:r>
                <a:rPr lang="en-US" altLang="ko-KR" sz="900" dirty="0">
                  <a:solidFill>
                    <a:srgbClr val="000000"/>
                  </a:solidFill>
                  <a:latin typeface="한양신명조"/>
                  <a:ea typeface="굴림" pitchFamily="50" charset="-127"/>
                </a:rPr>
                <a:t>T/K </a:t>
              </a:r>
              <a:r>
                <a:rPr lang="ko-KR" altLang="en-US" sz="900" dirty="0">
                  <a:solidFill>
                    <a:srgbClr val="000000"/>
                  </a:solidFill>
                  <a:latin typeface="한양신명조"/>
                  <a:ea typeface="굴림" pitchFamily="50" charset="-127"/>
                </a:rPr>
                <a:t>낙찰제 변경</a:t>
              </a:r>
              <a:r>
                <a:rPr lang="en-US" altLang="ko-KR" sz="900" dirty="0">
                  <a:solidFill>
                    <a:srgbClr val="000000"/>
                  </a:solidFill>
                  <a:latin typeface="한양신명조"/>
                  <a:ea typeface="굴림" pitchFamily="50" charset="-127"/>
                </a:rPr>
                <a:t>(’06.1</a:t>
              </a:r>
              <a:r>
                <a:rPr lang="ko-KR" altLang="en-US" sz="900" dirty="0">
                  <a:solidFill>
                    <a:srgbClr val="000000"/>
                  </a:solidFill>
                  <a:latin typeface="한양신명조"/>
                  <a:ea typeface="굴림" pitchFamily="50" charset="-127"/>
                </a:rPr>
                <a:t>월</a:t>
              </a:r>
              <a:r>
                <a:rPr lang="en-US" altLang="ko-KR" sz="900" dirty="0">
                  <a:solidFill>
                    <a:srgbClr val="000000"/>
                  </a:solidFill>
                  <a:latin typeface="한양신명조"/>
                  <a:ea typeface="굴림" pitchFamily="50" charset="-127"/>
                </a:rPr>
                <a:t>)–</a:t>
              </a:r>
              <a:r>
                <a:rPr lang="ko-KR" altLang="en-US" sz="900" dirty="0">
                  <a:solidFill>
                    <a:srgbClr val="000000"/>
                  </a:solidFill>
                  <a:latin typeface="한양신명조"/>
                  <a:ea typeface="굴림" pitchFamily="50" charset="-127"/>
                </a:rPr>
                <a:t>평가위원자격강화</a:t>
              </a:r>
              <a:r>
                <a:rPr lang="en-US" altLang="ko-KR" sz="900" dirty="0">
                  <a:solidFill>
                    <a:srgbClr val="000000"/>
                  </a:solidFill>
                  <a:latin typeface="한양신명조"/>
                  <a:ea typeface="굴림" pitchFamily="50" charset="-127"/>
                </a:rPr>
                <a:t>, </a:t>
              </a:r>
              <a:r>
                <a:rPr lang="ko-KR" altLang="en-US" sz="900" dirty="0">
                  <a:solidFill>
                    <a:srgbClr val="000000"/>
                  </a:solidFill>
                  <a:latin typeface="한양신명조"/>
                  <a:ea typeface="굴림" pitchFamily="50" charset="-127"/>
                </a:rPr>
                <a:t>총점</a:t>
              </a:r>
              <a:r>
                <a:rPr lang="en-US" altLang="ko-KR" sz="900" dirty="0">
                  <a:solidFill>
                    <a:srgbClr val="000000"/>
                  </a:solidFill>
                  <a:latin typeface="굴림"/>
                  <a:ea typeface="굴림"/>
                </a:rPr>
                <a:t>·</a:t>
              </a:r>
              <a:r>
                <a:rPr lang="ko-KR" altLang="en-US" sz="900" dirty="0">
                  <a:solidFill>
                    <a:srgbClr val="000000"/>
                  </a:solidFill>
                  <a:latin typeface="굴림"/>
                  <a:ea typeface="굴림"/>
                </a:rPr>
                <a:t>항목별 차등평가 등</a:t>
              </a:r>
              <a:endParaRPr lang="ko-KR" altLang="en-US" sz="900" dirty="0">
                <a:solidFill>
                  <a:srgbClr val="000000"/>
                </a:solidFill>
                <a:latin typeface="한양신명조"/>
                <a:ea typeface="굴림" pitchFamily="50" charset="-127"/>
              </a:endParaRPr>
            </a:p>
          </p:txBody>
        </p:sp>
        <p:sp>
          <p:nvSpPr>
            <p:cNvPr id="65" name="모서리가 둥근 직사각형 64"/>
            <p:cNvSpPr/>
            <p:nvPr/>
          </p:nvSpPr>
          <p:spPr bwMode="auto">
            <a:xfrm>
              <a:off x="5862037" y="5473255"/>
              <a:ext cx="2585948" cy="332587"/>
            </a:xfrm>
            <a:prstGeom prst="roundRect">
              <a:avLst/>
            </a:prstGeom>
            <a:solidFill>
              <a:srgbClr val="86D0C7"/>
            </a:solidFill>
            <a:ln>
              <a:headEnd type="none" w="med" len="med"/>
              <a:tailEnd type="none" w="med" len="med"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533400" indent="-533400" algn="just" eaLnBrk="1" latinLnBrk="1" hangingPunct="1">
                <a:spcBef>
                  <a:spcPct val="20000"/>
                </a:spcBef>
                <a:defRPr/>
              </a:pPr>
              <a:r>
                <a:rPr lang="en-US" altLang="ko-KR" sz="900" dirty="0">
                  <a:solidFill>
                    <a:srgbClr val="000000"/>
                  </a:solidFill>
                  <a:latin typeface="한양신명조"/>
                  <a:ea typeface="굴림" pitchFamily="50" charset="-127"/>
                </a:rPr>
                <a:t>T/K </a:t>
              </a:r>
              <a:r>
                <a:rPr lang="ko-KR" altLang="en-US" sz="900" dirty="0">
                  <a:solidFill>
                    <a:srgbClr val="000000"/>
                  </a:solidFill>
                  <a:latin typeface="한양신명조"/>
                  <a:ea typeface="굴림" pitchFamily="50" charset="-127"/>
                </a:rPr>
                <a:t>낙찰제 변경</a:t>
              </a:r>
              <a:r>
                <a:rPr lang="en-US" altLang="ko-KR" sz="900" dirty="0">
                  <a:solidFill>
                    <a:srgbClr val="000000"/>
                  </a:solidFill>
                  <a:latin typeface="한양신명조"/>
                  <a:ea typeface="굴림" pitchFamily="50" charset="-127"/>
                </a:rPr>
                <a:t>(’09.11</a:t>
              </a:r>
              <a:r>
                <a:rPr lang="ko-KR" altLang="en-US" sz="900" dirty="0">
                  <a:solidFill>
                    <a:srgbClr val="000000"/>
                  </a:solidFill>
                  <a:latin typeface="한양신명조"/>
                  <a:ea typeface="굴림" pitchFamily="50" charset="-127"/>
                </a:rPr>
                <a:t>월</a:t>
              </a:r>
              <a:r>
                <a:rPr lang="en-US" altLang="ko-KR" sz="900" dirty="0">
                  <a:solidFill>
                    <a:srgbClr val="000000"/>
                  </a:solidFill>
                  <a:latin typeface="한양신명조"/>
                  <a:ea typeface="굴림" pitchFamily="50" charset="-127"/>
                </a:rPr>
                <a:t>)–</a:t>
              </a:r>
              <a:r>
                <a:rPr lang="ko-KR" altLang="en-US" sz="900" dirty="0">
                  <a:solidFill>
                    <a:srgbClr val="000000"/>
                  </a:solidFill>
                  <a:latin typeface="한양신명조"/>
                  <a:ea typeface="굴림" pitchFamily="50" charset="-127"/>
                </a:rPr>
                <a:t>전담 설계심의위원회설치</a:t>
              </a:r>
              <a:r>
                <a:rPr lang="en-US" altLang="ko-KR" sz="900" dirty="0">
                  <a:solidFill>
                    <a:srgbClr val="000000"/>
                  </a:solidFill>
                  <a:latin typeface="한양신명조"/>
                  <a:ea typeface="굴림" pitchFamily="50" charset="-127"/>
                </a:rPr>
                <a:t>, </a:t>
              </a:r>
              <a:r>
                <a:rPr lang="ko-KR" altLang="en-US" sz="900" dirty="0">
                  <a:solidFill>
                    <a:srgbClr val="000000"/>
                  </a:solidFill>
                  <a:latin typeface="한양신명조"/>
                  <a:ea typeface="굴림" pitchFamily="50" charset="-127"/>
                </a:rPr>
                <a:t>심의위원 사전공개 등</a:t>
              </a:r>
            </a:p>
          </p:txBody>
        </p:sp>
        <p:sp>
          <p:nvSpPr>
            <p:cNvPr id="84" name="모서리가 둥근 직사각형 83"/>
            <p:cNvSpPr/>
            <p:nvPr/>
          </p:nvSpPr>
          <p:spPr bwMode="auto">
            <a:xfrm>
              <a:off x="1973781" y="2283786"/>
              <a:ext cx="2592171" cy="216742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533400" indent="-533400" eaLnBrk="1" latinLnBrk="1" hangingPunct="1">
                <a:spcBef>
                  <a:spcPct val="20000"/>
                </a:spcBef>
                <a:defRPr/>
              </a:pPr>
              <a:r>
                <a:rPr lang="ko-KR" altLang="en-US" sz="900" dirty="0">
                  <a:solidFill>
                    <a:schemeClr val="tx1"/>
                  </a:solidFill>
                  <a:latin typeface="한양신명조"/>
                  <a:ea typeface="굴림" pitchFamily="50" charset="-127"/>
                </a:rPr>
                <a:t>최저가낙찰제 도입</a:t>
              </a:r>
              <a:r>
                <a:rPr lang="en-US" altLang="ko-KR" sz="900" dirty="0">
                  <a:solidFill>
                    <a:schemeClr val="tx1"/>
                  </a:solidFill>
                  <a:latin typeface="한양신명조"/>
                  <a:ea typeface="굴림" pitchFamily="50" charset="-127"/>
                </a:rPr>
                <a:t>(’77. 4</a:t>
              </a:r>
              <a:r>
                <a:rPr lang="ko-KR" altLang="en-US" sz="900" dirty="0">
                  <a:solidFill>
                    <a:schemeClr val="tx1"/>
                  </a:solidFill>
                  <a:latin typeface="한양신명조"/>
                  <a:ea typeface="굴림" pitchFamily="50" charset="-127"/>
                </a:rPr>
                <a:t>월</a:t>
              </a:r>
              <a:r>
                <a:rPr lang="en-US" altLang="ko-KR" sz="900" dirty="0">
                  <a:solidFill>
                    <a:schemeClr val="tx1"/>
                  </a:solidFill>
                  <a:latin typeface="한양신명조"/>
                  <a:ea typeface="굴림" pitchFamily="50" charset="-127"/>
                </a:rPr>
                <a:t>)</a:t>
              </a:r>
              <a:endParaRPr lang="ko-KR" altLang="en-US" sz="900" dirty="0">
                <a:solidFill>
                  <a:schemeClr val="tx1"/>
                </a:solidFill>
                <a:latin typeface="한양신명조"/>
                <a:ea typeface="굴림" pitchFamily="50" charset="-127"/>
              </a:endParaRPr>
            </a:p>
          </p:txBody>
        </p:sp>
        <p:sp>
          <p:nvSpPr>
            <p:cNvPr id="46" name="모서리가 둥근 직사각형 45"/>
            <p:cNvSpPr/>
            <p:nvPr/>
          </p:nvSpPr>
          <p:spPr bwMode="auto">
            <a:xfrm>
              <a:off x="1967557" y="1555086"/>
              <a:ext cx="2592171" cy="216742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533400" indent="-533400" eaLnBrk="1" latinLnBrk="1" hangingPunct="1">
                <a:spcBef>
                  <a:spcPct val="20000"/>
                </a:spcBef>
                <a:defRPr/>
              </a:pPr>
              <a:r>
                <a:rPr lang="ko-KR" altLang="en-US" sz="900" b="1" dirty="0">
                  <a:solidFill>
                    <a:schemeClr val="tx1"/>
                  </a:solidFill>
                  <a:latin typeface="한양신명조"/>
                  <a:ea typeface="굴림" pitchFamily="50" charset="-127"/>
                </a:rPr>
                <a:t>최저가낙찰제</a:t>
              </a:r>
              <a:r>
                <a:rPr lang="ko-KR" altLang="en-US" sz="900" dirty="0">
                  <a:solidFill>
                    <a:schemeClr val="tx1"/>
                  </a:solidFill>
                  <a:latin typeface="한양신명조"/>
                  <a:ea typeface="굴림" pitchFamily="50" charset="-127"/>
                </a:rPr>
                <a:t> 도입</a:t>
              </a:r>
              <a:r>
                <a:rPr lang="en-US" altLang="ko-KR" sz="900" dirty="0">
                  <a:solidFill>
                    <a:schemeClr val="tx1"/>
                  </a:solidFill>
                  <a:latin typeface="한양신명조"/>
                  <a:ea typeface="굴림" pitchFamily="50" charset="-127"/>
                </a:rPr>
                <a:t>(’51. 9</a:t>
              </a:r>
              <a:r>
                <a:rPr lang="ko-KR" altLang="en-US" sz="900" dirty="0">
                  <a:solidFill>
                    <a:schemeClr val="tx1"/>
                  </a:solidFill>
                  <a:latin typeface="한양신명조"/>
                  <a:ea typeface="굴림" pitchFamily="50" charset="-127"/>
                </a:rPr>
                <a:t>월</a:t>
              </a:r>
              <a:r>
                <a:rPr lang="en-US" altLang="ko-KR" sz="900" dirty="0">
                  <a:solidFill>
                    <a:schemeClr val="tx1"/>
                  </a:solidFill>
                  <a:latin typeface="한양신명조"/>
                  <a:ea typeface="굴림" pitchFamily="50" charset="-127"/>
                </a:rPr>
                <a:t>)</a:t>
              </a:r>
              <a:endParaRPr lang="ko-KR" altLang="en-US" sz="900" dirty="0">
                <a:solidFill>
                  <a:schemeClr val="tx1"/>
                </a:solidFill>
                <a:latin typeface="한양신명조"/>
                <a:ea typeface="굴림" pitchFamily="50" charset="-127"/>
              </a:endParaRPr>
            </a:p>
          </p:txBody>
        </p:sp>
        <p:sp>
          <p:nvSpPr>
            <p:cNvPr id="62" name="아래쪽 화살표 61"/>
            <p:cNvSpPr/>
            <p:nvPr/>
          </p:nvSpPr>
          <p:spPr bwMode="auto">
            <a:xfrm>
              <a:off x="4637524" y="5903001"/>
              <a:ext cx="1152940" cy="478327"/>
            </a:xfrm>
            <a:prstGeom prst="downArrow">
              <a:avLst>
                <a:gd name="adj1" fmla="val 75916"/>
                <a:gd name="adj2" fmla="val 46786"/>
              </a:avLst>
            </a:prstGeom>
            <a:solidFill>
              <a:srgbClr val="C00000"/>
            </a:solidFill>
            <a:ln w="381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marL="533400" indent="-533400" eaLnBrk="1" latinLnBrk="1" hangingPunct="1">
                <a:spcBef>
                  <a:spcPct val="20000"/>
                </a:spcBef>
                <a:defRPr/>
              </a:pPr>
              <a:endParaRPr lang="ko-KR" altLang="en-US" sz="1600">
                <a:solidFill>
                  <a:srgbClr val="000000"/>
                </a:solidFill>
                <a:latin typeface="한양신명조"/>
                <a:ea typeface="굴림" panose="020B0600000101010101" pitchFamily="50" charset="-127"/>
              </a:endParaRPr>
            </a:p>
          </p:txBody>
        </p:sp>
        <p:sp>
          <p:nvSpPr>
            <p:cNvPr id="32816" name="TextBox 29"/>
            <p:cNvSpPr txBox="1">
              <a:spLocks noChangeArrowheads="1"/>
            </p:cNvSpPr>
            <p:nvPr/>
          </p:nvSpPr>
          <p:spPr bwMode="auto">
            <a:xfrm>
              <a:off x="4853632" y="5866129"/>
              <a:ext cx="720726" cy="398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latinLnBrk="1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1pPr>
              <a:lvl2pPr marL="742950" indent="-285750" latinLnBrk="1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2pPr>
              <a:lvl3pPr marL="1143000" indent="-228600" latinLnBrk="1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3pPr>
              <a:lvl4pPr marL="1600200" indent="-228600" latinLnBrk="1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4pPr>
              <a:lvl5pPr marL="2057400" indent="-228600" latinLnBrk="1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5pPr>
              <a:lvl6pPr marL="25146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6pPr>
              <a:lvl7pPr marL="29718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7pPr>
              <a:lvl8pPr marL="34290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8pPr>
              <a:lvl9pPr marL="3886200" indent="-228600" eaLnBrk="0" fontAlgn="base" latinLnBrk="1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HY중고딕" panose="02030600000101010101" pitchFamily="18" charset="-127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ko-KR" sz="1600">
                  <a:latin typeface="굴림" panose="020B0600000101010101" pitchFamily="34" charset="-127"/>
                  <a:ea typeface="굴림" panose="020B0600000101010101" pitchFamily="34" charset="-127"/>
                </a:rPr>
                <a:t>2012</a:t>
              </a:r>
              <a:endParaRPr lang="ko-KR" altLang="en-US" sz="1600">
                <a:latin typeface="굴림" panose="020B0600000101010101" pitchFamily="34" charset="-127"/>
                <a:ea typeface="굴림" panose="020B0600000101010101" pitchFamily="34" charset="-127"/>
              </a:endParaRPr>
            </a:p>
          </p:txBody>
        </p:sp>
      </p:grpSp>
      <p:sp>
        <p:nvSpPr>
          <p:cNvPr id="32772" name="Rectangle 6"/>
          <p:cNvSpPr>
            <a:spLocks noChangeArrowheads="1"/>
          </p:cNvSpPr>
          <p:nvPr/>
        </p:nvSpPr>
        <p:spPr bwMode="auto">
          <a:xfrm>
            <a:off x="539750" y="1052513"/>
            <a:ext cx="8135938" cy="1081087"/>
          </a:xfrm>
          <a:prstGeom prst="rect">
            <a:avLst/>
          </a:prstGeom>
          <a:gradFill rotWithShape="1">
            <a:gsLst>
              <a:gs pos="0">
                <a:srgbClr val="EAEAEA"/>
              </a:gs>
              <a:gs pos="100000">
                <a:srgbClr val="FAFAFA"/>
              </a:gs>
            </a:gsLst>
            <a:lin ang="2700000" scaled="1"/>
          </a:gradFill>
          <a:ln>
            <a:noFill/>
          </a:ln>
          <a:effectLst>
            <a:prstShdw prst="shdw17" dist="17961" dir="2700000">
              <a:srgbClr val="8C8C8C"/>
            </a:prstShdw>
          </a:effectLst>
          <a:extLst>
            <a:ext uri="{91240B29-F687-4F45-9708-019B960494DF}">
              <a14:hiddenLine xmlns:a14="http://schemas.microsoft.com/office/drawing/2010/main" w="12700" cap="rnd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 eaLnBrk="1" hangingPunct="1">
              <a:spcBef>
                <a:spcPct val="0"/>
              </a:spcBef>
              <a:buClr>
                <a:schemeClr val="accent2"/>
              </a:buClr>
            </a:pPr>
            <a:r>
              <a:rPr lang="ko-KR" altLang="en-US" sz="1600">
                <a:latin typeface="HY헤드라인M" panose="02030600000101010101" pitchFamily="18" charset="-127"/>
                <a:ea typeface="HY헤드라인M" panose="02030600000101010101" pitchFamily="18" charset="-127"/>
              </a:rPr>
              <a:t> 국가계약법 제정이후 최저가낙찰제→평균가낙찰제→제한적</a:t>
            </a:r>
            <a:r>
              <a:rPr lang="en-US" altLang="ko-KR" sz="160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1600">
                <a:latin typeface="HY헤드라인M" panose="02030600000101010101" pitchFamily="18" charset="-127"/>
                <a:ea typeface="HY헤드라인M" panose="02030600000101010101" pitchFamily="18" charset="-127"/>
              </a:rPr>
              <a:t>최저가낙찰제가 번갈아   </a:t>
            </a:r>
            <a:endParaRPr lang="en-US" altLang="ko-KR" sz="160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eaLnBrk="1" hangingPunct="1">
              <a:spcBef>
                <a:spcPct val="0"/>
              </a:spcBef>
              <a:buClr>
                <a:schemeClr val="accent2"/>
              </a:buClr>
              <a:buFontTx/>
              <a:buNone/>
            </a:pPr>
            <a:r>
              <a:rPr lang="en-US" altLang="ko-KR" sz="1600">
                <a:latin typeface="HY헤드라인M" panose="02030600000101010101" pitchFamily="18" charset="-127"/>
                <a:ea typeface="HY헤드라인M" panose="02030600000101010101" pitchFamily="18" charset="-127"/>
              </a:rPr>
              <a:t>  </a:t>
            </a:r>
            <a:r>
              <a:rPr lang="ko-KR" altLang="en-US" sz="1600">
                <a:latin typeface="HY헤드라인M" panose="02030600000101010101" pitchFamily="18" charset="-127"/>
                <a:ea typeface="HY헤드라인M" panose="02030600000101010101" pitchFamily="18" charset="-127"/>
              </a:rPr>
              <a:t>시행되었고</a:t>
            </a:r>
            <a:r>
              <a:rPr lang="en-US" altLang="ko-KR" sz="160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1600">
                <a:latin typeface="HY헤드라인M" panose="02030600000101010101" pitchFamily="18" charset="-127"/>
                <a:ea typeface="HY헤드라인M" panose="02030600000101010101" pitchFamily="18" charset="-127"/>
              </a:rPr>
              <a:t>적격심사제와</a:t>
            </a:r>
            <a:r>
              <a:rPr lang="en-US" altLang="ko-KR" sz="160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1600">
                <a:latin typeface="HY헤드라인M" panose="02030600000101010101" pitchFamily="18" charset="-127"/>
                <a:ea typeface="HY헤드라인M" panose="02030600000101010101" pitchFamily="18" charset="-127"/>
              </a:rPr>
              <a:t>턴키제도</a:t>
            </a:r>
            <a:r>
              <a:rPr lang="en-US" altLang="ko-KR" sz="160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1600">
                <a:latin typeface="HY헤드라인M" panose="02030600000101010101" pitchFamily="18" charset="-127"/>
                <a:ea typeface="HY헤드라인M" panose="02030600000101010101" pitchFamily="18" charset="-127"/>
              </a:rPr>
              <a:t>기술제안입찰제도 등이 추가 도입됨</a:t>
            </a:r>
            <a:endParaRPr lang="en-US" altLang="ko-KR" sz="160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eaLnBrk="1" hangingPunct="1">
              <a:spcBef>
                <a:spcPct val="0"/>
              </a:spcBef>
              <a:buClr>
                <a:schemeClr val="accent2"/>
              </a:buClr>
            </a:pPr>
            <a:r>
              <a:rPr lang="ko-KR" altLang="en-US" sz="1600">
                <a:latin typeface="HY헤드라인M" panose="02030600000101010101" pitchFamily="18" charset="-127"/>
                <a:ea typeface="HY헤드라인M" panose="02030600000101010101" pitchFamily="18" charset="-127"/>
              </a:rPr>
              <a:t> 덤핑입찰</a:t>
            </a:r>
            <a:r>
              <a:rPr lang="en-US" altLang="ko-KR" sz="160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1600">
                <a:latin typeface="HY헤드라인M" panose="02030600000101010101" pitchFamily="18" charset="-127"/>
                <a:ea typeface="HY헤드라인M" panose="02030600000101010101" pitchFamily="18" charset="-127"/>
              </a:rPr>
              <a:t>공정성 및 투명성의 문제로 인하여 지속적인 변화과정을 거침</a:t>
            </a:r>
            <a:endParaRPr lang="en-US" altLang="ko-KR" sz="160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32773" name="TextBox 1"/>
          <p:cNvSpPr txBox="1">
            <a:spLocks noChangeArrowheads="1"/>
          </p:cNvSpPr>
          <p:nvPr/>
        </p:nvSpPr>
        <p:spPr bwMode="auto">
          <a:xfrm>
            <a:off x="468313" y="333375"/>
            <a:ext cx="82804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1pPr>
            <a:lvl2pPr marL="742950" indent="-285750" latinLnBrk="1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2pPr>
            <a:lvl3pPr marL="1143000" indent="-228600" latinLnBrk="1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3pPr>
            <a:lvl4pPr marL="1600200" indent="-228600" latinLnBrk="1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4pPr>
            <a:lvl5pPr marL="2057400" indent="-228600" latinLnBrk="1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5pPr>
            <a:lvl6pPr marL="25146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6pPr>
            <a:lvl7pPr marL="29718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7pPr>
            <a:lvl8pPr marL="34290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8pPr>
            <a:lvl9pPr marL="3886200" indent="-22860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HY중고딕" panose="02030600000101010101" pitchFamily="18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ko-KR" altLang="en-US" sz="2600">
                <a:latin typeface="HY헤드라인M" panose="02030600000101010101" pitchFamily="18" charset="-127"/>
                <a:ea typeface="HY헤드라인M" panose="02030600000101010101" pitchFamily="18" charset="-127"/>
              </a:rPr>
              <a:t>기술형 입찰제도 운영성과 </a:t>
            </a:r>
            <a:r>
              <a:rPr lang="en-US" altLang="ko-KR" sz="2000">
                <a:latin typeface="HY헤드라인M" panose="02030600000101010101" pitchFamily="18" charset="-127"/>
                <a:ea typeface="HY헤드라인M" panose="02030600000101010101" pitchFamily="18" charset="-127"/>
              </a:rPr>
              <a:t>(1) </a:t>
            </a:r>
            <a:r>
              <a:rPr lang="ko-KR" altLang="en-US" sz="2000" b="1">
                <a:latin typeface="HY헤드라인M" panose="02030600000101010101" pitchFamily="18" charset="-127"/>
                <a:ea typeface="HY헤드라인M" panose="02030600000101010101" pitchFamily="18" charset="-127"/>
              </a:rPr>
              <a:t>국가계약법령의 변천사</a:t>
            </a:r>
            <a:r>
              <a:rPr lang="ko-KR" altLang="en-US" sz="200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</a:p>
        </p:txBody>
      </p:sp>
      <p:sp>
        <p:nvSpPr>
          <p:cNvPr id="58" name="모서리가 둥근 직사각형 57"/>
          <p:cNvSpPr/>
          <p:nvPr/>
        </p:nvSpPr>
        <p:spPr bwMode="auto">
          <a:xfrm>
            <a:off x="1979613" y="6223000"/>
            <a:ext cx="2644775" cy="158750"/>
          </a:xfrm>
          <a:prstGeom prst="roundRect">
            <a:avLst/>
          </a:prstGeom>
          <a:solidFill>
            <a:srgbClr val="86D0C7"/>
          </a:solidFill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marL="533400" indent="-533400" eaLnBrk="1" latinLnBrk="1" hangingPunct="1">
              <a:spcBef>
                <a:spcPct val="20000"/>
              </a:spcBef>
              <a:defRPr/>
            </a:pPr>
            <a:r>
              <a:rPr lang="ko-KR" altLang="en-US" sz="900" b="1" dirty="0">
                <a:solidFill>
                  <a:schemeClr val="tx1"/>
                </a:solidFill>
                <a:latin typeface="한양신명조"/>
                <a:ea typeface="굴림" pitchFamily="50" charset="-127"/>
              </a:rPr>
              <a:t>기술제안입찰제 도입</a:t>
            </a:r>
            <a:r>
              <a:rPr lang="en-US" altLang="ko-KR" sz="900" dirty="0">
                <a:solidFill>
                  <a:schemeClr val="tx1"/>
                </a:solidFill>
                <a:latin typeface="한양신명조"/>
                <a:ea typeface="굴림" pitchFamily="50" charset="-127"/>
              </a:rPr>
              <a:t>(’07.10</a:t>
            </a:r>
            <a:r>
              <a:rPr lang="ko-KR" altLang="en-US" sz="900" dirty="0">
                <a:solidFill>
                  <a:schemeClr val="tx1"/>
                </a:solidFill>
                <a:latin typeface="한양신명조"/>
                <a:ea typeface="굴림" pitchFamily="50" charset="-127"/>
              </a:rPr>
              <a:t>월</a:t>
            </a:r>
            <a:r>
              <a:rPr lang="en-US" altLang="ko-KR" sz="900" dirty="0">
                <a:solidFill>
                  <a:schemeClr val="tx1"/>
                </a:solidFill>
                <a:latin typeface="한양신명조"/>
                <a:ea typeface="굴림" pitchFamily="50" charset="-127"/>
              </a:rPr>
              <a:t>)</a:t>
            </a:r>
            <a:endParaRPr lang="ko-KR" altLang="en-US" sz="900" dirty="0">
              <a:solidFill>
                <a:schemeClr val="tx1"/>
              </a:solidFill>
              <a:latin typeface="한양신명조"/>
              <a:ea typeface="굴림" pitchFamily="50" charset="-127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yUBzrPIAkuqJIGJzyxLPw"/>
</p:tagLst>
</file>

<file path=ppt/theme/theme1.xml><?xml version="1.0" encoding="utf-8"?>
<a:theme xmlns:a="http://schemas.openxmlformats.org/drawingml/2006/main" name="테마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테크닉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EAEAEA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533400" marR="0" indent="-533400" algn="l" defTabSz="914400" rtl="0" eaLnBrk="1" fontAlgn="base" latinLnBrk="1" hangingPunct="1">
          <a:lnSpc>
            <a:spcPct val="13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6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한양신명조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EAEAEA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533400" marR="0" indent="-533400" algn="l" defTabSz="914400" rtl="0" eaLnBrk="1" fontAlgn="base" latinLnBrk="1" hangingPunct="1">
          <a:lnSpc>
            <a:spcPct val="13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6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한양신명조"/>
            <a:ea typeface="굴림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테크닉">
    <a:majorFont>
      <a:latin typeface="Franklin Gothic Book"/>
      <a:ea typeface=""/>
      <a:cs typeface=""/>
      <a:font script="Jpan" typeface="ＭＳ Ｐゴシック"/>
      <a:font script="Hang" typeface="HY견고딕"/>
      <a:font script="Hans" typeface="宋体"/>
      <a:font script="Hant" typeface="微軟正黑體"/>
      <a:font script="Arab" typeface="Tahoma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ajorFont>
    <a:minorFont>
      <a:latin typeface="Arial"/>
      <a:ea typeface=""/>
      <a:cs typeface=""/>
      <a:font script="Jpan" typeface="HGｺﾞｼｯｸM"/>
      <a:font script="Hang" typeface="HY중고딕"/>
      <a:font script="Hans" typeface="黑体"/>
      <a:font script="Hant" typeface="微軟正黑體"/>
      <a:font script="Arab" typeface="Tahoma"/>
      <a:font script="Hebr" typeface="Levenim MT"/>
      <a:font script="Thai" typeface="Lily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14233</TotalTime>
  <Words>4637</Words>
  <Application>Microsoft Office PowerPoint</Application>
  <PresentationFormat>화면 슬라이드 쇼(4:3)</PresentationFormat>
  <Paragraphs>840</Paragraphs>
  <Slides>50</Slides>
  <Notes>47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50</vt:i4>
      </vt:variant>
    </vt:vector>
  </HeadingPairs>
  <TitlesOfParts>
    <vt:vector size="51" baseType="lpstr">
      <vt:lpstr>테마1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한밭대학교 토목공학과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제3차 건설기술진흥기본계획  성과분석 자문회의</dc:title>
  <dc:creator>이두헌</dc:creator>
  <cp:lastModifiedBy>MOLIT</cp:lastModifiedBy>
  <cp:revision>1243</cp:revision>
  <dcterms:created xsi:type="dcterms:W3CDTF">2007-04-08T21:38:55Z</dcterms:created>
  <dcterms:modified xsi:type="dcterms:W3CDTF">2016-02-16T02:23:21Z</dcterms:modified>
</cp:coreProperties>
</file>